
<file path=[Content_Types].xml><?xml version="1.0" encoding="utf-8"?>
<Types xmlns="http://schemas.openxmlformats.org/package/2006/content-types">
  <Override PartName="/ppt/slides/slide41.xml" ContentType="application/vnd.openxmlformats-officedocument.presentationml.slide+xml"/>
  <Override PartName="/ppt/slideLayouts/slideLayout4.xml" ContentType="application/vnd.openxmlformats-officedocument.presentationml.slideLayout+xml"/>
  <Override PartName="/ppt/slides/slide50.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diagrams/colors2.xml" ContentType="application/vnd.openxmlformats-officedocument.drawingml.diagramColors+xml"/>
  <Override PartName="/ppt/slides/slide56.xml" ContentType="application/vnd.openxmlformats-officedocument.presentationml.slide+xml"/>
  <Override PartName="/ppt/notesMasters/notesMaster1.xml" ContentType="application/vnd.openxmlformats-officedocument.presentationml.notesMaster+xml"/>
  <Override PartName="/ppt/diagrams/drawing1.xml" ContentType="application/vnd.ms-office.drawingml.diagramDrawing+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diagrams/layout3.xml" ContentType="application/vnd.openxmlformats-officedocument.drawingml.diagramLayout+xml"/>
  <Override PartName="/ppt/slides/slide13.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s/slide108.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diagrams/colors3.xml" ContentType="application/vnd.openxmlformats-officedocument.drawingml.diagramColors+xml"/>
  <Override PartName="/ppt/slides/slide57.xml" ContentType="application/vnd.openxmlformats-officedocument.presentationml.slide+xml"/>
  <Override PartName="/ppt/slides/slide90.xml" ContentType="application/vnd.openxmlformats-officedocument.presentationml.slide+xml"/>
  <Override PartName="/ppt/diagrams/drawing2.xml" ContentType="application/vnd.ms-office.drawingml.diagramDrawing+xml"/>
  <Override PartName="/ppt/slides/slide67.xml" ContentType="application/vnd.openxmlformats-officedocument.presentationml.slide+xml"/>
  <Override PartName="/ppt/theme/theme2.xml" ContentType="application/vnd.openxmlformats-officedocument.theme+xml"/>
  <Override PartName="/ppt/diagrams/data1.xml" ContentType="application/vnd.openxmlformats-officedocument.drawingml.diagramData+xml"/>
  <Override PartName="/ppt/slides/slide76.xml" ContentType="application/vnd.openxmlformats-officedocument.presentationml.slide+xml"/>
  <Override PartName="/ppt/slides/slide86.xml" ContentType="application/vnd.openxmlformats-officedocument.presentationml.slide+xml"/>
  <Override PartName="/ppt/diagrams/layout4.xml" ContentType="application/vnd.openxmlformats-officedocument.drawingml.diagramLayout+xml"/>
  <Override PartName="/ppt/slides/slide14.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diagrams/quickStyle2.xml" ContentType="application/vnd.openxmlformats-officedocument.drawingml.diagramStyle+xml"/>
  <Override PartName="/ppt/slides/slide43.xml" ContentType="application/vnd.openxmlformats-officedocument.presentationml.slide+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diagrams/colors4.xml" ContentType="application/vnd.openxmlformats-officedocument.drawingml.diagramColors+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diagrams/drawing3.xml" ContentType="application/vnd.ms-office.drawingml.diagramDrawing+xml"/>
  <Override PartName="/ppt/slides/slide68.xml" ContentType="application/vnd.openxmlformats-officedocument.presentationml.slide+xml"/>
  <Override PartName="/ppt/diagrams/data2.xml" ContentType="application/vnd.openxmlformats-officedocument.drawingml.diagramData+xml"/>
  <Override PartName="/ppt/theme/theme3.xml" ContentType="application/vnd.openxmlformats-officedocument.them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slides/slide104.xml" ContentType="application/vnd.openxmlformats-officedocument.presentationml.slide+xml"/>
  <Override PartName="/ppt/diagrams/layout5.xml" ContentType="application/vnd.openxmlformats-officedocument.drawingml.diagramLayout+xml"/>
  <Override PartName="/ppt/slides/slide15.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Override PartName="/ppt/slides/slide53.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2.xml" ContentType="application/vnd.openxmlformats-officedocument.presentationml.slide+xml"/>
  <Override PartName="/ppt/diagrams/colors5.xml" ContentType="application/vnd.openxmlformats-officedocument.drawingml.diagramColors+xml"/>
  <Override PartName="/ppt/slides/slide92.xml" ContentType="application/vnd.openxmlformats-officedocument.presentationml.slide+xml"/>
  <Override PartName="/ppt/slides/slide59.xml" ContentType="application/vnd.openxmlformats-officedocument.presentationml.slide+xml"/>
  <Override PartName="/ppt/diagrams/drawing4.xml" ContentType="application/vnd.ms-office.drawingml.diagramDrawing+xml"/>
  <Override PartName="/ppt/slides/slide100.xml" ContentType="application/vnd.openxmlformats-officedocument.presentationml.slide+xml"/>
  <Override PartName="/ppt/slides/slide69.xml" ContentType="application/vnd.openxmlformats-officedocument.presentationml.slide+xml"/>
  <Override PartName="/ppt/diagrams/data3.xml" ContentType="application/vnd.openxmlformats-officedocument.drawingml.diagramData+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93.xml" ContentType="application/vnd.openxmlformats-officedocument.presentationml.slide+xml"/>
  <Override PartName="/ppt/diagrams/drawing5.xml" ContentType="application/vnd.ms-office.drawingml.diagramDrawing+xml"/>
  <Override PartName="/ppt/slides/slide101.xml" ContentType="application/vnd.openxmlformats-officedocument.presentationml.slide+xml"/>
  <Override PartName="/ppt/diagrams/data4.xml" ContentType="application/vnd.openxmlformats-officedocument.drawingml.diagramData+xml"/>
  <Override PartName="/ppt/diagrams/layout1.xml" ContentType="application/vnd.openxmlformats-officedocument.drawingml.diagramLayout+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slides/slide40.xml" ContentType="application/vnd.openxmlformats-officedocument.presentationml.slide+xml"/>
  <Override PartName="/ppt/slideLayouts/slideLayout3.xml" ContentType="application/vnd.openxmlformats-officedocument.presentationml.slideLayout+xml"/>
  <Override PartName="/ppt/slides/slide17.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slides/slide46.xml" ContentType="application/vnd.openxmlformats-officedocument.presentationml.slide+xml"/>
  <Override PartName="/ppt/diagrams/colors1.xml" ContentType="application/vnd.openxmlformats-officedocument.drawingml.diagramColors+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diagrams/data5.xml" ContentType="application/vnd.openxmlformats-officedocument.drawingml.diagramData+xml"/>
  <Override PartName="/ppt/diagrams/layout2.xml" ContentType="application/vnd.openxmlformats-officedocument.drawingml.diagramLayout+xml"/>
  <Override PartName="/ppt/slides/slide111.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107.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13"/>
  </p:notesMasterIdLst>
  <p:handoutMasterIdLst>
    <p:handoutMasterId r:id="rId114"/>
  </p:handoutMasterIdLst>
  <p:sldIdLst>
    <p:sldId id="256" r:id="rId2"/>
    <p:sldId id="346" r:id="rId3"/>
    <p:sldId id="347" r:id="rId4"/>
    <p:sldId id="457" r:id="rId5"/>
    <p:sldId id="348" r:id="rId6"/>
    <p:sldId id="349" r:id="rId7"/>
    <p:sldId id="350" r:id="rId8"/>
    <p:sldId id="351" r:id="rId9"/>
    <p:sldId id="352" r:id="rId10"/>
    <p:sldId id="353" r:id="rId11"/>
    <p:sldId id="355" r:id="rId12"/>
    <p:sldId id="354" r:id="rId13"/>
    <p:sldId id="356" r:id="rId14"/>
    <p:sldId id="357" r:id="rId15"/>
    <p:sldId id="358" r:id="rId16"/>
    <p:sldId id="359" r:id="rId17"/>
    <p:sldId id="360" r:id="rId18"/>
    <p:sldId id="361" r:id="rId19"/>
    <p:sldId id="362" r:id="rId20"/>
    <p:sldId id="363" r:id="rId21"/>
    <p:sldId id="364" r:id="rId22"/>
    <p:sldId id="366" r:id="rId23"/>
    <p:sldId id="367" r:id="rId24"/>
    <p:sldId id="368" r:id="rId25"/>
    <p:sldId id="370" r:id="rId26"/>
    <p:sldId id="369" r:id="rId27"/>
    <p:sldId id="371" r:id="rId28"/>
    <p:sldId id="372" r:id="rId29"/>
    <p:sldId id="373" r:id="rId30"/>
    <p:sldId id="374" r:id="rId31"/>
    <p:sldId id="375" r:id="rId32"/>
    <p:sldId id="376" r:id="rId33"/>
    <p:sldId id="377" r:id="rId34"/>
    <p:sldId id="421" r:id="rId35"/>
    <p:sldId id="378" r:id="rId36"/>
    <p:sldId id="379" r:id="rId37"/>
    <p:sldId id="380" r:id="rId38"/>
    <p:sldId id="381" r:id="rId39"/>
    <p:sldId id="382" r:id="rId40"/>
    <p:sldId id="383" r:id="rId41"/>
    <p:sldId id="384" r:id="rId42"/>
    <p:sldId id="422" r:id="rId43"/>
    <p:sldId id="385" r:id="rId44"/>
    <p:sldId id="386" r:id="rId45"/>
    <p:sldId id="423" r:id="rId46"/>
    <p:sldId id="387" r:id="rId47"/>
    <p:sldId id="388" r:id="rId48"/>
    <p:sldId id="389" r:id="rId49"/>
    <p:sldId id="390" r:id="rId50"/>
    <p:sldId id="391" r:id="rId51"/>
    <p:sldId id="392" r:id="rId52"/>
    <p:sldId id="393" r:id="rId53"/>
    <p:sldId id="394" r:id="rId54"/>
    <p:sldId id="395" r:id="rId55"/>
    <p:sldId id="396" r:id="rId56"/>
    <p:sldId id="397" r:id="rId57"/>
    <p:sldId id="398" r:id="rId58"/>
    <p:sldId id="399" r:id="rId59"/>
    <p:sldId id="400" r:id="rId60"/>
    <p:sldId id="401" r:id="rId61"/>
    <p:sldId id="402" r:id="rId62"/>
    <p:sldId id="403" r:id="rId63"/>
    <p:sldId id="404" r:id="rId64"/>
    <p:sldId id="405" r:id="rId65"/>
    <p:sldId id="424" r:id="rId66"/>
    <p:sldId id="406" r:id="rId67"/>
    <p:sldId id="407" r:id="rId68"/>
    <p:sldId id="408" r:id="rId69"/>
    <p:sldId id="409" r:id="rId70"/>
    <p:sldId id="410" r:id="rId71"/>
    <p:sldId id="411" r:id="rId72"/>
    <p:sldId id="412" r:id="rId73"/>
    <p:sldId id="414" r:id="rId74"/>
    <p:sldId id="415" r:id="rId75"/>
    <p:sldId id="416" r:id="rId76"/>
    <p:sldId id="425" r:id="rId77"/>
    <p:sldId id="417" r:id="rId78"/>
    <p:sldId id="418" r:id="rId79"/>
    <p:sldId id="419" r:id="rId80"/>
    <p:sldId id="426" r:id="rId81"/>
    <p:sldId id="420" r:id="rId82"/>
    <p:sldId id="427" r:id="rId83"/>
    <p:sldId id="428" r:id="rId84"/>
    <p:sldId id="429" r:id="rId85"/>
    <p:sldId id="430" r:id="rId86"/>
    <p:sldId id="431" r:id="rId87"/>
    <p:sldId id="432" r:id="rId88"/>
    <p:sldId id="455" r:id="rId89"/>
    <p:sldId id="434" r:id="rId90"/>
    <p:sldId id="435" r:id="rId91"/>
    <p:sldId id="436" r:id="rId92"/>
    <p:sldId id="437" r:id="rId93"/>
    <p:sldId id="438" r:id="rId94"/>
    <p:sldId id="439" r:id="rId95"/>
    <p:sldId id="440" r:id="rId96"/>
    <p:sldId id="441" r:id="rId97"/>
    <p:sldId id="442" r:id="rId98"/>
    <p:sldId id="443" r:id="rId99"/>
    <p:sldId id="444" r:id="rId100"/>
    <p:sldId id="445" r:id="rId101"/>
    <p:sldId id="446" r:id="rId102"/>
    <p:sldId id="447" r:id="rId103"/>
    <p:sldId id="448" r:id="rId104"/>
    <p:sldId id="449" r:id="rId105"/>
    <p:sldId id="450" r:id="rId106"/>
    <p:sldId id="451" r:id="rId107"/>
    <p:sldId id="452" r:id="rId108"/>
    <p:sldId id="453" r:id="rId109"/>
    <p:sldId id="454" r:id="rId110"/>
    <p:sldId id="456" r:id="rId111"/>
    <p:sldId id="344" r:id="rId112"/>
  </p:sldIdLst>
  <p:sldSz cx="9144000" cy="6858000" type="screen4x3"/>
  <p:notesSz cx="6797675" cy="9926638"/>
  <p:defaultTextStyle>
    <a:defPPr>
      <a:defRPr lang="de-DE"/>
    </a:defPPr>
    <a:lvl1pPr algn="l" rtl="0" fontAlgn="base">
      <a:spcBef>
        <a:spcPct val="0"/>
      </a:spcBef>
      <a:spcAft>
        <a:spcPct val="0"/>
      </a:spcAft>
      <a:defRPr sz="2400" b="1" kern="1200">
        <a:solidFill>
          <a:schemeClr val="bg1"/>
        </a:solidFill>
        <a:latin typeface="Verdana" charset="0"/>
        <a:ea typeface="MS Mincho" charset="0"/>
        <a:cs typeface="MS Mincho" charset="0"/>
      </a:defRPr>
    </a:lvl1pPr>
    <a:lvl2pPr marL="457200" algn="l" rtl="0" fontAlgn="base">
      <a:spcBef>
        <a:spcPct val="0"/>
      </a:spcBef>
      <a:spcAft>
        <a:spcPct val="0"/>
      </a:spcAft>
      <a:defRPr sz="2400" b="1" kern="1200">
        <a:solidFill>
          <a:schemeClr val="bg1"/>
        </a:solidFill>
        <a:latin typeface="Verdana" charset="0"/>
        <a:ea typeface="MS Mincho" charset="0"/>
        <a:cs typeface="MS Mincho" charset="0"/>
      </a:defRPr>
    </a:lvl2pPr>
    <a:lvl3pPr marL="914400" algn="l" rtl="0" fontAlgn="base">
      <a:spcBef>
        <a:spcPct val="0"/>
      </a:spcBef>
      <a:spcAft>
        <a:spcPct val="0"/>
      </a:spcAft>
      <a:defRPr sz="2400" b="1" kern="1200">
        <a:solidFill>
          <a:schemeClr val="bg1"/>
        </a:solidFill>
        <a:latin typeface="Verdana" charset="0"/>
        <a:ea typeface="MS Mincho" charset="0"/>
        <a:cs typeface="MS Mincho" charset="0"/>
      </a:defRPr>
    </a:lvl3pPr>
    <a:lvl4pPr marL="1371600" algn="l" rtl="0" fontAlgn="base">
      <a:spcBef>
        <a:spcPct val="0"/>
      </a:spcBef>
      <a:spcAft>
        <a:spcPct val="0"/>
      </a:spcAft>
      <a:defRPr sz="2400" b="1" kern="1200">
        <a:solidFill>
          <a:schemeClr val="bg1"/>
        </a:solidFill>
        <a:latin typeface="Verdana" charset="0"/>
        <a:ea typeface="MS Mincho" charset="0"/>
        <a:cs typeface="MS Mincho" charset="0"/>
      </a:defRPr>
    </a:lvl4pPr>
    <a:lvl5pPr marL="1828800" algn="l" rtl="0" fontAlgn="base">
      <a:spcBef>
        <a:spcPct val="0"/>
      </a:spcBef>
      <a:spcAft>
        <a:spcPct val="0"/>
      </a:spcAft>
      <a:defRPr sz="2400" b="1" kern="1200">
        <a:solidFill>
          <a:schemeClr val="bg1"/>
        </a:solidFill>
        <a:latin typeface="Verdana" charset="0"/>
        <a:ea typeface="MS Mincho" charset="0"/>
        <a:cs typeface="MS Mincho" charset="0"/>
      </a:defRPr>
    </a:lvl5pPr>
    <a:lvl6pPr marL="2286000" algn="l" defTabSz="457200" rtl="0" eaLnBrk="1" latinLnBrk="0" hangingPunct="1">
      <a:defRPr sz="2400" b="1" kern="1200">
        <a:solidFill>
          <a:schemeClr val="bg1"/>
        </a:solidFill>
        <a:latin typeface="Verdana" charset="0"/>
        <a:ea typeface="MS Mincho" charset="0"/>
        <a:cs typeface="MS Mincho" charset="0"/>
      </a:defRPr>
    </a:lvl6pPr>
    <a:lvl7pPr marL="2743200" algn="l" defTabSz="457200" rtl="0" eaLnBrk="1" latinLnBrk="0" hangingPunct="1">
      <a:defRPr sz="2400" b="1" kern="1200">
        <a:solidFill>
          <a:schemeClr val="bg1"/>
        </a:solidFill>
        <a:latin typeface="Verdana" charset="0"/>
        <a:ea typeface="MS Mincho" charset="0"/>
        <a:cs typeface="MS Mincho" charset="0"/>
      </a:defRPr>
    </a:lvl7pPr>
    <a:lvl8pPr marL="3200400" algn="l" defTabSz="457200" rtl="0" eaLnBrk="1" latinLnBrk="0" hangingPunct="1">
      <a:defRPr sz="2400" b="1" kern="1200">
        <a:solidFill>
          <a:schemeClr val="bg1"/>
        </a:solidFill>
        <a:latin typeface="Verdana" charset="0"/>
        <a:ea typeface="MS Mincho" charset="0"/>
        <a:cs typeface="MS Mincho" charset="0"/>
      </a:defRPr>
    </a:lvl8pPr>
    <a:lvl9pPr marL="3657600" algn="l" defTabSz="457200" rtl="0" eaLnBrk="1" latinLnBrk="0" hangingPunct="1">
      <a:defRPr sz="2400" b="1" kern="1200">
        <a:solidFill>
          <a:schemeClr val="bg1"/>
        </a:solidFill>
        <a:latin typeface="Verdana" charset="0"/>
        <a:ea typeface="MS Mincho" charset="0"/>
        <a:cs typeface="MS Mincho"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6B911"/>
    <a:srgbClr val="76B900"/>
  </p:clrMru>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040" autoAdjust="0"/>
    <p:restoredTop sz="94660"/>
  </p:normalViewPr>
  <p:slideViewPr>
    <p:cSldViewPr>
      <p:cViewPr varScale="1">
        <p:scale>
          <a:sx n="84" d="100"/>
          <a:sy n="84" d="100"/>
        </p:scale>
        <p:origin x="-1072" y="-104"/>
      </p:cViewPr>
      <p:guideLst>
        <p:guide orient="horz" pos="2160"/>
        <p:guide orient="horz" pos="432"/>
        <p:guide orient="horz" pos="2352"/>
        <p:guide orient="horz" pos="3792"/>
        <p:guide orient="horz" pos="960"/>
        <p:guide pos="2880"/>
        <p:guide pos="432"/>
        <p:guide pos="5328"/>
        <p:guide pos="2064"/>
        <p:guide pos="36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1712" y="-11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notesMaster" Target="notesMasters/notesMaster1.xml"/><Relationship Id="rId114" Type="http://schemas.openxmlformats.org/officeDocument/2006/relationships/handoutMaster" Target="handoutMasters/handoutMaster1.xml"/><Relationship Id="rId115" Type="http://schemas.openxmlformats.org/officeDocument/2006/relationships/printerSettings" Target="printerSettings/printerSettings1.bin"/><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A0F17-BB33-C449-90C1-2D94AFA3726B}" type="doc">
      <dgm:prSet loTypeId="urn:microsoft.com/office/officeart/2005/8/layout/orgChart1" loCatId="" qsTypeId="urn:microsoft.com/office/officeart/2005/8/quickstyle/simple4" qsCatId="simple" csTypeId="urn:microsoft.com/office/officeart/2005/8/colors/accent3_4" csCatId="accent3" phldr="1"/>
      <dgm:spPr/>
      <dgm:t>
        <a:bodyPr/>
        <a:lstStyle/>
        <a:p>
          <a:endParaRPr lang="de-DE"/>
        </a:p>
      </dgm:t>
    </dgm:pt>
    <dgm:pt modelId="{B022B818-EA00-7A4C-AC53-4BED2DF5EBF6}">
      <dgm:prSet phldrT="[Text]" custT="1"/>
      <dgm:spPr/>
      <dgm:t>
        <a:bodyPr/>
        <a:lstStyle/>
        <a:p>
          <a:r>
            <a:rPr lang="de-DE" sz="2000" dirty="0" smtClean="0">
              <a:solidFill>
                <a:schemeClr val="accent5">
                  <a:lumMod val="75000"/>
                </a:schemeClr>
              </a:solidFill>
            </a:rPr>
            <a:t>Bewertungskonzepte</a:t>
          </a:r>
          <a:endParaRPr lang="de-DE" sz="2000" dirty="0">
            <a:solidFill>
              <a:schemeClr val="accent5">
                <a:lumMod val="75000"/>
              </a:schemeClr>
            </a:solidFill>
          </a:endParaRPr>
        </a:p>
      </dgm:t>
    </dgm:pt>
    <dgm:pt modelId="{85172444-3D71-F14F-8463-CEF2287F5902}" type="parTrans" cxnId="{20EFF93E-5E32-5F46-B973-FBDC3A4E4C35}">
      <dgm:prSet/>
      <dgm:spPr/>
      <dgm:t>
        <a:bodyPr/>
        <a:lstStyle/>
        <a:p>
          <a:endParaRPr lang="de-DE"/>
        </a:p>
      </dgm:t>
    </dgm:pt>
    <dgm:pt modelId="{75005783-2C3D-FC4D-81C4-2906168BCD8E}" type="sibTrans" cxnId="{20EFF93E-5E32-5F46-B973-FBDC3A4E4C35}">
      <dgm:prSet/>
      <dgm:spPr/>
      <dgm:t>
        <a:bodyPr/>
        <a:lstStyle/>
        <a:p>
          <a:endParaRPr lang="de-DE"/>
        </a:p>
      </dgm:t>
    </dgm:pt>
    <dgm:pt modelId="{0EDC9C91-CC40-3340-B864-F879817C3DB4}">
      <dgm:prSet phldrT="[Text]" custT="1"/>
      <dgm:spPr/>
      <dgm:t>
        <a:bodyPr/>
        <a:lstStyle/>
        <a:p>
          <a:pPr algn="ctr"/>
          <a:r>
            <a:rPr lang="de-DE" sz="2000" dirty="0" err="1" smtClean="0">
              <a:solidFill>
                <a:schemeClr val="accent5">
                  <a:lumMod val="75000"/>
                </a:schemeClr>
              </a:solidFill>
            </a:rPr>
            <a:t>Cost</a:t>
          </a:r>
          <a:r>
            <a:rPr lang="de-DE" sz="2000" dirty="0" smtClean="0">
              <a:solidFill>
                <a:schemeClr val="accent5">
                  <a:lumMod val="75000"/>
                </a:schemeClr>
              </a:solidFill>
            </a:rPr>
            <a:t> Approach</a:t>
          </a:r>
        </a:p>
      </dgm:t>
    </dgm:pt>
    <dgm:pt modelId="{DF2AFF0C-21B6-F947-B8E5-4D6A26E96026}" type="parTrans" cxnId="{4AA99396-22F0-2E4A-BCCF-E7A3C223CB5B}">
      <dgm:prSet/>
      <dgm:spPr/>
      <dgm:t>
        <a:bodyPr/>
        <a:lstStyle/>
        <a:p>
          <a:endParaRPr lang="de-DE" sz="2000">
            <a:solidFill>
              <a:schemeClr val="accent5">
                <a:lumMod val="75000"/>
              </a:schemeClr>
            </a:solidFill>
          </a:endParaRPr>
        </a:p>
      </dgm:t>
    </dgm:pt>
    <dgm:pt modelId="{88EF1A6C-A30F-834A-A2CC-40F484733B78}" type="sibTrans" cxnId="{4AA99396-22F0-2E4A-BCCF-E7A3C223CB5B}">
      <dgm:prSet/>
      <dgm:spPr/>
      <dgm:t>
        <a:bodyPr/>
        <a:lstStyle/>
        <a:p>
          <a:endParaRPr lang="de-DE"/>
        </a:p>
      </dgm:t>
    </dgm:pt>
    <dgm:pt modelId="{DC437AFF-0067-E145-8E52-147A0CAEF852}">
      <dgm:prSet phldrT="[Text]" custT="1"/>
      <dgm:spPr/>
      <dgm:t>
        <a:bodyPr/>
        <a:lstStyle/>
        <a:p>
          <a:r>
            <a:rPr lang="de-DE" sz="2000" dirty="0" smtClean="0">
              <a:solidFill>
                <a:schemeClr val="accent5">
                  <a:lumMod val="75000"/>
                </a:schemeClr>
              </a:solidFill>
            </a:rPr>
            <a:t>Income Approach</a:t>
          </a:r>
          <a:endParaRPr lang="de-DE" sz="2000" dirty="0">
            <a:solidFill>
              <a:schemeClr val="accent5">
                <a:lumMod val="75000"/>
              </a:schemeClr>
            </a:solidFill>
          </a:endParaRPr>
        </a:p>
      </dgm:t>
    </dgm:pt>
    <dgm:pt modelId="{242CBB49-27C0-764B-BC38-B545A931B5D7}" type="parTrans" cxnId="{B33960B0-6513-0349-AC3A-2F265BC01F8F}">
      <dgm:prSet/>
      <dgm:spPr/>
      <dgm:t>
        <a:bodyPr/>
        <a:lstStyle/>
        <a:p>
          <a:endParaRPr lang="de-DE" sz="2000">
            <a:solidFill>
              <a:schemeClr val="accent5">
                <a:lumMod val="75000"/>
              </a:schemeClr>
            </a:solidFill>
          </a:endParaRPr>
        </a:p>
      </dgm:t>
    </dgm:pt>
    <dgm:pt modelId="{BE0E43A0-2851-3444-A432-B92167BBD9EA}" type="sibTrans" cxnId="{B33960B0-6513-0349-AC3A-2F265BC01F8F}">
      <dgm:prSet/>
      <dgm:spPr/>
      <dgm:t>
        <a:bodyPr/>
        <a:lstStyle/>
        <a:p>
          <a:endParaRPr lang="de-DE"/>
        </a:p>
      </dgm:t>
    </dgm:pt>
    <dgm:pt modelId="{FD9C45EB-9ABB-5A4D-8F59-B8FC68ADC502}">
      <dgm:prSet phldrT="[Text]" custT="1"/>
      <dgm:spPr/>
      <dgm:t>
        <a:bodyPr/>
        <a:lstStyle/>
        <a:p>
          <a:r>
            <a:rPr lang="de-DE" sz="2000" dirty="0" smtClean="0">
              <a:solidFill>
                <a:schemeClr val="accent5">
                  <a:lumMod val="75000"/>
                </a:schemeClr>
              </a:solidFill>
            </a:rPr>
            <a:t>Market Approach</a:t>
          </a:r>
          <a:endParaRPr lang="de-DE" sz="2000" dirty="0">
            <a:solidFill>
              <a:schemeClr val="accent5">
                <a:lumMod val="75000"/>
              </a:schemeClr>
            </a:solidFill>
          </a:endParaRPr>
        </a:p>
      </dgm:t>
    </dgm:pt>
    <dgm:pt modelId="{AC1865C9-9848-214F-9B72-5A0090FE424F}" type="parTrans" cxnId="{77C60026-1390-6D46-9702-2A178AFC9DF1}">
      <dgm:prSet/>
      <dgm:spPr/>
      <dgm:t>
        <a:bodyPr/>
        <a:lstStyle/>
        <a:p>
          <a:endParaRPr lang="de-DE" sz="2000">
            <a:solidFill>
              <a:schemeClr val="accent5">
                <a:lumMod val="75000"/>
              </a:schemeClr>
            </a:solidFill>
          </a:endParaRPr>
        </a:p>
      </dgm:t>
    </dgm:pt>
    <dgm:pt modelId="{379CE26F-CEED-4149-90B5-635B4D604512}" type="sibTrans" cxnId="{77C60026-1390-6D46-9702-2A178AFC9DF1}">
      <dgm:prSet/>
      <dgm:spPr/>
      <dgm:t>
        <a:bodyPr/>
        <a:lstStyle/>
        <a:p>
          <a:endParaRPr lang="de-DE"/>
        </a:p>
      </dgm:t>
    </dgm:pt>
    <dgm:pt modelId="{87E4CF94-E4E0-2741-9BFB-FC53465C7CB8}" type="pres">
      <dgm:prSet presAssocID="{CB4A0F17-BB33-C449-90C1-2D94AFA3726B}" presName="hierChild1" presStyleCnt="0">
        <dgm:presLayoutVars>
          <dgm:orgChart val="1"/>
          <dgm:chPref val="1"/>
          <dgm:dir/>
          <dgm:animOne val="branch"/>
          <dgm:animLvl val="lvl"/>
          <dgm:resizeHandles/>
        </dgm:presLayoutVars>
      </dgm:prSet>
      <dgm:spPr/>
      <dgm:t>
        <a:bodyPr/>
        <a:lstStyle/>
        <a:p>
          <a:endParaRPr lang="de-DE"/>
        </a:p>
      </dgm:t>
    </dgm:pt>
    <dgm:pt modelId="{7A0ED3E8-F4AF-9C41-8126-4EDE0854E583}" type="pres">
      <dgm:prSet presAssocID="{B022B818-EA00-7A4C-AC53-4BED2DF5EBF6}" presName="hierRoot1" presStyleCnt="0">
        <dgm:presLayoutVars>
          <dgm:hierBranch val="init"/>
        </dgm:presLayoutVars>
      </dgm:prSet>
      <dgm:spPr/>
    </dgm:pt>
    <dgm:pt modelId="{7DBF8767-6225-5B41-B1C2-19E3B869F9C5}" type="pres">
      <dgm:prSet presAssocID="{B022B818-EA00-7A4C-AC53-4BED2DF5EBF6}" presName="rootComposite1" presStyleCnt="0"/>
      <dgm:spPr/>
    </dgm:pt>
    <dgm:pt modelId="{45E7B9B0-25FB-E548-9BBF-3F80A9557192}" type="pres">
      <dgm:prSet presAssocID="{B022B818-EA00-7A4C-AC53-4BED2DF5EBF6}" presName="rootText1" presStyleLbl="node0" presStyleIdx="0" presStyleCnt="1" custScaleX="348702" custScaleY="70137">
        <dgm:presLayoutVars>
          <dgm:chPref val="3"/>
        </dgm:presLayoutVars>
      </dgm:prSet>
      <dgm:spPr/>
      <dgm:t>
        <a:bodyPr/>
        <a:lstStyle/>
        <a:p>
          <a:endParaRPr lang="de-DE"/>
        </a:p>
      </dgm:t>
    </dgm:pt>
    <dgm:pt modelId="{900A4DB7-B7E1-BD43-BB51-57AA13EE22D3}" type="pres">
      <dgm:prSet presAssocID="{B022B818-EA00-7A4C-AC53-4BED2DF5EBF6}" presName="rootConnector1" presStyleLbl="node1" presStyleIdx="0" presStyleCnt="0"/>
      <dgm:spPr/>
      <dgm:t>
        <a:bodyPr/>
        <a:lstStyle/>
        <a:p>
          <a:endParaRPr lang="de-DE"/>
        </a:p>
      </dgm:t>
    </dgm:pt>
    <dgm:pt modelId="{D34AE6B0-0816-6C46-A39F-2646511B78FA}" type="pres">
      <dgm:prSet presAssocID="{B022B818-EA00-7A4C-AC53-4BED2DF5EBF6}" presName="hierChild2" presStyleCnt="0"/>
      <dgm:spPr/>
    </dgm:pt>
    <dgm:pt modelId="{847630D1-FCCA-5442-A596-C2847E3897E6}" type="pres">
      <dgm:prSet presAssocID="{DF2AFF0C-21B6-F947-B8E5-4D6A26E96026}" presName="Name37" presStyleLbl="parChTrans1D2" presStyleIdx="0" presStyleCnt="3"/>
      <dgm:spPr/>
      <dgm:t>
        <a:bodyPr/>
        <a:lstStyle/>
        <a:p>
          <a:endParaRPr lang="de-DE"/>
        </a:p>
      </dgm:t>
    </dgm:pt>
    <dgm:pt modelId="{E5339E59-3313-5847-81EE-9F70D954D013}" type="pres">
      <dgm:prSet presAssocID="{0EDC9C91-CC40-3340-B864-F879817C3DB4}" presName="hierRoot2" presStyleCnt="0">
        <dgm:presLayoutVars>
          <dgm:hierBranch val="init"/>
        </dgm:presLayoutVars>
      </dgm:prSet>
      <dgm:spPr/>
    </dgm:pt>
    <dgm:pt modelId="{1B51D82F-776B-1344-B38C-547E2B4B3C4A}" type="pres">
      <dgm:prSet presAssocID="{0EDC9C91-CC40-3340-B864-F879817C3DB4}" presName="rootComposite" presStyleCnt="0"/>
      <dgm:spPr/>
    </dgm:pt>
    <dgm:pt modelId="{64B8905C-679C-074E-8E5B-811C56EF9AFD}" type="pres">
      <dgm:prSet presAssocID="{0EDC9C91-CC40-3340-B864-F879817C3DB4}" presName="rootText" presStyleLbl="node2" presStyleIdx="0" presStyleCnt="3" custScaleX="105151" custScaleY="100966">
        <dgm:presLayoutVars>
          <dgm:chPref val="3"/>
        </dgm:presLayoutVars>
      </dgm:prSet>
      <dgm:spPr/>
      <dgm:t>
        <a:bodyPr/>
        <a:lstStyle/>
        <a:p>
          <a:endParaRPr lang="de-DE"/>
        </a:p>
      </dgm:t>
    </dgm:pt>
    <dgm:pt modelId="{F3FBBE13-A969-3B48-A391-43CD4B72F6EE}" type="pres">
      <dgm:prSet presAssocID="{0EDC9C91-CC40-3340-B864-F879817C3DB4}" presName="rootConnector" presStyleLbl="node2" presStyleIdx="0" presStyleCnt="3"/>
      <dgm:spPr/>
      <dgm:t>
        <a:bodyPr/>
        <a:lstStyle/>
        <a:p>
          <a:endParaRPr lang="de-DE"/>
        </a:p>
      </dgm:t>
    </dgm:pt>
    <dgm:pt modelId="{FE50F5A2-54C8-B04A-BB52-C0016F34CDB7}" type="pres">
      <dgm:prSet presAssocID="{0EDC9C91-CC40-3340-B864-F879817C3DB4}" presName="hierChild4" presStyleCnt="0"/>
      <dgm:spPr/>
    </dgm:pt>
    <dgm:pt modelId="{32FB67E5-49BD-4044-9355-E295D2E6B2CD}" type="pres">
      <dgm:prSet presAssocID="{0EDC9C91-CC40-3340-B864-F879817C3DB4}" presName="hierChild5" presStyleCnt="0"/>
      <dgm:spPr/>
    </dgm:pt>
    <dgm:pt modelId="{51C3ADC1-E7AD-C445-8243-CCDB0747CCF0}" type="pres">
      <dgm:prSet presAssocID="{AC1865C9-9848-214F-9B72-5A0090FE424F}" presName="Name37" presStyleLbl="parChTrans1D2" presStyleIdx="1" presStyleCnt="3"/>
      <dgm:spPr/>
      <dgm:t>
        <a:bodyPr/>
        <a:lstStyle/>
        <a:p>
          <a:endParaRPr lang="de-DE"/>
        </a:p>
      </dgm:t>
    </dgm:pt>
    <dgm:pt modelId="{6C6703FA-40E2-AF4C-B7FB-D29300858F73}" type="pres">
      <dgm:prSet presAssocID="{FD9C45EB-9ABB-5A4D-8F59-B8FC68ADC502}" presName="hierRoot2" presStyleCnt="0">
        <dgm:presLayoutVars>
          <dgm:hierBranch val="init"/>
        </dgm:presLayoutVars>
      </dgm:prSet>
      <dgm:spPr/>
    </dgm:pt>
    <dgm:pt modelId="{31100A7A-6AED-464F-A335-38E7671987AD}" type="pres">
      <dgm:prSet presAssocID="{FD9C45EB-9ABB-5A4D-8F59-B8FC68ADC502}" presName="rootComposite" presStyleCnt="0"/>
      <dgm:spPr/>
    </dgm:pt>
    <dgm:pt modelId="{3BCE4CF7-CB2C-0544-ABA5-CC63929555FB}" type="pres">
      <dgm:prSet presAssocID="{FD9C45EB-9ABB-5A4D-8F59-B8FC68ADC502}" presName="rootText" presStyleLbl="node2" presStyleIdx="1" presStyleCnt="3">
        <dgm:presLayoutVars>
          <dgm:chPref val="3"/>
        </dgm:presLayoutVars>
      </dgm:prSet>
      <dgm:spPr/>
      <dgm:t>
        <a:bodyPr/>
        <a:lstStyle/>
        <a:p>
          <a:endParaRPr lang="de-DE"/>
        </a:p>
      </dgm:t>
    </dgm:pt>
    <dgm:pt modelId="{DE3C6006-64BC-3344-9FD9-E45E50CF9430}" type="pres">
      <dgm:prSet presAssocID="{FD9C45EB-9ABB-5A4D-8F59-B8FC68ADC502}" presName="rootConnector" presStyleLbl="node2" presStyleIdx="1" presStyleCnt="3"/>
      <dgm:spPr/>
      <dgm:t>
        <a:bodyPr/>
        <a:lstStyle/>
        <a:p>
          <a:endParaRPr lang="de-DE"/>
        </a:p>
      </dgm:t>
    </dgm:pt>
    <dgm:pt modelId="{0AD3E140-AC94-8445-91BE-94E9C3056E1E}" type="pres">
      <dgm:prSet presAssocID="{FD9C45EB-9ABB-5A4D-8F59-B8FC68ADC502}" presName="hierChild4" presStyleCnt="0"/>
      <dgm:spPr/>
    </dgm:pt>
    <dgm:pt modelId="{F9A16ECF-0FFF-534F-9077-9BB464E00ABC}" type="pres">
      <dgm:prSet presAssocID="{FD9C45EB-9ABB-5A4D-8F59-B8FC68ADC502}" presName="hierChild5" presStyleCnt="0"/>
      <dgm:spPr/>
    </dgm:pt>
    <dgm:pt modelId="{97F176F3-52F8-7446-8054-CF2341223BDB}" type="pres">
      <dgm:prSet presAssocID="{242CBB49-27C0-764B-BC38-B545A931B5D7}" presName="Name37" presStyleLbl="parChTrans1D2" presStyleIdx="2" presStyleCnt="3"/>
      <dgm:spPr/>
      <dgm:t>
        <a:bodyPr/>
        <a:lstStyle/>
        <a:p>
          <a:endParaRPr lang="de-DE"/>
        </a:p>
      </dgm:t>
    </dgm:pt>
    <dgm:pt modelId="{4DD495C4-D4AC-3F4F-BBA7-0ED31BFEB125}" type="pres">
      <dgm:prSet presAssocID="{DC437AFF-0067-E145-8E52-147A0CAEF852}" presName="hierRoot2" presStyleCnt="0">
        <dgm:presLayoutVars>
          <dgm:hierBranch val="init"/>
        </dgm:presLayoutVars>
      </dgm:prSet>
      <dgm:spPr/>
    </dgm:pt>
    <dgm:pt modelId="{675805E8-B019-7B4F-BF24-BE9FBB91F9F8}" type="pres">
      <dgm:prSet presAssocID="{DC437AFF-0067-E145-8E52-147A0CAEF852}" presName="rootComposite" presStyleCnt="0"/>
      <dgm:spPr/>
    </dgm:pt>
    <dgm:pt modelId="{C4118163-10D9-644F-AAA9-6D8F2637B60E}" type="pres">
      <dgm:prSet presAssocID="{DC437AFF-0067-E145-8E52-147A0CAEF852}" presName="rootText" presStyleLbl="node2" presStyleIdx="2" presStyleCnt="3">
        <dgm:presLayoutVars>
          <dgm:chPref val="3"/>
        </dgm:presLayoutVars>
      </dgm:prSet>
      <dgm:spPr/>
      <dgm:t>
        <a:bodyPr/>
        <a:lstStyle/>
        <a:p>
          <a:endParaRPr lang="de-DE"/>
        </a:p>
      </dgm:t>
    </dgm:pt>
    <dgm:pt modelId="{6CFB48DE-0383-AF4D-86C7-A90315A12AA6}" type="pres">
      <dgm:prSet presAssocID="{DC437AFF-0067-E145-8E52-147A0CAEF852}" presName="rootConnector" presStyleLbl="node2" presStyleIdx="2" presStyleCnt="3"/>
      <dgm:spPr/>
      <dgm:t>
        <a:bodyPr/>
        <a:lstStyle/>
        <a:p>
          <a:endParaRPr lang="de-DE"/>
        </a:p>
      </dgm:t>
    </dgm:pt>
    <dgm:pt modelId="{3B2F8D6A-F907-A241-B12C-2682DFA994AA}" type="pres">
      <dgm:prSet presAssocID="{DC437AFF-0067-E145-8E52-147A0CAEF852}" presName="hierChild4" presStyleCnt="0"/>
      <dgm:spPr/>
    </dgm:pt>
    <dgm:pt modelId="{02445190-5CED-664C-94C1-451E2F2A6623}" type="pres">
      <dgm:prSet presAssocID="{DC437AFF-0067-E145-8E52-147A0CAEF852}" presName="hierChild5" presStyleCnt="0"/>
      <dgm:spPr/>
    </dgm:pt>
    <dgm:pt modelId="{FD270FA1-F472-4943-8490-82396B48EF4E}" type="pres">
      <dgm:prSet presAssocID="{B022B818-EA00-7A4C-AC53-4BED2DF5EBF6}" presName="hierChild3" presStyleCnt="0"/>
      <dgm:spPr/>
    </dgm:pt>
  </dgm:ptLst>
  <dgm:cxnLst>
    <dgm:cxn modelId="{857E4D52-B016-424E-BDEF-68194C75E00C}" type="presOf" srcId="{CB4A0F17-BB33-C449-90C1-2D94AFA3726B}" destId="{87E4CF94-E4E0-2741-9BFB-FC53465C7CB8}" srcOrd="0" destOrd="0" presId="urn:microsoft.com/office/officeart/2005/8/layout/orgChart1"/>
    <dgm:cxn modelId="{380E6F7B-6ED6-4E4B-BC0A-2475AB9269A0}" type="presOf" srcId="{FD9C45EB-9ABB-5A4D-8F59-B8FC68ADC502}" destId="{3BCE4CF7-CB2C-0544-ABA5-CC63929555FB}" srcOrd="0" destOrd="0" presId="urn:microsoft.com/office/officeart/2005/8/layout/orgChart1"/>
    <dgm:cxn modelId="{22ADBF5E-1706-B44B-9068-5324B24EE5FC}" type="presOf" srcId="{0EDC9C91-CC40-3340-B864-F879817C3DB4}" destId="{F3FBBE13-A969-3B48-A391-43CD4B72F6EE}" srcOrd="1" destOrd="0" presId="urn:microsoft.com/office/officeart/2005/8/layout/orgChart1"/>
    <dgm:cxn modelId="{8496FD55-9896-474D-9994-4917B1E736D2}" type="presOf" srcId="{AC1865C9-9848-214F-9B72-5A0090FE424F}" destId="{51C3ADC1-E7AD-C445-8243-CCDB0747CCF0}" srcOrd="0" destOrd="0" presId="urn:microsoft.com/office/officeart/2005/8/layout/orgChart1"/>
    <dgm:cxn modelId="{77C60026-1390-6D46-9702-2A178AFC9DF1}" srcId="{B022B818-EA00-7A4C-AC53-4BED2DF5EBF6}" destId="{FD9C45EB-9ABB-5A4D-8F59-B8FC68ADC502}" srcOrd="1" destOrd="0" parTransId="{AC1865C9-9848-214F-9B72-5A0090FE424F}" sibTransId="{379CE26F-CEED-4149-90B5-635B4D604512}"/>
    <dgm:cxn modelId="{DFF6FBAD-64EF-8745-B4DD-D5F2BD123D9D}" type="presOf" srcId="{0EDC9C91-CC40-3340-B864-F879817C3DB4}" destId="{64B8905C-679C-074E-8E5B-811C56EF9AFD}" srcOrd="0" destOrd="0" presId="urn:microsoft.com/office/officeart/2005/8/layout/orgChart1"/>
    <dgm:cxn modelId="{B33960B0-6513-0349-AC3A-2F265BC01F8F}" srcId="{B022B818-EA00-7A4C-AC53-4BED2DF5EBF6}" destId="{DC437AFF-0067-E145-8E52-147A0CAEF852}" srcOrd="2" destOrd="0" parTransId="{242CBB49-27C0-764B-BC38-B545A931B5D7}" sibTransId="{BE0E43A0-2851-3444-A432-B92167BBD9EA}"/>
    <dgm:cxn modelId="{4AA99396-22F0-2E4A-BCCF-E7A3C223CB5B}" srcId="{B022B818-EA00-7A4C-AC53-4BED2DF5EBF6}" destId="{0EDC9C91-CC40-3340-B864-F879817C3DB4}" srcOrd="0" destOrd="0" parTransId="{DF2AFF0C-21B6-F947-B8E5-4D6A26E96026}" sibTransId="{88EF1A6C-A30F-834A-A2CC-40F484733B78}"/>
    <dgm:cxn modelId="{FA7FC015-D39D-A64E-ABDD-90E55493664A}" type="presOf" srcId="{DF2AFF0C-21B6-F947-B8E5-4D6A26E96026}" destId="{847630D1-FCCA-5442-A596-C2847E3897E6}" srcOrd="0" destOrd="0" presId="urn:microsoft.com/office/officeart/2005/8/layout/orgChart1"/>
    <dgm:cxn modelId="{20EFF93E-5E32-5F46-B973-FBDC3A4E4C35}" srcId="{CB4A0F17-BB33-C449-90C1-2D94AFA3726B}" destId="{B022B818-EA00-7A4C-AC53-4BED2DF5EBF6}" srcOrd="0" destOrd="0" parTransId="{85172444-3D71-F14F-8463-CEF2287F5902}" sibTransId="{75005783-2C3D-FC4D-81C4-2906168BCD8E}"/>
    <dgm:cxn modelId="{5F4088B6-DCF6-6E4A-BE11-99A55F8728FA}" type="presOf" srcId="{242CBB49-27C0-764B-BC38-B545A931B5D7}" destId="{97F176F3-52F8-7446-8054-CF2341223BDB}" srcOrd="0" destOrd="0" presId="urn:microsoft.com/office/officeart/2005/8/layout/orgChart1"/>
    <dgm:cxn modelId="{D832D541-CB38-0A48-8965-7DDE53E2CA28}" type="presOf" srcId="{DC437AFF-0067-E145-8E52-147A0CAEF852}" destId="{6CFB48DE-0383-AF4D-86C7-A90315A12AA6}" srcOrd="1" destOrd="0" presId="urn:microsoft.com/office/officeart/2005/8/layout/orgChart1"/>
    <dgm:cxn modelId="{1429F2F6-A176-264C-B5A9-6C8E32878DB6}" type="presOf" srcId="{FD9C45EB-9ABB-5A4D-8F59-B8FC68ADC502}" destId="{DE3C6006-64BC-3344-9FD9-E45E50CF9430}" srcOrd="1" destOrd="0" presId="urn:microsoft.com/office/officeart/2005/8/layout/orgChart1"/>
    <dgm:cxn modelId="{B3DF7073-6BA4-B444-B3E6-8C4D72AFA162}" type="presOf" srcId="{B022B818-EA00-7A4C-AC53-4BED2DF5EBF6}" destId="{45E7B9B0-25FB-E548-9BBF-3F80A9557192}" srcOrd="0" destOrd="0" presId="urn:microsoft.com/office/officeart/2005/8/layout/orgChart1"/>
    <dgm:cxn modelId="{07C79E87-68D0-604F-A1D9-12F6B0FD64DA}" type="presOf" srcId="{DC437AFF-0067-E145-8E52-147A0CAEF852}" destId="{C4118163-10D9-644F-AAA9-6D8F2637B60E}" srcOrd="0" destOrd="0" presId="urn:microsoft.com/office/officeart/2005/8/layout/orgChart1"/>
    <dgm:cxn modelId="{918C9474-9DAB-D242-B9B5-7A5E23E9A1BD}" type="presOf" srcId="{B022B818-EA00-7A4C-AC53-4BED2DF5EBF6}" destId="{900A4DB7-B7E1-BD43-BB51-57AA13EE22D3}" srcOrd="1" destOrd="0" presId="urn:microsoft.com/office/officeart/2005/8/layout/orgChart1"/>
    <dgm:cxn modelId="{6D3DE528-25D0-7C49-8C1A-B0AC64F03865}" type="presParOf" srcId="{87E4CF94-E4E0-2741-9BFB-FC53465C7CB8}" destId="{7A0ED3E8-F4AF-9C41-8126-4EDE0854E583}" srcOrd="0" destOrd="0" presId="urn:microsoft.com/office/officeart/2005/8/layout/orgChart1"/>
    <dgm:cxn modelId="{CF359545-9D1E-B741-9787-A4826EFCA38A}" type="presParOf" srcId="{7A0ED3E8-F4AF-9C41-8126-4EDE0854E583}" destId="{7DBF8767-6225-5B41-B1C2-19E3B869F9C5}" srcOrd="0" destOrd="0" presId="urn:microsoft.com/office/officeart/2005/8/layout/orgChart1"/>
    <dgm:cxn modelId="{4407181D-7483-FC41-A232-A7F780921591}" type="presParOf" srcId="{7DBF8767-6225-5B41-B1C2-19E3B869F9C5}" destId="{45E7B9B0-25FB-E548-9BBF-3F80A9557192}" srcOrd="0" destOrd="0" presId="urn:microsoft.com/office/officeart/2005/8/layout/orgChart1"/>
    <dgm:cxn modelId="{19FB7E3B-E17B-D542-B29F-D8C30F662340}" type="presParOf" srcId="{7DBF8767-6225-5B41-B1C2-19E3B869F9C5}" destId="{900A4DB7-B7E1-BD43-BB51-57AA13EE22D3}" srcOrd="1" destOrd="0" presId="urn:microsoft.com/office/officeart/2005/8/layout/orgChart1"/>
    <dgm:cxn modelId="{8AD00D2A-506D-124C-B054-ADFFCE0EFBDB}" type="presParOf" srcId="{7A0ED3E8-F4AF-9C41-8126-4EDE0854E583}" destId="{D34AE6B0-0816-6C46-A39F-2646511B78FA}" srcOrd="1" destOrd="0" presId="urn:microsoft.com/office/officeart/2005/8/layout/orgChart1"/>
    <dgm:cxn modelId="{C381CC4D-ACE6-C742-8B76-334842336D16}" type="presParOf" srcId="{D34AE6B0-0816-6C46-A39F-2646511B78FA}" destId="{847630D1-FCCA-5442-A596-C2847E3897E6}" srcOrd="0" destOrd="0" presId="urn:microsoft.com/office/officeart/2005/8/layout/orgChart1"/>
    <dgm:cxn modelId="{5EAEEEF7-4EEC-6D45-842A-1C0BE47B2A49}" type="presParOf" srcId="{D34AE6B0-0816-6C46-A39F-2646511B78FA}" destId="{E5339E59-3313-5847-81EE-9F70D954D013}" srcOrd="1" destOrd="0" presId="urn:microsoft.com/office/officeart/2005/8/layout/orgChart1"/>
    <dgm:cxn modelId="{8F89DAB3-6239-7849-A2B4-F5527533AA4F}" type="presParOf" srcId="{E5339E59-3313-5847-81EE-9F70D954D013}" destId="{1B51D82F-776B-1344-B38C-547E2B4B3C4A}" srcOrd="0" destOrd="0" presId="urn:microsoft.com/office/officeart/2005/8/layout/orgChart1"/>
    <dgm:cxn modelId="{273BFFC8-8794-CB44-B196-5C0E173D064D}" type="presParOf" srcId="{1B51D82F-776B-1344-B38C-547E2B4B3C4A}" destId="{64B8905C-679C-074E-8E5B-811C56EF9AFD}" srcOrd="0" destOrd="0" presId="urn:microsoft.com/office/officeart/2005/8/layout/orgChart1"/>
    <dgm:cxn modelId="{2D2B9F29-5CEA-BF43-AC5E-D1ACD0F89452}" type="presParOf" srcId="{1B51D82F-776B-1344-B38C-547E2B4B3C4A}" destId="{F3FBBE13-A969-3B48-A391-43CD4B72F6EE}" srcOrd="1" destOrd="0" presId="urn:microsoft.com/office/officeart/2005/8/layout/orgChart1"/>
    <dgm:cxn modelId="{97004790-0982-AB43-82D3-23C1B49EB242}" type="presParOf" srcId="{E5339E59-3313-5847-81EE-9F70D954D013}" destId="{FE50F5A2-54C8-B04A-BB52-C0016F34CDB7}" srcOrd="1" destOrd="0" presId="urn:microsoft.com/office/officeart/2005/8/layout/orgChart1"/>
    <dgm:cxn modelId="{2003852F-5DE3-BB4D-A274-1AA6374BCF9B}" type="presParOf" srcId="{E5339E59-3313-5847-81EE-9F70D954D013}" destId="{32FB67E5-49BD-4044-9355-E295D2E6B2CD}" srcOrd="2" destOrd="0" presId="urn:microsoft.com/office/officeart/2005/8/layout/orgChart1"/>
    <dgm:cxn modelId="{97C93CC7-D8FA-9D4A-8D08-6592A59FE09B}" type="presParOf" srcId="{D34AE6B0-0816-6C46-A39F-2646511B78FA}" destId="{51C3ADC1-E7AD-C445-8243-CCDB0747CCF0}" srcOrd="2" destOrd="0" presId="urn:microsoft.com/office/officeart/2005/8/layout/orgChart1"/>
    <dgm:cxn modelId="{54FA3B63-43DA-7A4B-B1D8-0EFA42BFDE4A}" type="presParOf" srcId="{D34AE6B0-0816-6C46-A39F-2646511B78FA}" destId="{6C6703FA-40E2-AF4C-B7FB-D29300858F73}" srcOrd="3" destOrd="0" presId="urn:microsoft.com/office/officeart/2005/8/layout/orgChart1"/>
    <dgm:cxn modelId="{65A91EA5-474E-DD4F-B3AA-D4BB024D9A0A}" type="presParOf" srcId="{6C6703FA-40E2-AF4C-B7FB-D29300858F73}" destId="{31100A7A-6AED-464F-A335-38E7671987AD}" srcOrd="0" destOrd="0" presId="urn:microsoft.com/office/officeart/2005/8/layout/orgChart1"/>
    <dgm:cxn modelId="{C2E5EDAE-900A-1A40-A331-CC80DC48BA2D}" type="presParOf" srcId="{31100A7A-6AED-464F-A335-38E7671987AD}" destId="{3BCE4CF7-CB2C-0544-ABA5-CC63929555FB}" srcOrd="0" destOrd="0" presId="urn:microsoft.com/office/officeart/2005/8/layout/orgChart1"/>
    <dgm:cxn modelId="{162B56F5-A0A0-A644-95F7-2CB2B9AB61F8}" type="presParOf" srcId="{31100A7A-6AED-464F-A335-38E7671987AD}" destId="{DE3C6006-64BC-3344-9FD9-E45E50CF9430}" srcOrd="1" destOrd="0" presId="urn:microsoft.com/office/officeart/2005/8/layout/orgChart1"/>
    <dgm:cxn modelId="{A89BBBD2-6F4C-1B4F-AC1E-2689AA2FC0EE}" type="presParOf" srcId="{6C6703FA-40E2-AF4C-B7FB-D29300858F73}" destId="{0AD3E140-AC94-8445-91BE-94E9C3056E1E}" srcOrd="1" destOrd="0" presId="urn:microsoft.com/office/officeart/2005/8/layout/orgChart1"/>
    <dgm:cxn modelId="{361DC8F3-DC5A-344F-81D5-FCFDC808A2A6}" type="presParOf" srcId="{6C6703FA-40E2-AF4C-B7FB-D29300858F73}" destId="{F9A16ECF-0FFF-534F-9077-9BB464E00ABC}" srcOrd="2" destOrd="0" presId="urn:microsoft.com/office/officeart/2005/8/layout/orgChart1"/>
    <dgm:cxn modelId="{4B558BB1-F075-FA44-893C-EB09DBB158D0}" type="presParOf" srcId="{D34AE6B0-0816-6C46-A39F-2646511B78FA}" destId="{97F176F3-52F8-7446-8054-CF2341223BDB}" srcOrd="4" destOrd="0" presId="urn:microsoft.com/office/officeart/2005/8/layout/orgChart1"/>
    <dgm:cxn modelId="{AF1BC0F1-FB18-B54E-B1E3-D29080378C4F}" type="presParOf" srcId="{D34AE6B0-0816-6C46-A39F-2646511B78FA}" destId="{4DD495C4-D4AC-3F4F-BBA7-0ED31BFEB125}" srcOrd="5" destOrd="0" presId="urn:microsoft.com/office/officeart/2005/8/layout/orgChart1"/>
    <dgm:cxn modelId="{9C6CF746-06BC-894A-A34B-59A20DE4DF4D}" type="presParOf" srcId="{4DD495C4-D4AC-3F4F-BBA7-0ED31BFEB125}" destId="{675805E8-B019-7B4F-BF24-BE9FBB91F9F8}" srcOrd="0" destOrd="0" presId="urn:microsoft.com/office/officeart/2005/8/layout/orgChart1"/>
    <dgm:cxn modelId="{06D9168B-4866-344E-BA10-3BE70562833D}" type="presParOf" srcId="{675805E8-B019-7B4F-BF24-BE9FBB91F9F8}" destId="{C4118163-10D9-644F-AAA9-6D8F2637B60E}" srcOrd="0" destOrd="0" presId="urn:microsoft.com/office/officeart/2005/8/layout/orgChart1"/>
    <dgm:cxn modelId="{77E06753-9D65-AD4B-A272-68178B63425D}" type="presParOf" srcId="{675805E8-B019-7B4F-BF24-BE9FBB91F9F8}" destId="{6CFB48DE-0383-AF4D-86C7-A90315A12AA6}" srcOrd="1" destOrd="0" presId="urn:microsoft.com/office/officeart/2005/8/layout/orgChart1"/>
    <dgm:cxn modelId="{171B8C58-4014-7F4A-BB4D-C97030A77B56}" type="presParOf" srcId="{4DD495C4-D4AC-3F4F-BBA7-0ED31BFEB125}" destId="{3B2F8D6A-F907-A241-B12C-2682DFA994AA}" srcOrd="1" destOrd="0" presId="urn:microsoft.com/office/officeart/2005/8/layout/orgChart1"/>
    <dgm:cxn modelId="{60439C40-814A-BF41-931F-EF57C36508D5}" type="presParOf" srcId="{4DD495C4-D4AC-3F4F-BBA7-0ED31BFEB125}" destId="{02445190-5CED-664C-94C1-451E2F2A6623}" srcOrd="2" destOrd="0" presId="urn:microsoft.com/office/officeart/2005/8/layout/orgChart1"/>
    <dgm:cxn modelId="{FE2BD6AE-C7AA-7845-968C-6BB70C1EB9D5}" type="presParOf" srcId="{7A0ED3E8-F4AF-9C41-8126-4EDE0854E583}" destId="{FD270FA1-F472-4943-8490-82396B48EF4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4A0F17-BB33-C449-90C1-2D94AFA3726B}" type="doc">
      <dgm:prSet loTypeId="urn:microsoft.com/office/officeart/2005/8/layout/orgChart1" loCatId="" qsTypeId="urn:microsoft.com/office/officeart/2005/8/quickstyle/simple4" qsCatId="simple" csTypeId="urn:microsoft.com/office/officeart/2005/8/colors/accent3_4" csCatId="accent3" phldr="1"/>
      <dgm:spPr/>
      <dgm:t>
        <a:bodyPr/>
        <a:lstStyle/>
        <a:p>
          <a:endParaRPr lang="de-DE"/>
        </a:p>
      </dgm:t>
    </dgm:pt>
    <dgm:pt modelId="{B022B818-EA00-7A4C-AC53-4BED2DF5EBF6}">
      <dgm:prSet phldrT="[Text]" custT="1"/>
      <dgm:spPr/>
      <dgm:t>
        <a:bodyPr/>
        <a:lstStyle/>
        <a:p>
          <a:r>
            <a:rPr lang="de-DE" sz="2000" b="1" dirty="0" smtClean="0">
              <a:solidFill>
                <a:schemeClr val="accent5">
                  <a:lumMod val="75000"/>
                </a:schemeClr>
              </a:solidFill>
            </a:rPr>
            <a:t>Wertminderungsursachen von Immobilien</a:t>
          </a:r>
          <a:endParaRPr lang="de-DE" sz="2000" b="1" dirty="0">
            <a:solidFill>
              <a:schemeClr val="accent5">
                <a:lumMod val="75000"/>
              </a:schemeClr>
            </a:solidFill>
          </a:endParaRPr>
        </a:p>
      </dgm:t>
    </dgm:pt>
    <dgm:pt modelId="{85172444-3D71-F14F-8463-CEF2287F5902}" type="parTrans" cxnId="{20EFF93E-5E32-5F46-B973-FBDC3A4E4C35}">
      <dgm:prSet/>
      <dgm:spPr/>
      <dgm:t>
        <a:bodyPr/>
        <a:lstStyle/>
        <a:p>
          <a:endParaRPr lang="de-DE"/>
        </a:p>
      </dgm:t>
    </dgm:pt>
    <dgm:pt modelId="{75005783-2C3D-FC4D-81C4-2906168BCD8E}" type="sibTrans" cxnId="{20EFF93E-5E32-5F46-B973-FBDC3A4E4C35}">
      <dgm:prSet/>
      <dgm:spPr/>
      <dgm:t>
        <a:bodyPr/>
        <a:lstStyle/>
        <a:p>
          <a:endParaRPr lang="de-DE"/>
        </a:p>
      </dgm:t>
    </dgm:pt>
    <dgm:pt modelId="{0EDC9C91-CC40-3340-B864-F879817C3DB4}">
      <dgm:prSet phldrT="[Text]" custT="1"/>
      <dgm:spPr/>
      <dgm:t>
        <a:bodyPr/>
        <a:lstStyle/>
        <a:p>
          <a:pPr algn="ctr"/>
          <a:r>
            <a:rPr lang="de-DE" sz="1800" b="1" dirty="0" smtClean="0">
              <a:solidFill>
                <a:schemeClr val="tx1"/>
              </a:solidFill>
            </a:rPr>
            <a:t>Rechtliche Gründe:</a:t>
          </a:r>
        </a:p>
        <a:p>
          <a:pPr algn="ctr"/>
          <a:r>
            <a:rPr lang="de-DE" sz="1800" dirty="0" smtClean="0">
              <a:solidFill>
                <a:schemeClr val="tx1"/>
              </a:solidFill>
            </a:rPr>
            <a:t>Auflagen</a:t>
          </a:r>
        </a:p>
        <a:p>
          <a:pPr algn="ctr"/>
          <a:r>
            <a:rPr lang="de-DE" sz="1800" dirty="0" smtClean="0">
              <a:solidFill>
                <a:schemeClr val="tx1"/>
              </a:solidFill>
            </a:rPr>
            <a:t>Befristungen</a:t>
          </a:r>
        </a:p>
        <a:p>
          <a:pPr algn="ctr"/>
          <a:r>
            <a:rPr lang="de-DE" sz="1800" dirty="0" err="1" smtClean="0">
              <a:solidFill>
                <a:schemeClr val="tx1"/>
              </a:solidFill>
            </a:rPr>
            <a:t>Nutzungsbeschrän-kungen</a:t>
          </a:r>
          <a:endParaRPr lang="de-DE" sz="1800" dirty="0" smtClean="0">
            <a:solidFill>
              <a:schemeClr val="tx1"/>
            </a:solidFill>
          </a:endParaRPr>
        </a:p>
        <a:p>
          <a:pPr algn="ctr"/>
          <a:r>
            <a:rPr lang="de-DE" sz="1800" dirty="0" smtClean="0">
              <a:solidFill>
                <a:schemeClr val="tx1"/>
              </a:solidFill>
            </a:rPr>
            <a:t>Etc.</a:t>
          </a:r>
        </a:p>
      </dgm:t>
    </dgm:pt>
    <dgm:pt modelId="{DF2AFF0C-21B6-F947-B8E5-4D6A26E96026}" type="parTrans" cxnId="{4AA99396-22F0-2E4A-BCCF-E7A3C223CB5B}">
      <dgm:prSet/>
      <dgm:spPr/>
      <dgm:t>
        <a:bodyPr/>
        <a:lstStyle/>
        <a:p>
          <a:endParaRPr lang="de-DE" sz="1600">
            <a:solidFill>
              <a:schemeClr val="accent5">
                <a:lumMod val="75000"/>
              </a:schemeClr>
            </a:solidFill>
          </a:endParaRPr>
        </a:p>
      </dgm:t>
    </dgm:pt>
    <dgm:pt modelId="{88EF1A6C-A30F-834A-A2CC-40F484733B78}" type="sibTrans" cxnId="{4AA99396-22F0-2E4A-BCCF-E7A3C223CB5B}">
      <dgm:prSet/>
      <dgm:spPr/>
      <dgm:t>
        <a:bodyPr/>
        <a:lstStyle/>
        <a:p>
          <a:endParaRPr lang="de-DE"/>
        </a:p>
      </dgm:t>
    </dgm:pt>
    <dgm:pt modelId="{DC437AFF-0067-E145-8E52-147A0CAEF852}">
      <dgm:prSet phldrT="[Text]" custT="1"/>
      <dgm:spPr/>
      <dgm:t>
        <a:bodyPr/>
        <a:lstStyle/>
        <a:p>
          <a:r>
            <a:rPr lang="de-DE" sz="1800" b="1" dirty="0" smtClean="0">
              <a:solidFill>
                <a:srgbClr val="000000"/>
              </a:solidFill>
            </a:rPr>
            <a:t>Wirtschaftliche Gründe:</a:t>
          </a:r>
        </a:p>
        <a:p>
          <a:r>
            <a:rPr lang="de-DE" sz="1800" dirty="0" smtClean="0">
              <a:solidFill>
                <a:srgbClr val="000000"/>
              </a:solidFill>
            </a:rPr>
            <a:t>Demographische Entwicklung</a:t>
          </a:r>
        </a:p>
        <a:p>
          <a:endParaRPr lang="de-DE" sz="1800" dirty="0" smtClean="0">
            <a:solidFill>
              <a:srgbClr val="000000"/>
            </a:solidFill>
          </a:endParaRPr>
        </a:p>
        <a:p>
          <a:r>
            <a:rPr lang="de-DE" sz="1800" dirty="0" smtClean="0">
              <a:solidFill>
                <a:srgbClr val="000000"/>
              </a:solidFill>
            </a:rPr>
            <a:t>Arbeitslosigkeit</a:t>
          </a:r>
        </a:p>
        <a:p>
          <a:r>
            <a:rPr lang="de-DE" sz="1800" dirty="0" smtClean="0">
              <a:solidFill>
                <a:srgbClr val="000000"/>
              </a:solidFill>
            </a:rPr>
            <a:t>Zinsniveau</a:t>
          </a:r>
        </a:p>
        <a:p>
          <a:r>
            <a:rPr lang="de-DE" sz="1800" dirty="0" smtClean="0">
              <a:solidFill>
                <a:srgbClr val="000000"/>
              </a:solidFill>
            </a:rPr>
            <a:t>Wegfall von Subventionen</a:t>
          </a:r>
        </a:p>
        <a:p>
          <a:endParaRPr lang="de-DE" sz="1800" dirty="0" smtClean="0">
            <a:solidFill>
              <a:srgbClr val="000000"/>
            </a:solidFill>
          </a:endParaRPr>
        </a:p>
        <a:p>
          <a:r>
            <a:rPr lang="de-DE" sz="1800" dirty="0" smtClean="0">
              <a:solidFill>
                <a:srgbClr val="000000"/>
              </a:solidFill>
            </a:rPr>
            <a:t>Veränderte Bedürfnisse der Nachfrager</a:t>
          </a:r>
        </a:p>
        <a:p>
          <a:endParaRPr lang="de-DE" sz="1800" dirty="0">
            <a:solidFill>
              <a:srgbClr val="000000"/>
            </a:solidFill>
          </a:endParaRPr>
        </a:p>
      </dgm:t>
    </dgm:pt>
    <dgm:pt modelId="{242CBB49-27C0-764B-BC38-B545A931B5D7}" type="parTrans" cxnId="{B33960B0-6513-0349-AC3A-2F265BC01F8F}">
      <dgm:prSet/>
      <dgm:spPr/>
      <dgm:t>
        <a:bodyPr/>
        <a:lstStyle/>
        <a:p>
          <a:endParaRPr lang="de-DE" sz="1600">
            <a:solidFill>
              <a:schemeClr val="accent5">
                <a:lumMod val="75000"/>
              </a:schemeClr>
            </a:solidFill>
          </a:endParaRPr>
        </a:p>
      </dgm:t>
    </dgm:pt>
    <dgm:pt modelId="{BE0E43A0-2851-3444-A432-B92167BBD9EA}" type="sibTrans" cxnId="{B33960B0-6513-0349-AC3A-2F265BC01F8F}">
      <dgm:prSet/>
      <dgm:spPr/>
      <dgm:t>
        <a:bodyPr/>
        <a:lstStyle/>
        <a:p>
          <a:endParaRPr lang="de-DE"/>
        </a:p>
      </dgm:t>
    </dgm:pt>
    <dgm:pt modelId="{FD9C45EB-9ABB-5A4D-8F59-B8FC68ADC502}">
      <dgm:prSet phldrT="[Text]" custT="1"/>
      <dgm:spPr/>
      <dgm:t>
        <a:bodyPr/>
        <a:lstStyle/>
        <a:p>
          <a:pPr algn="ctr">
            <a:spcBef>
              <a:spcPts val="600"/>
            </a:spcBef>
            <a:spcAft>
              <a:spcPts val="156"/>
            </a:spcAft>
          </a:pPr>
          <a:r>
            <a:rPr lang="de-DE" sz="1800" b="1" kern="100" dirty="0" smtClean="0">
              <a:solidFill>
                <a:srgbClr val="000000"/>
              </a:solidFill>
            </a:rPr>
            <a:t>Technische Gründe:</a:t>
          </a:r>
        </a:p>
        <a:p>
          <a:pPr algn="ctr">
            <a:spcBef>
              <a:spcPts val="600"/>
            </a:spcBef>
            <a:spcAft>
              <a:spcPts val="156"/>
            </a:spcAft>
          </a:pPr>
          <a:r>
            <a:rPr lang="de-DE" sz="1800" kern="100" dirty="0" smtClean="0">
              <a:solidFill>
                <a:srgbClr val="000000"/>
              </a:solidFill>
            </a:rPr>
            <a:t>Verschleiß</a:t>
          </a:r>
        </a:p>
        <a:p>
          <a:pPr algn="ctr">
            <a:spcBef>
              <a:spcPts val="600"/>
            </a:spcBef>
            <a:spcAft>
              <a:spcPts val="156"/>
            </a:spcAft>
          </a:pPr>
          <a:r>
            <a:rPr lang="de-DE" sz="1800" kern="100" dirty="0" smtClean="0">
              <a:solidFill>
                <a:srgbClr val="000000"/>
              </a:solidFill>
            </a:rPr>
            <a:t>Beschädigungen</a:t>
          </a:r>
        </a:p>
        <a:p>
          <a:pPr algn="ctr">
            <a:spcBef>
              <a:spcPts val="600"/>
            </a:spcBef>
            <a:spcAft>
              <a:spcPts val="156"/>
            </a:spcAft>
          </a:pPr>
          <a:r>
            <a:rPr lang="de-DE" sz="1800" kern="100" dirty="0" smtClean="0">
              <a:solidFill>
                <a:srgbClr val="000000"/>
              </a:solidFill>
            </a:rPr>
            <a:t>Etc.</a:t>
          </a:r>
          <a:endParaRPr lang="de-DE" sz="1800" kern="100" dirty="0">
            <a:solidFill>
              <a:srgbClr val="000000"/>
            </a:solidFill>
          </a:endParaRPr>
        </a:p>
      </dgm:t>
    </dgm:pt>
    <dgm:pt modelId="{AC1865C9-9848-214F-9B72-5A0090FE424F}" type="parTrans" cxnId="{77C60026-1390-6D46-9702-2A178AFC9DF1}">
      <dgm:prSet/>
      <dgm:spPr/>
      <dgm:t>
        <a:bodyPr/>
        <a:lstStyle/>
        <a:p>
          <a:endParaRPr lang="de-DE" sz="1600">
            <a:solidFill>
              <a:schemeClr val="accent5">
                <a:lumMod val="75000"/>
              </a:schemeClr>
            </a:solidFill>
          </a:endParaRPr>
        </a:p>
      </dgm:t>
    </dgm:pt>
    <dgm:pt modelId="{379CE26F-CEED-4149-90B5-635B4D604512}" type="sibTrans" cxnId="{77C60026-1390-6D46-9702-2A178AFC9DF1}">
      <dgm:prSet/>
      <dgm:spPr/>
      <dgm:t>
        <a:bodyPr/>
        <a:lstStyle/>
        <a:p>
          <a:endParaRPr lang="de-DE"/>
        </a:p>
      </dgm:t>
    </dgm:pt>
    <dgm:pt modelId="{87E4CF94-E4E0-2741-9BFB-FC53465C7CB8}" type="pres">
      <dgm:prSet presAssocID="{CB4A0F17-BB33-C449-90C1-2D94AFA3726B}" presName="hierChild1" presStyleCnt="0">
        <dgm:presLayoutVars>
          <dgm:orgChart val="1"/>
          <dgm:chPref val="1"/>
          <dgm:dir/>
          <dgm:animOne val="branch"/>
          <dgm:animLvl val="lvl"/>
          <dgm:resizeHandles/>
        </dgm:presLayoutVars>
      </dgm:prSet>
      <dgm:spPr/>
      <dgm:t>
        <a:bodyPr/>
        <a:lstStyle/>
        <a:p>
          <a:endParaRPr lang="de-DE"/>
        </a:p>
      </dgm:t>
    </dgm:pt>
    <dgm:pt modelId="{7A0ED3E8-F4AF-9C41-8126-4EDE0854E583}" type="pres">
      <dgm:prSet presAssocID="{B022B818-EA00-7A4C-AC53-4BED2DF5EBF6}" presName="hierRoot1" presStyleCnt="0">
        <dgm:presLayoutVars>
          <dgm:hierBranch val="init"/>
        </dgm:presLayoutVars>
      </dgm:prSet>
      <dgm:spPr/>
    </dgm:pt>
    <dgm:pt modelId="{7DBF8767-6225-5B41-B1C2-19E3B869F9C5}" type="pres">
      <dgm:prSet presAssocID="{B022B818-EA00-7A4C-AC53-4BED2DF5EBF6}" presName="rootComposite1" presStyleCnt="0"/>
      <dgm:spPr/>
    </dgm:pt>
    <dgm:pt modelId="{45E7B9B0-25FB-E548-9BBF-3F80A9557192}" type="pres">
      <dgm:prSet presAssocID="{B022B818-EA00-7A4C-AC53-4BED2DF5EBF6}" presName="rootText1" presStyleLbl="node0" presStyleIdx="0" presStyleCnt="1" custScaleX="373365" custScaleY="70137" custLinFactY="-8898" custLinFactNeighborX="-3167" custLinFactNeighborY="-100000">
        <dgm:presLayoutVars>
          <dgm:chPref val="3"/>
        </dgm:presLayoutVars>
      </dgm:prSet>
      <dgm:spPr/>
      <dgm:t>
        <a:bodyPr/>
        <a:lstStyle/>
        <a:p>
          <a:endParaRPr lang="de-DE"/>
        </a:p>
      </dgm:t>
    </dgm:pt>
    <dgm:pt modelId="{900A4DB7-B7E1-BD43-BB51-57AA13EE22D3}" type="pres">
      <dgm:prSet presAssocID="{B022B818-EA00-7A4C-AC53-4BED2DF5EBF6}" presName="rootConnector1" presStyleLbl="node1" presStyleIdx="0" presStyleCnt="0"/>
      <dgm:spPr/>
      <dgm:t>
        <a:bodyPr/>
        <a:lstStyle/>
        <a:p>
          <a:endParaRPr lang="de-DE"/>
        </a:p>
      </dgm:t>
    </dgm:pt>
    <dgm:pt modelId="{D34AE6B0-0816-6C46-A39F-2646511B78FA}" type="pres">
      <dgm:prSet presAssocID="{B022B818-EA00-7A4C-AC53-4BED2DF5EBF6}" presName="hierChild2" presStyleCnt="0"/>
      <dgm:spPr/>
    </dgm:pt>
    <dgm:pt modelId="{847630D1-FCCA-5442-A596-C2847E3897E6}" type="pres">
      <dgm:prSet presAssocID="{DF2AFF0C-21B6-F947-B8E5-4D6A26E96026}" presName="Name37" presStyleLbl="parChTrans1D2" presStyleIdx="0" presStyleCnt="3"/>
      <dgm:spPr/>
      <dgm:t>
        <a:bodyPr/>
        <a:lstStyle/>
        <a:p>
          <a:endParaRPr lang="de-DE"/>
        </a:p>
      </dgm:t>
    </dgm:pt>
    <dgm:pt modelId="{E5339E59-3313-5847-81EE-9F70D954D013}" type="pres">
      <dgm:prSet presAssocID="{0EDC9C91-CC40-3340-B864-F879817C3DB4}" presName="hierRoot2" presStyleCnt="0">
        <dgm:presLayoutVars>
          <dgm:hierBranch val="init"/>
        </dgm:presLayoutVars>
      </dgm:prSet>
      <dgm:spPr/>
    </dgm:pt>
    <dgm:pt modelId="{1B51D82F-776B-1344-B38C-547E2B4B3C4A}" type="pres">
      <dgm:prSet presAssocID="{0EDC9C91-CC40-3340-B864-F879817C3DB4}" presName="rootComposite" presStyleCnt="0"/>
      <dgm:spPr/>
    </dgm:pt>
    <dgm:pt modelId="{64B8905C-679C-074E-8E5B-811C56EF9AFD}" type="pres">
      <dgm:prSet presAssocID="{0EDC9C91-CC40-3340-B864-F879817C3DB4}" presName="rootText" presStyleLbl="node2" presStyleIdx="0" presStyleCnt="3" custScaleX="105151" custScaleY="197237" custLinFactNeighborX="3104">
        <dgm:presLayoutVars>
          <dgm:chPref val="3"/>
        </dgm:presLayoutVars>
      </dgm:prSet>
      <dgm:spPr/>
      <dgm:t>
        <a:bodyPr/>
        <a:lstStyle/>
        <a:p>
          <a:endParaRPr lang="de-DE"/>
        </a:p>
      </dgm:t>
    </dgm:pt>
    <dgm:pt modelId="{F3FBBE13-A969-3B48-A391-43CD4B72F6EE}" type="pres">
      <dgm:prSet presAssocID="{0EDC9C91-CC40-3340-B864-F879817C3DB4}" presName="rootConnector" presStyleLbl="node2" presStyleIdx="0" presStyleCnt="3"/>
      <dgm:spPr/>
      <dgm:t>
        <a:bodyPr/>
        <a:lstStyle/>
        <a:p>
          <a:endParaRPr lang="de-DE"/>
        </a:p>
      </dgm:t>
    </dgm:pt>
    <dgm:pt modelId="{FE50F5A2-54C8-B04A-BB52-C0016F34CDB7}" type="pres">
      <dgm:prSet presAssocID="{0EDC9C91-CC40-3340-B864-F879817C3DB4}" presName="hierChild4" presStyleCnt="0"/>
      <dgm:spPr/>
    </dgm:pt>
    <dgm:pt modelId="{32FB67E5-49BD-4044-9355-E295D2E6B2CD}" type="pres">
      <dgm:prSet presAssocID="{0EDC9C91-CC40-3340-B864-F879817C3DB4}" presName="hierChild5" presStyleCnt="0"/>
      <dgm:spPr/>
    </dgm:pt>
    <dgm:pt modelId="{51C3ADC1-E7AD-C445-8243-CCDB0747CCF0}" type="pres">
      <dgm:prSet presAssocID="{AC1865C9-9848-214F-9B72-5A0090FE424F}" presName="Name37" presStyleLbl="parChTrans1D2" presStyleIdx="1" presStyleCnt="3"/>
      <dgm:spPr/>
      <dgm:t>
        <a:bodyPr/>
        <a:lstStyle/>
        <a:p>
          <a:endParaRPr lang="de-DE"/>
        </a:p>
      </dgm:t>
    </dgm:pt>
    <dgm:pt modelId="{6C6703FA-40E2-AF4C-B7FB-D29300858F73}" type="pres">
      <dgm:prSet presAssocID="{FD9C45EB-9ABB-5A4D-8F59-B8FC68ADC502}" presName="hierRoot2" presStyleCnt="0">
        <dgm:presLayoutVars>
          <dgm:hierBranch val="init"/>
        </dgm:presLayoutVars>
      </dgm:prSet>
      <dgm:spPr/>
    </dgm:pt>
    <dgm:pt modelId="{31100A7A-6AED-464F-A335-38E7671987AD}" type="pres">
      <dgm:prSet presAssocID="{FD9C45EB-9ABB-5A4D-8F59-B8FC68ADC502}" presName="rootComposite" presStyleCnt="0"/>
      <dgm:spPr/>
    </dgm:pt>
    <dgm:pt modelId="{3BCE4CF7-CB2C-0544-ABA5-CC63929555FB}" type="pres">
      <dgm:prSet presAssocID="{FD9C45EB-9ABB-5A4D-8F59-B8FC68ADC502}" presName="rootText" presStyleLbl="node2" presStyleIdx="1" presStyleCnt="3" custScaleX="113194" custScaleY="105860" custLinFactNeighborX="-890">
        <dgm:presLayoutVars>
          <dgm:chPref val="3"/>
        </dgm:presLayoutVars>
      </dgm:prSet>
      <dgm:spPr/>
      <dgm:t>
        <a:bodyPr/>
        <a:lstStyle/>
        <a:p>
          <a:endParaRPr lang="de-DE"/>
        </a:p>
      </dgm:t>
    </dgm:pt>
    <dgm:pt modelId="{DE3C6006-64BC-3344-9FD9-E45E50CF9430}" type="pres">
      <dgm:prSet presAssocID="{FD9C45EB-9ABB-5A4D-8F59-B8FC68ADC502}" presName="rootConnector" presStyleLbl="node2" presStyleIdx="1" presStyleCnt="3"/>
      <dgm:spPr/>
      <dgm:t>
        <a:bodyPr/>
        <a:lstStyle/>
        <a:p>
          <a:endParaRPr lang="de-DE"/>
        </a:p>
      </dgm:t>
    </dgm:pt>
    <dgm:pt modelId="{0AD3E140-AC94-8445-91BE-94E9C3056E1E}" type="pres">
      <dgm:prSet presAssocID="{FD9C45EB-9ABB-5A4D-8F59-B8FC68ADC502}" presName="hierChild4" presStyleCnt="0"/>
      <dgm:spPr/>
    </dgm:pt>
    <dgm:pt modelId="{F9A16ECF-0FFF-534F-9077-9BB464E00ABC}" type="pres">
      <dgm:prSet presAssocID="{FD9C45EB-9ABB-5A4D-8F59-B8FC68ADC502}" presName="hierChild5" presStyleCnt="0"/>
      <dgm:spPr/>
    </dgm:pt>
    <dgm:pt modelId="{97F176F3-52F8-7446-8054-CF2341223BDB}" type="pres">
      <dgm:prSet presAssocID="{242CBB49-27C0-764B-BC38-B545A931B5D7}" presName="Name37" presStyleLbl="parChTrans1D2" presStyleIdx="2" presStyleCnt="3"/>
      <dgm:spPr/>
      <dgm:t>
        <a:bodyPr/>
        <a:lstStyle/>
        <a:p>
          <a:endParaRPr lang="de-DE"/>
        </a:p>
      </dgm:t>
    </dgm:pt>
    <dgm:pt modelId="{4DD495C4-D4AC-3F4F-BBA7-0ED31BFEB125}" type="pres">
      <dgm:prSet presAssocID="{DC437AFF-0067-E145-8E52-147A0CAEF852}" presName="hierRoot2" presStyleCnt="0">
        <dgm:presLayoutVars>
          <dgm:hierBranch val="init"/>
        </dgm:presLayoutVars>
      </dgm:prSet>
      <dgm:spPr/>
    </dgm:pt>
    <dgm:pt modelId="{675805E8-B019-7B4F-BF24-BE9FBB91F9F8}" type="pres">
      <dgm:prSet presAssocID="{DC437AFF-0067-E145-8E52-147A0CAEF852}" presName="rootComposite" presStyleCnt="0"/>
      <dgm:spPr/>
    </dgm:pt>
    <dgm:pt modelId="{C4118163-10D9-644F-AAA9-6D8F2637B60E}" type="pres">
      <dgm:prSet presAssocID="{DC437AFF-0067-E145-8E52-147A0CAEF852}" presName="rootText" presStyleLbl="node2" presStyleIdx="2" presStyleCnt="3" custScaleX="119286" custScaleY="358564" custLinFactNeighborX="-6242">
        <dgm:presLayoutVars>
          <dgm:chPref val="3"/>
        </dgm:presLayoutVars>
      </dgm:prSet>
      <dgm:spPr/>
      <dgm:t>
        <a:bodyPr/>
        <a:lstStyle/>
        <a:p>
          <a:endParaRPr lang="de-DE"/>
        </a:p>
      </dgm:t>
    </dgm:pt>
    <dgm:pt modelId="{6CFB48DE-0383-AF4D-86C7-A90315A12AA6}" type="pres">
      <dgm:prSet presAssocID="{DC437AFF-0067-E145-8E52-147A0CAEF852}" presName="rootConnector" presStyleLbl="node2" presStyleIdx="2" presStyleCnt="3"/>
      <dgm:spPr/>
      <dgm:t>
        <a:bodyPr/>
        <a:lstStyle/>
        <a:p>
          <a:endParaRPr lang="de-DE"/>
        </a:p>
      </dgm:t>
    </dgm:pt>
    <dgm:pt modelId="{3B2F8D6A-F907-A241-B12C-2682DFA994AA}" type="pres">
      <dgm:prSet presAssocID="{DC437AFF-0067-E145-8E52-147A0CAEF852}" presName="hierChild4" presStyleCnt="0"/>
      <dgm:spPr/>
    </dgm:pt>
    <dgm:pt modelId="{02445190-5CED-664C-94C1-451E2F2A6623}" type="pres">
      <dgm:prSet presAssocID="{DC437AFF-0067-E145-8E52-147A0CAEF852}" presName="hierChild5" presStyleCnt="0"/>
      <dgm:spPr/>
    </dgm:pt>
    <dgm:pt modelId="{FD270FA1-F472-4943-8490-82396B48EF4E}" type="pres">
      <dgm:prSet presAssocID="{B022B818-EA00-7A4C-AC53-4BED2DF5EBF6}" presName="hierChild3" presStyleCnt="0"/>
      <dgm:spPr/>
    </dgm:pt>
  </dgm:ptLst>
  <dgm:cxnLst>
    <dgm:cxn modelId="{27ADA32B-6598-4944-981E-1EDC1D0C0848}" type="presOf" srcId="{0EDC9C91-CC40-3340-B864-F879817C3DB4}" destId="{64B8905C-679C-074E-8E5B-811C56EF9AFD}" srcOrd="0" destOrd="0" presId="urn:microsoft.com/office/officeart/2005/8/layout/orgChart1"/>
    <dgm:cxn modelId="{4AA99396-22F0-2E4A-BCCF-E7A3C223CB5B}" srcId="{B022B818-EA00-7A4C-AC53-4BED2DF5EBF6}" destId="{0EDC9C91-CC40-3340-B864-F879817C3DB4}" srcOrd="0" destOrd="0" parTransId="{DF2AFF0C-21B6-F947-B8E5-4D6A26E96026}" sibTransId="{88EF1A6C-A30F-834A-A2CC-40F484733B78}"/>
    <dgm:cxn modelId="{7C880956-AEC9-6B4B-8288-D9FA72C60BA2}" type="presOf" srcId="{FD9C45EB-9ABB-5A4D-8F59-B8FC68ADC502}" destId="{3BCE4CF7-CB2C-0544-ABA5-CC63929555FB}" srcOrd="0" destOrd="0" presId="urn:microsoft.com/office/officeart/2005/8/layout/orgChart1"/>
    <dgm:cxn modelId="{109110BA-BA6D-8544-B3BD-0596C75FE95C}" type="presOf" srcId="{CB4A0F17-BB33-C449-90C1-2D94AFA3726B}" destId="{87E4CF94-E4E0-2741-9BFB-FC53465C7CB8}" srcOrd="0" destOrd="0" presId="urn:microsoft.com/office/officeart/2005/8/layout/orgChart1"/>
    <dgm:cxn modelId="{B33960B0-6513-0349-AC3A-2F265BC01F8F}" srcId="{B022B818-EA00-7A4C-AC53-4BED2DF5EBF6}" destId="{DC437AFF-0067-E145-8E52-147A0CAEF852}" srcOrd="2" destOrd="0" parTransId="{242CBB49-27C0-764B-BC38-B545A931B5D7}" sibTransId="{BE0E43A0-2851-3444-A432-B92167BBD9EA}"/>
    <dgm:cxn modelId="{C22A7F96-9DEC-024A-96AC-0D9C2D777DBB}" type="presOf" srcId="{AC1865C9-9848-214F-9B72-5A0090FE424F}" destId="{51C3ADC1-E7AD-C445-8243-CCDB0747CCF0}" srcOrd="0" destOrd="0" presId="urn:microsoft.com/office/officeart/2005/8/layout/orgChart1"/>
    <dgm:cxn modelId="{705412C9-6117-F44F-8DD8-8F195CF450C3}" type="presOf" srcId="{DF2AFF0C-21B6-F947-B8E5-4D6A26E96026}" destId="{847630D1-FCCA-5442-A596-C2847E3897E6}" srcOrd="0" destOrd="0" presId="urn:microsoft.com/office/officeart/2005/8/layout/orgChart1"/>
    <dgm:cxn modelId="{1A3C4C1F-2F4D-D945-9430-C59EF3AEFD7B}" type="presOf" srcId="{FD9C45EB-9ABB-5A4D-8F59-B8FC68ADC502}" destId="{DE3C6006-64BC-3344-9FD9-E45E50CF9430}" srcOrd="1" destOrd="0" presId="urn:microsoft.com/office/officeart/2005/8/layout/orgChart1"/>
    <dgm:cxn modelId="{9FECFC31-29CA-C945-87CC-A223721EB83A}" type="presOf" srcId="{DC437AFF-0067-E145-8E52-147A0CAEF852}" destId="{C4118163-10D9-644F-AAA9-6D8F2637B60E}" srcOrd="0" destOrd="0" presId="urn:microsoft.com/office/officeart/2005/8/layout/orgChart1"/>
    <dgm:cxn modelId="{77C60026-1390-6D46-9702-2A178AFC9DF1}" srcId="{B022B818-EA00-7A4C-AC53-4BED2DF5EBF6}" destId="{FD9C45EB-9ABB-5A4D-8F59-B8FC68ADC502}" srcOrd="1" destOrd="0" parTransId="{AC1865C9-9848-214F-9B72-5A0090FE424F}" sibTransId="{379CE26F-CEED-4149-90B5-635B4D604512}"/>
    <dgm:cxn modelId="{A5A4DA01-3B22-324B-A023-5AFC95AC0F61}" type="presOf" srcId="{242CBB49-27C0-764B-BC38-B545A931B5D7}" destId="{97F176F3-52F8-7446-8054-CF2341223BDB}" srcOrd="0" destOrd="0" presId="urn:microsoft.com/office/officeart/2005/8/layout/orgChart1"/>
    <dgm:cxn modelId="{49CC743B-9D16-5E43-8029-8DFF52F51040}" type="presOf" srcId="{B022B818-EA00-7A4C-AC53-4BED2DF5EBF6}" destId="{45E7B9B0-25FB-E548-9BBF-3F80A9557192}" srcOrd="0" destOrd="0" presId="urn:microsoft.com/office/officeart/2005/8/layout/orgChart1"/>
    <dgm:cxn modelId="{336B36DB-310C-8B47-B45E-5E2B4530568D}" type="presOf" srcId="{0EDC9C91-CC40-3340-B864-F879817C3DB4}" destId="{F3FBBE13-A969-3B48-A391-43CD4B72F6EE}" srcOrd="1" destOrd="0" presId="urn:microsoft.com/office/officeart/2005/8/layout/orgChart1"/>
    <dgm:cxn modelId="{613F019F-48C0-BA4E-A11C-F8D347D83C50}" type="presOf" srcId="{DC437AFF-0067-E145-8E52-147A0CAEF852}" destId="{6CFB48DE-0383-AF4D-86C7-A90315A12AA6}" srcOrd="1" destOrd="0" presId="urn:microsoft.com/office/officeart/2005/8/layout/orgChart1"/>
    <dgm:cxn modelId="{20EFF93E-5E32-5F46-B973-FBDC3A4E4C35}" srcId="{CB4A0F17-BB33-C449-90C1-2D94AFA3726B}" destId="{B022B818-EA00-7A4C-AC53-4BED2DF5EBF6}" srcOrd="0" destOrd="0" parTransId="{85172444-3D71-F14F-8463-CEF2287F5902}" sibTransId="{75005783-2C3D-FC4D-81C4-2906168BCD8E}"/>
    <dgm:cxn modelId="{D158C947-EEC6-4B40-B597-4176BBBED6ED}" type="presOf" srcId="{B022B818-EA00-7A4C-AC53-4BED2DF5EBF6}" destId="{900A4DB7-B7E1-BD43-BB51-57AA13EE22D3}" srcOrd="1" destOrd="0" presId="urn:microsoft.com/office/officeart/2005/8/layout/orgChart1"/>
    <dgm:cxn modelId="{1E1D0736-5EAE-B64F-9D19-0CF395BCB69B}" type="presParOf" srcId="{87E4CF94-E4E0-2741-9BFB-FC53465C7CB8}" destId="{7A0ED3E8-F4AF-9C41-8126-4EDE0854E583}" srcOrd="0" destOrd="0" presId="urn:microsoft.com/office/officeart/2005/8/layout/orgChart1"/>
    <dgm:cxn modelId="{9E252F72-6E49-1E4A-8464-8D4F8B569704}" type="presParOf" srcId="{7A0ED3E8-F4AF-9C41-8126-4EDE0854E583}" destId="{7DBF8767-6225-5B41-B1C2-19E3B869F9C5}" srcOrd="0" destOrd="0" presId="urn:microsoft.com/office/officeart/2005/8/layout/orgChart1"/>
    <dgm:cxn modelId="{CECB0DBF-895D-184E-AA82-D22C50BCB765}" type="presParOf" srcId="{7DBF8767-6225-5B41-B1C2-19E3B869F9C5}" destId="{45E7B9B0-25FB-E548-9BBF-3F80A9557192}" srcOrd="0" destOrd="0" presId="urn:microsoft.com/office/officeart/2005/8/layout/orgChart1"/>
    <dgm:cxn modelId="{A9232B78-D328-7446-8239-F665369E5D00}" type="presParOf" srcId="{7DBF8767-6225-5B41-B1C2-19E3B869F9C5}" destId="{900A4DB7-B7E1-BD43-BB51-57AA13EE22D3}" srcOrd="1" destOrd="0" presId="urn:microsoft.com/office/officeart/2005/8/layout/orgChart1"/>
    <dgm:cxn modelId="{13D3C59D-2320-544D-85BD-B53CBC9D059B}" type="presParOf" srcId="{7A0ED3E8-F4AF-9C41-8126-4EDE0854E583}" destId="{D34AE6B0-0816-6C46-A39F-2646511B78FA}" srcOrd="1" destOrd="0" presId="urn:microsoft.com/office/officeart/2005/8/layout/orgChart1"/>
    <dgm:cxn modelId="{F4EAD309-6C11-C745-803F-434BAF1A3EF6}" type="presParOf" srcId="{D34AE6B0-0816-6C46-A39F-2646511B78FA}" destId="{847630D1-FCCA-5442-A596-C2847E3897E6}" srcOrd="0" destOrd="0" presId="urn:microsoft.com/office/officeart/2005/8/layout/orgChart1"/>
    <dgm:cxn modelId="{B2CD0D54-749E-E64B-907A-F9F90BAC6DCF}" type="presParOf" srcId="{D34AE6B0-0816-6C46-A39F-2646511B78FA}" destId="{E5339E59-3313-5847-81EE-9F70D954D013}" srcOrd="1" destOrd="0" presId="urn:microsoft.com/office/officeart/2005/8/layout/orgChart1"/>
    <dgm:cxn modelId="{EE95EB3E-8903-814D-806D-51ADF77C4CFD}" type="presParOf" srcId="{E5339E59-3313-5847-81EE-9F70D954D013}" destId="{1B51D82F-776B-1344-B38C-547E2B4B3C4A}" srcOrd="0" destOrd="0" presId="urn:microsoft.com/office/officeart/2005/8/layout/orgChart1"/>
    <dgm:cxn modelId="{3367D111-8856-2A4A-8AD4-E4972259070F}" type="presParOf" srcId="{1B51D82F-776B-1344-B38C-547E2B4B3C4A}" destId="{64B8905C-679C-074E-8E5B-811C56EF9AFD}" srcOrd="0" destOrd="0" presId="urn:microsoft.com/office/officeart/2005/8/layout/orgChart1"/>
    <dgm:cxn modelId="{2494FDD6-7332-EB47-92C6-579B2BC08AA2}" type="presParOf" srcId="{1B51D82F-776B-1344-B38C-547E2B4B3C4A}" destId="{F3FBBE13-A969-3B48-A391-43CD4B72F6EE}" srcOrd="1" destOrd="0" presId="urn:microsoft.com/office/officeart/2005/8/layout/orgChart1"/>
    <dgm:cxn modelId="{7F144229-6CBC-9746-ACAC-D96AA32EF03F}" type="presParOf" srcId="{E5339E59-3313-5847-81EE-9F70D954D013}" destId="{FE50F5A2-54C8-B04A-BB52-C0016F34CDB7}" srcOrd="1" destOrd="0" presId="urn:microsoft.com/office/officeart/2005/8/layout/orgChart1"/>
    <dgm:cxn modelId="{A082C243-B584-8F4A-89A7-B49F2138E9AE}" type="presParOf" srcId="{E5339E59-3313-5847-81EE-9F70D954D013}" destId="{32FB67E5-49BD-4044-9355-E295D2E6B2CD}" srcOrd="2" destOrd="0" presId="urn:microsoft.com/office/officeart/2005/8/layout/orgChart1"/>
    <dgm:cxn modelId="{3B54D755-B153-9943-9682-DA2ECB7FB76E}" type="presParOf" srcId="{D34AE6B0-0816-6C46-A39F-2646511B78FA}" destId="{51C3ADC1-E7AD-C445-8243-CCDB0747CCF0}" srcOrd="2" destOrd="0" presId="urn:microsoft.com/office/officeart/2005/8/layout/orgChart1"/>
    <dgm:cxn modelId="{21E61CE7-3D6E-1B46-BBEE-18F880EDD023}" type="presParOf" srcId="{D34AE6B0-0816-6C46-A39F-2646511B78FA}" destId="{6C6703FA-40E2-AF4C-B7FB-D29300858F73}" srcOrd="3" destOrd="0" presId="urn:microsoft.com/office/officeart/2005/8/layout/orgChart1"/>
    <dgm:cxn modelId="{323BACF8-016A-984D-A979-50769AB046A8}" type="presParOf" srcId="{6C6703FA-40E2-AF4C-B7FB-D29300858F73}" destId="{31100A7A-6AED-464F-A335-38E7671987AD}" srcOrd="0" destOrd="0" presId="urn:microsoft.com/office/officeart/2005/8/layout/orgChart1"/>
    <dgm:cxn modelId="{5918A567-D29E-7E4F-9767-0E8FB6F834A2}" type="presParOf" srcId="{31100A7A-6AED-464F-A335-38E7671987AD}" destId="{3BCE4CF7-CB2C-0544-ABA5-CC63929555FB}" srcOrd="0" destOrd="0" presId="urn:microsoft.com/office/officeart/2005/8/layout/orgChart1"/>
    <dgm:cxn modelId="{6651DA4E-DAE1-D345-AA2E-C8F75B345D8F}" type="presParOf" srcId="{31100A7A-6AED-464F-A335-38E7671987AD}" destId="{DE3C6006-64BC-3344-9FD9-E45E50CF9430}" srcOrd="1" destOrd="0" presId="urn:microsoft.com/office/officeart/2005/8/layout/orgChart1"/>
    <dgm:cxn modelId="{6C284376-7487-324E-8D36-625CA1E83D85}" type="presParOf" srcId="{6C6703FA-40E2-AF4C-B7FB-D29300858F73}" destId="{0AD3E140-AC94-8445-91BE-94E9C3056E1E}" srcOrd="1" destOrd="0" presId="urn:microsoft.com/office/officeart/2005/8/layout/orgChart1"/>
    <dgm:cxn modelId="{650A2CBD-D6FC-5843-809D-B7B3D34B6054}" type="presParOf" srcId="{6C6703FA-40E2-AF4C-B7FB-D29300858F73}" destId="{F9A16ECF-0FFF-534F-9077-9BB464E00ABC}" srcOrd="2" destOrd="0" presId="urn:microsoft.com/office/officeart/2005/8/layout/orgChart1"/>
    <dgm:cxn modelId="{EC09A09E-D9E0-014D-913C-F3DC1B1BA316}" type="presParOf" srcId="{D34AE6B0-0816-6C46-A39F-2646511B78FA}" destId="{97F176F3-52F8-7446-8054-CF2341223BDB}" srcOrd="4" destOrd="0" presId="urn:microsoft.com/office/officeart/2005/8/layout/orgChart1"/>
    <dgm:cxn modelId="{86F2046F-F6EA-814F-AF5A-627AE59CF1CC}" type="presParOf" srcId="{D34AE6B0-0816-6C46-A39F-2646511B78FA}" destId="{4DD495C4-D4AC-3F4F-BBA7-0ED31BFEB125}" srcOrd="5" destOrd="0" presId="urn:microsoft.com/office/officeart/2005/8/layout/orgChart1"/>
    <dgm:cxn modelId="{19A31D3C-714F-6345-8897-FF982EFB9456}" type="presParOf" srcId="{4DD495C4-D4AC-3F4F-BBA7-0ED31BFEB125}" destId="{675805E8-B019-7B4F-BF24-BE9FBB91F9F8}" srcOrd="0" destOrd="0" presId="urn:microsoft.com/office/officeart/2005/8/layout/orgChart1"/>
    <dgm:cxn modelId="{C093D0C9-8A3F-2140-AE00-17C618235195}" type="presParOf" srcId="{675805E8-B019-7B4F-BF24-BE9FBB91F9F8}" destId="{C4118163-10D9-644F-AAA9-6D8F2637B60E}" srcOrd="0" destOrd="0" presId="urn:microsoft.com/office/officeart/2005/8/layout/orgChart1"/>
    <dgm:cxn modelId="{459574B5-DB57-2341-95B6-48278866C144}" type="presParOf" srcId="{675805E8-B019-7B4F-BF24-BE9FBB91F9F8}" destId="{6CFB48DE-0383-AF4D-86C7-A90315A12AA6}" srcOrd="1" destOrd="0" presId="urn:microsoft.com/office/officeart/2005/8/layout/orgChart1"/>
    <dgm:cxn modelId="{D87F990B-A236-CF46-A31D-21E562EC4BF1}" type="presParOf" srcId="{4DD495C4-D4AC-3F4F-BBA7-0ED31BFEB125}" destId="{3B2F8D6A-F907-A241-B12C-2682DFA994AA}" srcOrd="1" destOrd="0" presId="urn:microsoft.com/office/officeart/2005/8/layout/orgChart1"/>
    <dgm:cxn modelId="{1C514102-BD10-7D4E-A90E-EFAA7E52D8BF}" type="presParOf" srcId="{4DD495C4-D4AC-3F4F-BBA7-0ED31BFEB125}" destId="{02445190-5CED-664C-94C1-451E2F2A6623}" srcOrd="2" destOrd="0" presId="urn:microsoft.com/office/officeart/2005/8/layout/orgChart1"/>
    <dgm:cxn modelId="{0E7C2114-25BC-F146-8E2A-12AEA65E5D82}" type="presParOf" srcId="{7A0ED3E8-F4AF-9C41-8126-4EDE0854E583}" destId="{FD270FA1-F472-4943-8490-82396B48EF4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4FE34B-062F-FB48-8F21-913B23AFC902}" type="doc">
      <dgm:prSet loTypeId="urn:microsoft.com/office/officeart/2005/8/layout/orgChart1" loCatId="" qsTypeId="urn:microsoft.com/office/officeart/2005/8/quickstyle/simple3" qsCatId="simple" csTypeId="urn:microsoft.com/office/officeart/2005/8/colors/accent1_2" csCatId="accent1" phldr="1"/>
      <dgm:spPr/>
      <dgm:t>
        <a:bodyPr/>
        <a:lstStyle/>
        <a:p>
          <a:endParaRPr lang="de-DE"/>
        </a:p>
      </dgm:t>
    </dgm:pt>
    <dgm:pt modelId="{F9D04587-6D67-6043-86DA-5A1064C5FB96}">
      <dgm:prSet phldrT="[Text]" custT="1"/>
      <dgm:spPr/>
      <dgm:t>
        <a:bodyPr/>
        <a:lstStyle/>
        <a:p>
          <a:r>
            <a:rPr lang="de-DE" sz="1400" dirty="0" smtClean="0"/>
            <a:t>Bilanzierung und Bewertung Immobilien IFRS</a:t>
          </a:r>
          <a:endParaRPr lang="de-DE" sz="1400" dirty="0"/>
        </a:p>
      </dgm:t>
    </dgm:pt>
    <dgm:pt modelId="{2BDCFCBF-FB20-9247-BEFD-875292AA130A}" type="parTrans" cxnId="{E1DBFDEB-0012-DA49-8B3C-3804F3BDE89F}">
      <dgm:prSet/>
      <dgm:spPr/>
      <dgm:t>
        <a:bodyPr/>
        <a:lstStyle/>
        <a:p>
          <a:endParaRPr lang="de-DE"/>
        </a:p>
      </dgm:t>
    </dgm:pt>
    <dgm:pt modelId="{A2FFDD62-758B-7C44-B059-10030D13BC44}" type="sibTrans" cxnId="{E1DBFDEB-0012-DA49-8B3C-3804F3BDE89F}">
      <dgm:prSet/>
      <dgm:spPr/>
      <dgm:t>
        <a:bodyPr/>
        <a:lstStyle/>
        <a:p>
          <a:endParaRPr lang="de-DE"/>
        </a:p>
      </dgm:t>
    </dgm:pt>
    <dgm:pt modelId="{EF85A32A-2EC8-DF4F-82D9-A7E75FAF8C0A}">
      <dgm:prSet phldrT="[Text]" custT="1"/>
      <dgm:spPr/>
      <dgm:t>
        <a:bodyPr/>
        <a:lstStyle/>
        <a:p>
          <a:r>
            <a:rPr lang="de-DE" sz="1400" b="0" u="sng" dirty="0" smtClean="0"/>
            <a:t>IAS 2: Vorräte</a:t>
          </a:r>
        </a:p>
        <a:p>
          <a:endParaRPr lang="de-DE" sz="1400" b="0" u="sng" dirty="0" smtClean="0"/>
        </a:p>
        <a:p>
          <a:r>
            <a:rPr lang="de-DE" sz="1400" dirty="0" smtClean="0"/>
            <a:t>Verkauf im Rahmen der gewöhnlichen Geschäfts-tätigkeit.</a:t>
          </a:r>
        </a:p>
        <a:p>
          <a:r>
            <a:rPr lang="de-DE" sz="1400" dirty="0" smtClean="0"/>
            <a:t>AHK oder niedrigerer Absatzmarkt-wert </a:t>
          </a:r>
          <a:endParaRPr lang="de-DE" sz="1400" dirty="0"/>
        </a:p>
      </dgm:t>
    </dgm:pt>
    <dgm:pt modelId="{A798CF58-8A33-E44A-94F6-385F7BA44BD9}" type="parTrans" cxnId="{3A92E02E-D8D9-7F4E-B8D7-FD854EE4367B}">
      <dgm:prSet/>
      <dgm:spPr/>
      <dgm:t>
        <a:bodyPr/>
        <a:lstStyle/>
        <a:p>
          <a:endParaRPr lang="de-DE"/>
        </a:p>
      </dgm:t>
    </dgm:pt>
    <dgm:pt modelId="{36C62AEE-01AC-F347-8482-63CB040851DC}" type="sibTrans" cxnId="{3A92E02E-D8D9-7F4E-B8D7-FD854EE4367B}">
      <dgm:prSet/>
      <dgm:spPr/>
      <dgm:t>
        <a:bodyPr/>
        <a:lstStyle/>
        <a:p>
          <a:endParaRPr lang="de-DE"/>
        </a:p>
      </dgm:t>
    </dgm:pt>
    <dgm:pt modelId="{9A17ABDA-ACCC-7F45-B166-F6E977C262F8}">
      <dgm:prSet phldrT="[Text]" custT="1"/>
      <dgm:spPr/>
      <dgm:t>
        <a:bodyPr/>
        <a:lstStyle/>
        <a:p>
          <a:r>
            <a:rPr lang="de-DE" sz="1400" u="sng" dirty="0" smtClean="0"/>
            <a:t>IAS 11: Fertigungsauftrag</a:t>
          </a:r>
        </a:p>
        <a:p>
          <a:endParaRPr lang="de-DE" sz="1400" u="sng" dirty="0" smtClean="0"/>
        </a:p>
        <a:p>
          <a:r>
            <a:rPr lang="de-DE" sz="1400" dirty="0" smtClean="0"/>
            <a:t>Ausweis als Forderung.</a:t>
          </a:r>
        </a:p>
        <a:p>
          <a:r>
            <a:rPr lang="de-DE" sz="1400" dirty="0" smtClean="0"/>
            <a:t>POC-Methode oder Zero-Profit-Methode</a:t>
          </a:r>
        </a:p>
      </dgm:t>
    </dgm:pt>
    <dgm:pt modelId="{E4AE70E3-3C4B-A241-B210-EDF124691D1B}" type="parTrans" cxnId="{A1746FE2-772A-6D45-B1F3-574C09AE586C}">
      <dgm:prSet/>
      <dgm:spPr/>
      <dgm:t>
        <a:bodyPr/>
        <a:lstStyle/>
        <a:p>
          <a:endParaRPr lang="de-DE"/>
        </a:p>
      </dgm:t>
    </dgm:pt>
    <dgm:pt modelId="{3E412C89-7897-FA40-B133-12C7E9A9AE8C}" type="sibTrans" cxnId="{A1746FE2-772A-6D45-B1F3-574C09AE586C}">
      <dgm:prSet/>
      <dgm:spPr/>
      <dgm:t>
        <a:bodyPr/>
        <a:lstStyle/>
        <a:p>
          <a:endParaRPr lang="de-DE"/>
        </a:p>
      </dgm:t>
    </dgm:pt>
    <dgm:pt modelId="{D12E6CBF-7B9F-CD49-BE00-C3AAFDAAAA32}">
      <dgm:prSet phldrT="[Text]" custT="1"/>
      <dgm:spPr/>
      <dgm:t>
        <a:bodyPr/>
        <a:lstStyle/>
        <a:p>
          <a:r>
            <a:rPr lang="de-DE" sz="1400" u="sng" dirty="0" smtClean="0"/>
            <a:t>IAS 16: Selbst genutzte Sachanlagen</a:t>
          </a:r>
        </a:p>
        <a:p>
          <a:endParaRPr lang="de-DE" sz="1400" u="sng" dirty="0" smtClean="0"/>
        </a:p>
        <a:p>
          <a:r>
            <a:rPr lang="de-DE" sz="1400" dirty="0" smtClean="0"/>
            <a:t>AK- oder </a:t>
          </a:r>
          <a:r>
            <a:rPr lang="de-DE" sz="1400" dirty="0" err="1" smtClean="0"/>
            <a:t>Neubewer-tungsmodell</a:t>
          </a:r>
          <a:r>
            <a:rPr lang="de-DE" sz="1400" dirty="0" smtClean="0"/>
            <a:t> und </a:t>
          </a:r>
          <a:r>
            <a:rPr lang="de-DE" sz="1400" dirty="0" err="1" smtClean="0"/>
            <a:t>Niederst-werttest</a:t>
          </a:r>
          <a:r>
            <a:rPr lang="de-DE" sz="1400" dirty="0" smtClean="0"/>
            <a:t> nach IAS 36</a:t>
          </a:r>
          <a:endParaRPr lang="de-DE" sz="1400" dirty="0"/>
        </a:p>
      </dgm:t>
    </dgm:pt>
    <dgm:pt modelId="{1EA6706E-7B01-084E-A9F8-11FA70CEFCB4}" type="parTrans" cxnId="{3DA072E2-659D-9E4A-8482-11FF0F5412D7}">
      <dgm:prSet/>
      <dgm:spPr/>
      <dgm:t>
        <a:bodyPr/>
        <a:lstStyle/>
        <a:p>
          <a:endParaRPr lang="de-DE"/>
        </a:p>
      </dgm:t>
    </dgm:pt>
    <dgm:pt modelId="{C6648F26-D897-7B4F-9FCC-890CF152254B}" type="sibTrans" cxnId="{3DA072E2-659D-9E4A-8482-11FF0F5412D7}">
      <dgm:prSet/>
      <dgm:spPr/>
      <dgm:t>
        <a:bodyPr/>
        <a:lstStyle/>
        <a:p>
          <a:endParaRPr lang="de-DE"/>
        </a:p>
      </dgm:t>
    </dgm:pt>
    <dgm:pt modelId="{39421F3F-19CA-6641-9491-ED8F23A98AA9}">
      <dgm:prSet phldrT="[Text]" custT="1"/>
      <dgm:spPr/>
      <dgm:t>
        <a:bodyPr/>
        <a:lstStyle/>
        <a:p>
          <a:r>
            <a:rPr lang="de-DE" sz="1400" u="sng" dirty="0" smtClean="0"/>
            <a:t>IAS 40: Als </a:t>
          </a:r>
          <a:r>
            <a:rPr lang="de-DE" sz="1400" u="sng" dirty="0" err="1" smtClean="0"/>
            <a:t>Finanzin-vestition</a:t>
          </a:r>
          <a:r>
            <a:rPr lang="de-DE" sz="1400" u="sng" dirty="0" smtClean="0"/>
            <a:t> gehaltene Immobilien</a:t>
          </a:r>
        </a:p>
        <a:p>
          <a:endParaRPr lang="de-DE" sz="1400" u="sng" dirty="0" smtClean="0"/>
        </a:p>
        <a:p>
          <a:r>
            <a:rPr lang="de-DE" sz="1400" dirty="0" smtClean="0"/>
            <a:t>AK-Modell wie IAS 16 oder Fair-Value-Modell</a:t>
          </a:r>
          <a:endParaRPr lang="de-DE" sz="1400" dirty="0"/>
        </a:p>
      </dgm:t>
    </dgm:pt>
    <dgm:pt modelId="{82F10931-943D-F845-B579-DDDA46C8D54A}" type="parTrans" cxnId="{24235601-2418-8C4E-AE5F-9AF98BCD65C4}">
      <dgm:prSet/>
      <dgm:spPr/>
      <dgm:t>
        <a:bodyPr/>
        <a:lstStyle/>
        <a:p>
          <a:endParaRPr lang="de-DE"/>
        </a:p>
      </dgm:t>
    </dgm:pt>
    <dgm:pt modelId="{D5286164-7B79-E24D-89CF-62C090EB772E}" type="sibTrans" cxnId="{24235601-2418-8C4E-AE5F-9AF98BCD65C4}">
      <dgm:prSet/>
      <dgm:spPr/>
      <dgm:t>
        <a:bodyPr/>
        <a:lstStyle/>
        <a:p>
          <a:endParaRPr lang="de-DE"/>
        </a:p>
      </dgm:t>
    </dgm:pt>
    <dgm:pt modelId="{C52663BF-E808-5A4F-9B95-BAB2FE15EB7D}">
      <dgm:prSet phldrT="[Text]" custT="1"/>
      <dgm:spPr/>
      <dgm:t>
        <a:bodyPr/>
        <a:lstStyle/>
        <a:p>
          <a:r>
            <a:rPr lang="de-DE" sz="1400" u="sng" dirty="0" smtClean="0"/>
            <a:t>IFRS 5: Held </a:t>
          </a:r>
          <a:r>
            <a:rPr lang="de-DE" sz="1400" u="sng" dirty="0" err="1" smtClean="0"/>
            <a:t>for</a:t>
          </a:r>
          <a:r>
            <a:rPr lang="de-DE" sz="1400" u="sng" dirty="0" smtClean="0"/>
            <a:t> </a:t>
          </a:r>
          <a:r>
            <a:rPr lang="de-DE" sz="1400" u="sng" dirty="0" err="1" smtClean="0"/>
            <a:t>Sale</a:t>
          </a:r>
          <a:r>
            <a:rPr lang="de-DE" sz="1400" u="sng" dirty="0" smtClean="0"/>
            <a:t> oder Abgangsgruppe oder aufgegebene </a:t>
          </a:r>
          <a:r>
            <a:rPr lang="de-DE" sz="1400" u="sng" dirty="0" err="1" smtClean="0"/>
            <a:t>Geschäftsbe</a:t>
          </a:r>
          <a:r>
            <a:rPr lang="de-DE" sz="1400" u="sng" dirty="0" smtClean="0"/>
            <a:t>-reiche</a:t>
          </a:r>
        </a:p>
        <a:p>
          <a:endParaRPr lang="de-DE" sz="1400" dirty="0" smtClean="0"/>
        </a:p>
        <a:p>
          <a:r>
            <a:rPr lang="de-DE" sz="1400" dirty="0" smtClean="0"/>
            <a:t>Letzter Buchwert oder niedrigerer Fair Value</a:t>
          </a:r>
          <a:endParaRPr lang="de-DE" sz="1400" dirty="0"/>
        </a:p>
      </dgm:t>
    </dgm:pt>
    <dgm:pt modelId="{266B458C-A1F7-9F43-A79A-FCD124866B9A}" type="parTrans" cxnId="{FC9BDDBB-72C7-174D-BFA1-0808DA3AEE83}">
      <dgm:prSet/>
      <dgm:spPr/>
      <dgm:t>
        <a:bodyPr/>
        <a:lstStyle/>
        <a:p>
          <a:endParaRPr lang="de-DE"/>
        </a:p>
      </dgm:t>
    </dgm:pt>
    <dgm:pt modelId="{9F6E56D8-B08A-FF43-A5EF-1433B26433B6}" type="sibTrans" cxnId="{FC9BDDBB-72C7-174D-BFA1-0808DA3AEE83}">
      <dgm:prSet/>
      <dgm:spPr/>
      <dgm:t>
        <a:bodyPr/>
        <a:lstStyle/>
        <a:p>
          <a:endParaRPr lang="de-DE"/>
        </a:p>
      </dgm:t>
    </dgm:pt>
    <dgm:pt modelId="{DBE3FB98-538E-9046-884B-AC41D5EED7D5}">
      <dgm:prSet phldrT="[Text]" custT="1"/>
      <dgm:spPr/>
      <dgm:t>
        <a:bodyPr/>
        <a:lstStyle/>
        <a:p>
          <a:r>
            <a:rPr lang="de-DE" sz="1400" u="sng" dirty="0" smtClean="0"/>
            <a:t>IAS 17: Leasing</a:t>
          </a:r>
        </a:p>
        <a:p>
          <a:endParaRPr lang="de-DE" sz="1400" dirty="0" smtClean="0"/>
        </a:p>
        <a:p>
          <a:r>
            <a:rPr lang="de-DE" sz="1400" dirty="0" smtClean="0"/>
            <a:t>Je nach Vertrag (Financial oder </a:t>
          </a:r>
          <a:r>
            <a:rPr lang="de-DE" sz="1400" dirty="0" err="1" smtClean="0"/>
            <a:t>Operate</a:t>
          </a:r>
          <a:r>
            <a:rPr lang="de-DE" sz="1400" dirty="0" smtClean="0"/>
            <a:t> Leasing )</a:t>
          </a:r>
        </a:p>
        <a:p>
          <a:r>
            <a:rPr lang="de-DE" sz="1400" dirty="0" smtClean="0"/>
            <a:t>Bilanzierung beim LG oder LN</a:t>
          </a:r>
          <a:endParaRPr lang="de-DE" sz="1400" dirty="0"/>
        </a:p>
      </dgm:t>
    </dgm:pt>
    <dgm:pt modelId="{D644E211-3AE2-274D-BD4B-F22D5D886465}" type="parTrans" cxnId="{FE2EA336-D247-E24D-80DB-355ABCF64725}">
      <dgm:prSet/>
      <dgm:spPr/>
      <dgm:t>
        <a:bodyPr/>
        <a:lstStyle/>
        <a:p>
          <a:endParaRPr lang="de-DE"/>
        </a:p>
      </dgm:t>
    </dgm:pt>
    <dgm:pt modelId="{E49643C3-89DA-9843-8CA5-3912DB89BA8E}" type="sibTrans" cxnId="{FE2EA336-D247-E24D-80DB-355ABCF64725}">
      <dgm:prSet/>
      <dgm:spPr/>
      <dgm:t>
        <a:bodyPr/>
        <a:lstStyle/>
        <a:p>
          <a:endParaRPr lang="de-DE"/>
        </a:p>
      </dgm:t>
    </dgm:pt>
    <dgm:pt modelId="{05DF79A9-08D4-A144-BDE3-82D5C779094F}" type="pres">
      <dgm:prSet presAssocID="{174FE34B-062F-FB48-8F21-913B23AFC902}" presName="hierChild1" presStyleCnt="0">
        <dgm:presLayoutVars>
          <dgm:orgChart val="1"/>
          <dgm:chPref val="1"/>
          <dgm:dir/>
          <dgm:animOne val="branch"/>
          <dgm:animLvl val="lvl"/>
          <dgm:resizeHandles/>
        </dgm:presLayoutVars>
      </dgm:prSet>
      <dgm:spPr/>
      <dgm:t>
        <a:bodyPr/>
        <a:lstStyle/>
        <a:p>
          <a:endParaRPr lang="de-DE"/>
        </a:p>
      </dgm:t>
    </dgm:pt>
    <dgm:pt modelId="{23200AC2-D5C1-4347-9C25-CD5AFABB6435}" type="pres">
      <dgm:prSet presAssocID="{F9D04587-6D67-6043-86DA-5A1064C5FB96}" presName="hierRoot1" presStyleCnt="0">
        <dgm:presLayoutVars>
          <dgm:hierBranch val="init"/>
        </dgm:presLayoutVars>
      </dgm:prSet>
      <dgm:spPr/>
    </dgm:pt>
    <dgm:pt modelId="{5CEE88C1-B947-5C4B-A76E-41AFC96037D3}" type="pres">
      <dgm:prSet presAssocID="{F9D04587-6D67-6043-86DA-5A1064C5FB96}" presName="rootComposite1" presStyleCnt="0"/>
      <dgm:spPr/>
    </dgm:pt>
    <dgm:pt modelId="{634D55C9-64B0-D94D-92BA-8D14DAE21222}" type="pres">
      <dgm:prSet presAssocID="{F9D04587-6D67-6043-86DA-5A1064C5FB96}" presName="rootText1" presStyleLbl="node0" presStyleIdx="0" presStyleCnt="1" custScaleX="334434">
        <dgm:presLayoutVars>
          <dgm:chPref val="3"/>
        </dgm:presLayoutVars>
      </dgm:prSet>
      <dgm:spPr/>
      <dgm:t>
        <a:bodyPr/>
        <a:lstStyle/>
        <a:p>
          <a:endParaRPr lang="de-DE"/>
        </a:p>
      </dgm:t>
    </dgm:pt>
    <dgm:pt modelId="{E9B1915E-D04F-114D-9950-DCEE3665CF3E}" type="pres">
      <dgm:prSet presAssocID="{F9D04587-6D67-6043-86DA-5A1064C5FB96}" presName="rootConnector1" presStyleLbl="node1" presStyleIdx="0" presStyleCnt="0"/>
      <dgm:spPr/>
      <dgm:t>
        <a:bodyPr/>
        <a:lstStyle/>
        <a:p>
          <a:endParaRPr lang="de-DE"/>
        </a:p>
      </dgm:t>
    </dgm:pt>
    <dgm:pt modelId="{55A60150-B257-5347-945A-C3AA6B2272FD}" type="pres">
      <dgm:prSet presAssocID="{F9D04587-6D67-6043-86DA-5A1064C5FB96}" presName="hierChild2" presStyleCnt="0"/>
      <dgm:spPr/>
    </dgm:pt>
    <dgm:pt modelId="{CA412999-5C75-B046-B6FB-A09CB17A9240}" type="pres">
      <dgm:prSet presAssocID="{A798CF58-8A33-E44A-94F6-385F7BA44BD9}" presName="Name37" presStyleLbl="parChTrans1D2" presStyleIdx="0" presStyleCnt="6"/>
      <dgm:spPr/>
      <dgm:t>
        <a:bodyPr/>
        <a:lstStyle/>
        <a:p>
          <a:endParaRPr lang="de-DE"/>
        </a:p>
      </dgm:t>
    </dgm:pt>
    <dgm:pt modelId="{B90BFEAC-18C4-3E45-A217-38290AE624B2}" type="pres">
      <dgm:prSet presAssocID="{EF85A32A-2EC8-DF4F-82D9-A7E75FAF8C0A}" presName="hierRoot2" presStyleCnt="0">
        <dgm:presLayoutVars>
          <dgm:hierBranch val="init"/>
        </dgm:presLayoutVars>
      </dgm:prSet>
      <dgm:spPr/>
    </dgm:pt>
    <dgm:pt modelId="{5D7CA7E8-4FE2-7B40-B9DF-EB064085B785}" type="pres">
      <dgm:prSet presAssocID="{EF85A32A-2EC8-DF4F-82D9-A7E75FAF8C0A}" presName="rootComposite" presStyleCnt="0"/>
      <dgm:spPr/>
    </dgm:pt>
    <dgm:pt modelId="{F34A12C0-64D8-EC45-9167-8FAA11ECBF64}" type="pres">
      <dgm:prSet presAssocID="{EF85A32A-2EC8-DF4F-82D9-A7E75FAF8C0A}" presName="rootText" presStyleLbl="node2" presStyleIdx="0" presStyleCnt="6" custScaleX="106958" custScaleY="444909">
        <dgm:presLayoutVars>
          <dgm:chPref val="3"/>
        </dgm:presLayoutVars>
      </dgm:prSet>
      <dgm:spPr/>
      <dgm:t>
        <a:bodyPr/>
        <a:lstStyle/>
        <a:p>
          <a:endParaRPr lang="de-DE"/>
        </a:p>
      </dgm:t>
    </dgm:pt>
    <dgm:pt modelId="{7594206F-79CF-C848-83CE-F2F6AFAE29D5}" type="pres">
      <dgm:prSet presAssocID="{EF85A32A-2EC8-DF4F-82D9-A7E75FAF8C0A}" presName="rootConnector" presStyleLbl="node2" presStyleIdx="0" presStyleCnt="6"/>
      <dgm:spPr/>
      <dgm:t>
        <a:bodyPr/>
        <a:lstStyle/>
        <a:p>
          <a:endParaRPr lang="de-DE"/>
        </a:p>
      </dgm:t>
    </dgm:pt>
    <dgm:pt modelId="{9B0F960D-4869-8545-987D-8636B92B073E}" type="pres">
      <dgm:prSet presAssocID="{EF85A32A-2EC8-DF4F-82D9-A7E75FAF8C0A}" presName="hierChild4" presStyleCnt="0"/>
      <dgm:spPr/>
    </dgm:pt>
    <dgm:pt modelId="{539399EE-9C67-C24B-B343-D2FB9EF985DD}" type="pres">
      <dgm:prSet presAssocID="{EF85A32A-2EC8-DF4F-82D9-A7E75FAF8C0A}" presName="hierChild5" presStyleCnt="0"/>
      <dgm:spPr/>
    </dgm:pt>
    <dgm:pt modelId="{B5B56A3D-D6C5-874E-9F9A-880BA5EFEFEB}" type="pres">
      <dgm:prSet presAssocID="{E4AE70E3-3C4B-A241-B210-EDF124691D1B}" presName="Name37" presStyleLbl="parChTrans1D2" presStyleIdx="1" presStyleCnt="6"/>
      <dgm:spPr/>
      <dgm:t>
        <a:bodyPr/>
        <a:lstStyle/>
        <a:p>
          <a:endParaRPr lang="de-DE"/>
        </a:p>
      </dgm:t>
    </dgm:pt>
    <dgm:pt modelId="{0B66F2DB-EACE-574D-8DBB-B48E61184045}" type="pres">
      <dgm:prSet presAssocID="{9A17ABDA-ACCC-7F45-B166-F6E977C262F8}" presName="hierRoot2" presStyleCnt="0">
        <dgm:presLayoutVars>
          <dgm:hierBranch val="init"/>
        </dgm:presLayoutVars>
      </dgm:prSet>
      <dgm:spPr/>
    </dgm:pt>
    <dgm:pt modelId="{320884BB-099B-C84F-8D6B-F09CA395D842}" type="pres">
      <dgm:prSet presAssocID="{9A17ABDA-ACCC-7F45-B166-F6E977C262F8}" presName="rootComposite" presStyleCnt="0"/>
      <dgm:spPr/>
    </dgm:pt>
    <dgm:pt modelId="{E8B3959B-1869-3342-BF1E-7BCC50EAD5E3}" type="pres">
      <dgm:prSet presAssocID="{9A17ABDA-ACCC-7F45-B166-F6E977C262F8}" presName="rootText" presStyleLbl="node2" presStyleIdx="1" presStyleCnt="6" custScaleX="139064" custScaleY="327410" custLinFactNeighborX="491">
        <dgm:presLayoutVars>
          <dgm:chPref val="3"/>
        </dgm:presLayoutVars>
      </dgm:prSet>
      <dgm:spPr/>
      <dgm:t>
        <a:bodyPr/>
        <a:lstStyle/>
        <a:p>
          <a:endParaRPr lang="de-DE"/>
        </a:p>
      </dgm:t>
    </dgm:pt>
    <dgm:pt modelId="{030A98B8-066E-B04B-9B00-B6B78A2177BB}" type="pres">
      <dgm:prSet presAssocID="{9A17ABDA-ACCC-7F45-B166-F6E977C262F8}" presName="rootConnector" presStyleLbl="node2" presStyleIdx="1" presStyleCnt="6"/>
      <dgm:spPr/>
      <dgm:t>
        <a:bodyPr/>
        <a:lstStyle/>
        <a:p>
          <a:endParaRPr lang="de-DE"/>
        </a:p>
      </dgm:t>
    </dgm:pt>
    <dgm:pt modelId="{65AEC7DB-EBB7-4245-BA82-7D86AE96F373}" type="pres">
      <dgm:prSet presAssocID="{9A17ABDA-ACCC-7F45-B166-F6E977C262F8}" presName="hierChild4" presStyleCnt="0"/>
      <dgm:spPr/>
    </dgm:pt>
    <dgm:pt modelId="{35929C8F-6025-334F-B5E5-1A82F8A4C6AD}" type="pres">
      <dgm:prSet presAssocID="{9A17ABDA-ACCC-7F45-B166-F6E977C262F8}" presName="hierChild5" presStyleCnt="0"/>
      <dgm:spPr/>
    </dgm:pt>
    <dgm:pt modelId="{F2702FE0-BDD1-904C-B189-C2D7B687EEE7}" type="pres">
      <dgm:prSet presAssocID="{1EA6706E-7B01-084E-A9F8-11FA70CEFCB4}" presName="Name37" presStyleLbl="parChTrans1D2" presStyleIdx="2" presStyleCnt="6"/>
      <dgm:spPr/>
      <dgm:t>
        <a:bodyPr/>
        <a:lstStyle/>
        <a:p>
          <a:endParaRPr lang="de-DE"/>
        </a:p>
      </dgm:t>
    </dgm:pt>
    <dgm:pt modelId="{FA84AD56-A1F2-704E-9FBE-36F71B55C2B5}" type="pres">
      <dgm:prSet presAssocID="{D12E6CBF-7B9F-CD49-BE00-C3AAFDAAAA32}" presName="hierRoot2" presStyleCnt="0">
        <dgm:presLayoutVars>
          <dgm:hierBranch val="init"/>
        </dgm:presLayoutVars>
      </dgm:prSet>
      <dgm:spPr/>
    </dgm:pt>
    <dgm:pt modelId="{5266C8AD-1E88-DD42-B3CB-F2B3B2B155C5}" type="pres">
      <dgm:prSet presAssocID="{D12E6CBF-7B9F-CD49-BE00-C3AAFDAAAA32}" presName="rootComposite" presStyleCnt="0"/>
      <dgm:spPr/>
    </dgm:pt>
    <dgm:pt modelId="{AF1B0B4F-455A-4C46-A762-FA714E6AB873}" type="pres">
      <dgm:prSet presAssocID="{D12E6CBF-7B9F-CD49-BE00-C3AAFDAAAA32}" presName="rootText" presStyleLbl="node2" presStyleIdx="2" presStyleCnt="6" custScaleY="444909" custLinFactNeighborX="-2051">
        <dgm:presLayoutVars>
          <dgm:chPref val="3"/>
        </dgm:presLayoutVars>
      </dgm:prSet>
      <dgm:spPr/>
      <dgm:t>
        <a:bodyPr/>
        <a:lstStyle/>
        <a:p>
          <a:endParaRPr lang="de-DE"/>
        </a:p>
      </dgm:t>
    </dgm:pt>
    <dgm:pt modelId="{12D085DA-BD62-B14B-BEAE-14BD3A29C690}" type="pres">
      <dgm:prSet presAssocID="{D12E6CBF-7B9F-CD49-BE00-C3AAFDAAAA32}" presName="rootConnector" presStyleLbl="node2" presStyleIdx="2" presStyleCnt="6"/>
      <dgm:spPr/>
      <dgm:t>
        <a:bodyPr/>
        <a:lstStyle/>
        <a:p>
          <a:endParaRPr lang="de-DE"/>
        </a:p>
      </dgm:t>
    </dgm:pt>
    <dgm:pt modelId="{523CF277-713F-4047-AF1E-209613877B6A}" type="pres">
      <dgm:prSet presAssocID="{D12E6CBF-7B9F-CD49-BE00-C3AAFDAAAA32}" presName="hierChild4" presStyleCnt="0"/>
      <dgm:spPr/>
    </dgm:pt>
    <dgm:pt modelId="{0B89F8A7-8F8C-1940-967E-5318B56C2112}" type="pres">
      <dgm:prSet presAssocID="{D12E6CBF-7B9F-CD49-BE00-C3AAFDAAAA32}" presName="hierChild5" presStyleCnt="0"/>
      <dgm:spPr/>
    </dgm:pt>
    <dgm:pt modelId="{0EFBB5E6-4545-5049-AF06-45A8EBC0ABAB}" type="pres">
      <dgm:prSet presAssocID="{82F10931-943D-F845-B579-DDDA46C8D54A}" presName="Name37" presStyleLbl="parChTrans1D2" presStyleIdx="3" presStyleCnt="6"/>
      <dgm:spPr/>
      <dgm:t>
        <a:bodyPr/>
        <a:lstStyle/>
        <a:p>
          <a:endParaRPr lang="de-DE"/>
        </a:p>
      </dgm:t>
    </dgm:pt>
    <dgm:pt modelId="{BFC27870-5CFD-864D-9B32-EBC37F1ED5D7}" type="pres">
      <dgm:prSet presAssocID="{39421F3F-19CA-6641-9491-ED8F23A98AA9}" presName="hierRoot2" presStyleCnt="0">
        <dgm:presLayoutVars>
          <dgm:hierBranch val="init"/>
        </dgm:presLayoutVars>
      </dgm:prSet>
      <dgm:spPr/>
    </dgm:pt>
    <dgm:pt modelId="{35936BF5-DB12-154D-A771-B68F3EA00645}" type="pres">
      <dgm:prSet presAssocID="{39421F3F-19CA-6641-9491-ED8F23A98AA9}" presName="rootComposite" presStyleCnt="0"/>
      <dgm:spPr/>
    </dgm:pt>
    <dgm:pt modelId="{7F8978DD-BC98-E947-9BCB-5C78A12C4DB3}" type="pres">
      <dgm:prSet presAssocID="{39421F3F-19CA-6641-9491-ED8F23A98AA9}" presName="rootText" presStyleLbl="node2" presStyleIdx="3" presStyleCnt="6" custScaleY="381052" custLinFactNeighborX="-3274">
        <dgm:presLayoutVars>
          <dgm:chPref val="3"/>
        </dgm:presLayoutVars>
      </dgm:prSet>
      <dgm:spPr/>
      <dgm:t>
        <a:bodyPr/>
        <a:lstStyle/>
        <a:p>
          <a:endParaRPr lang="de-DE"/>
        </a:p>
      </dgm:t>
    </dgm:pt>
    <dgm:pt modelId="{0515F431-F919-D040-BD14-41AA31E852FF}" type="pres">
      <dgm:prSet presAssocID="{39421F3F-19CA-6641-9491-ED8F23A98AA9}" presName="rootConnector" presStyleLbl="node2" presStyleIdx="3" presStyleCnt="6"/>
      <dgm:spPr/>
      <dgm:t>
        <a:bodyPr/>
        <a:lstStyle/>
        <a:p>
          <a:endParaRPr lang="de-DE"/>
        </a:p>
      </dgm:t>
    </dgm:pt>
    <dgm:pt modelId="{5749F359-C72D-274E-8E52-5E3EE2B00CEA}" type="pres">
      <dgm:prSet presAssocID="{39421F3F-19CA-6641-9491-ED8F23A98AA9}" presName="hierChild4" presStyleCnt="0"/>
      <dgm:spPr/>
    </dgm:pt>
    <dgm:pt modelId="{2FDA02E4-550A-BB4F-86F2-144F5BBFA2C8}" type="pres">
      <dgm:prSet presAssocID="{39421F3F-19CA-6641-9491-ED8F23A98AA9}" presName="hierChild5" presStyleCnt="0"/>
      <dgm:spPr/>
    </dgm:pt>
    <dgm:pt modelId="{C4DC7DC2-8AFF-FF45-BC77-03B7A87CF23F}" type="pres">
      <dgm:prSet presAssocID="{266B458C-A1F7-9F43-A79A-FCD124866B9A}" presName="Name37" presStyleLbl="parChTrans1D2" presStyleIdx="4" presStyleCnt="6"/>
      <dgm:spPr/>
      <dgm:t>
        <a:bodyPr/>
        <a:lstStyle/>
        <a:p>
          <a:endParaRPr lang="de-DE"/>
        </a:p>
      </dgm:t>
    </dgm:pt>
    <dgm:pt modelId="{E4D04FA2-F93A-2145-BB43-643051726C91}" type="pres">
      <dgm:prSet presAssocID="{C52663BF-E808-5A4F-9B95-BAB2FE15EB7D}" presName="hierRoot2" presStyleCnt="0">
        <dgm:presLayoutVars>
          <dgm:hierBranch val="init"/>
        </dgm:presLayoutVars>
      </dgm:prSet>
      <dgm:spPr/>
    </dgm:pt>
    <dgm:pt modelId="{60C7080A-2964-AB4F-9A30-181D23ACDB30}" type="pres">
      <dgm:prSet presAssocID="{C52663BF-E808-5A4F-9B95-BAB2FE15EB7D}" presName="rootComposite" presStyleCnt="0"/>
      <dgm:spPr/>
    </dgm:pt>
    <dgm:pt modelId="{E7061DCF-EF46-1545-97AD-FE6A6875DA80}" type="pres">
      <dgm:prSet presAssocID="{C52663BF-E808-5A4F-9B95-BAB2FE15EB7D}" presName="rootText" presStyleLbl="node2" presStyleIdx="4" presStyleCnt="6" custScaleY="468865">
        <dgm:presLayoutVars>
          <dgm:chPref val="3"/>
        </dgm:presLayoutVars>
      </dgm:prSet>
      <dgm:spPr/>
      <dgm:t>
        <a:bodyPr/>
        <a:lstStyle/>
        <a:p>
          <a:endParaRPr lang="de-DE"/>
        </a:p>
      </dgm:t>
    </dgm:pt>
    <dgm:pt modelId="{5E4C3CA9-96EA-6D40-92B4-11862A2A88D1}" type="pres">
      <dgm:prSet presAssocID="{C52663BF-E808-5A4F-9B95-BAB2FE15EB7D}" presName="rootConnector" presStyleLbl="node2" presStyleIdx="4" presStyleCnt="6"/>
      <dgm:spPr/>
      <dgm:t>
        <a:bodyPr/>
        <a:lstStyle/>
        <a:p>
          <a:endParaRPr lang="de-DE"/>
        </a:p>
      </dgm:t>
    </dgm:pt>
    <dgm:pt modelId="{C3A5B320-C311-7846-925E-3F2DC0DDBF6F}" type="pres">
      <dgm:prSet presAssocID="{C52663BF-E808-5A4F-9B95-BAB2FE15EB7D}" presName="hierChild4" presStyleCnt="0"/>
      <dgm:spPr/>
    </dgm:pt>
    <dgm:pt modelId="{829CC183-E6B4-9E4F-8B8F-616042DF2D8B}" type="pres">
      <dgm:prSet presAssocID="{C52663BF-E808-5A4F-9B95-BAB2FE15EB7D}" presName="hierChild5" presStyleCnt="0"/>
      <dgm:spPr/>
    </dgm:pt>
    <dgm:pt modelId="{0B67FAC2-1CDF-634B-BC4F-749BA7FABE5B}" type="pres">
      <dgm:prSet presAssocID="{D644E211-3AE2-274D-BD4B-F22D5D886465}" presName="Name37" presStyleLbl="parChTrans1D2" presStyleIdx="5" presStyleCnt="6"/>
      <dgm:spPr/>
      <dgm:t>
        <a:bodyPr/>
        <a:lstStyle/>
        <a:p>
          <a:endParaRPr lang="de-DE"/>
        </a:p>
      </dgm:t>
    </dgm:pt>
    <dgm:pt modelId="{F1A739B9-C63F-3842-BC70-C72AD5F9B1FB}" type="pres">
      <dgm:prSet presAssocID="{DBE3FB98-538E-9046-884B-AC41D5EED7D5}" presName="hierRoot2" presStyleCnt="0">
        <dgm:presLayoutVars>
          <dgm:hierBranch val="init"/>
        </dgm:presLayoutVars>
      </dgm:prSet>
      <dgm:spPr/>
    </dgm:pt>
    <dgm:pt modelId="{CC2E6918-9029-4D4E-9B23-38DEC67A5F32}" type="pres">
      <dgm:prSet presAssocID="{DBE3FB98-538E-9046-884B-AC41D5EED7D5}" presName="rootComposite" presStyleCnt="0"/>
      <dgm:spPr/>
    </dgm:pt>
    <dgm:pt modelId="{1CCD11FD-AC57-044B-8016-B8DDBD6A8D80}" type="pres">
      <dgm:prSet presAssocID="{DBE3FB98-538E-9046-884B-AC41D5EED7D5}" presName="rootText" presStyleLbl="node2" presStyleIdx="5" presStyleCnt="6" custScaleY="420953">
        <dgm:presLayoutVars>
          <dgm:chPref val="3"/>
        </dgm:presLayoutVars>
      </dgm:prSet>
      <dgm:spPr/>
      <dgm:t>
        <a:bodyPr/>
        <a:lstStyle/>
        <a:p>
          <a:endParaRPr lang="de-DE"/>
        </a:p>
      </dgm:t>
    </dgm:pt>
    <dgm:pt modelId="{D12021E9-30EC-D841-80B1-49438C46BE29}" type="pres">
      <dgm:prSet presAssocID="{DBE3FB98-538E-9046-884B-AC41D5EED7D5}" presName="rootConnector" presStyleLbl="node2" presStyleIdx="5" presStyleCnt="6"/>
      <dgm:spPr/>
      <dgm:t>
        <a:bodyPr/>
        <a:lstStyle/>
        <a:p>
          <a:endParaRPr lang="de-DE"/>
        </a:p>
      </dgm:t>
    </dgm:pt>
    <dgm:pt modelId="{EB30D47B-39B0-5841-92C7-539976326953}" type="pres">
      <dgm:prSet presAssocID="{DBE3FB98-538E-9046-884B-AC41D5EED7D5}" presName="hierChild4" presStyleCnt="0"/>
      <dgm:spPr/>
    </dgm:pt>
    <dgm:pt modelId="{A32E06A5-E876-FF42-9A78-1EB2AEA73589}" type="pres">
      <dgm:prSet presAssocID="{DBE3FB98-538E-9046-884B-AC41D5EED7D5}" presName="hierChild5" presStyleCnt="0"/>
      <dgm:spPr/>
    </dgm:pt>
    <dgm:pt modelId="{1A26BBC5-1B51-C646-AC0C-B41BE3AAAF77}" type="pres">
      <dgm:prSet presAssocID="{F9D04587-6D67-6043-86DA-5A1064C5FB96}" presName="hierChild3" presStyleCnt="0"/>
      <dgm:spPr/>
    </dgm:pt>
  </dgm:ptLst>
  <dgm:cxnLst>
    <dgm:cxn modelId="{24F3E99D-E355-AA4A-917D-739F0CF473A8}" type="presOf" srcId="{EF85A32A-2EC8-DF4F-82D9-A7E75FAF8C0A}" destId="{7594206F-79CF-C848-83CE-F2F6AFAE29D5}" srcOrd="1" destOrd="0" presId="urn:microsoft.com/office/officeart/2005/8/layout/orgChart1"/>
    <dgm:cxn modelId="{FE2EA336-D247-E24D-80DB-355ABCF64725}" srcId="{F9D04587-6D67-6043-86DA-5A1064C5FB96}" destId="{DBE3FB98-538E-9046-884B-AC41D5EED7D5}" srcOrd="5" destOrd="0" parTransId="{D644E211-3AE2-274D-BD4B-F22D5D886465}" sibTransId="{E49643C3-89DA-9843-8CA5-3912DB89BA8E}"/>
    <dgm:cxn modelId="{97F2CBAB-44F4-6144-9F2B-0D5CAD770312}" type="presOf" srcId="{1EA6706E-7B01-084E-A9F8-11FA70CEFCB4}" destId="{F2702FE0-BDD1-904C-B189-C2D7B687EEE7}" srcOrd="0" destOrd="0" presId="urn:microsoft.com/office/officeart/2005/8/layout/orgChart1"/>
    <dgm:cxn modelId="{4ED05D05-1687-F246-9100-1C3ADED6736E}" type="presOf" srcId="{DBE3FB98-538E-9046-884B-AC41D5EED7D5}" destId="{D12021E9-30EC-D841-80B1-49438C46BE29}" srcOrd="1" destOrd="0" presId="urn:microsoft.com/office/officeart/2005/8/layout/orgChart1"/>
    <dgm:cxn modelId="{A1746FE2-772A-6D45-B1F3-574C09AE586C}" srcId="{F9D04587-6D67-6043-86DA-5A1064C5FB96}" destId="{9A17ABDA-ACCC-7F45-B166-F6E977C262F8}" srcOrd="1" destOrd="0" parTransId="{E4AE70E3-3C4B-A241-B210-EDF124691D1B}" sibTransId="{3E412C89-7897-FA40-B133-12C7E9A9AE8C}"/>
    <dgm:cxn modelId="{26CE568F-3F58-9C4F-B9E6-53FF24AFA812}" type="presOf" srcId="{A798CF58-8A33-E44A-94F6-385F7BA44BD9}" destId="{CA412999-5C75-B046-B6FB-A09CB17A9240}" srcOrd="0" destOrd="0" presId="urn:microsoft.com/office/officeart/2005/8/layout/orgChart1"/>
    <dgm:cxn modelId="{0DA0C05A-8F28-804E-8DDE-BE2639BC304E}" type="presOf" srcId="{82F10931-943D-F845-B579-DDDA46C8D54A}" destId="{0EFBB5E6-4545-5049-AF06-45A8EBC0ABAB}" srcOrd="0" destOrd="0" presId="urn:microsoft.com/office/officeart/2005/8/layout/orgChart1"/>
    <dgm:cxn modelId="{FC9BDDBB-72C7-174D-BFA1-0808DA3AEE83}" srcId="{F9D04587-6D67-6043-86DA-5A1064C5FB96}" destId="{C52663BF-E808-5A4F-9B95-BAB2FE15EB7D}" srcOrd="4" destOrd="0" parTransId="{266B458C-A1F7-9F43-A79A-FCD124866B9A}" sibTransId="{9F6E56D8-B08A-FF43-A5EF-1433B26433B6}"/>
    <dgm:cxn modelId="{315B52B6-EDAE-9F40-BFF6-3F5760FDDDDF}" type="presOf" srcId="{D12E6CBF-7B9F-CD49-BE00-C3AAFDAAAA32}" destId="{12D085DA-BD62-B14B-BEAE-14BD3A29C690}" srcOrd="1" destOrd="0" presId="urn:microsoft.com/office/officeart/2005/8/layout/orgChart1"/>
    <dgm:cxn modelId="{86BFFF8F-B399-4E40-82AF-06F2DF270436}" type="presOf" srcId="{39421F3F-19CA-6641-9491-ED8F23A98AA9}" destId="{7F8978DD-BC98-E947-9BCB-5C78A12C4DB3}" srcOrd="0" destOrd="0" presId="urn:microsoft.com/office/officeart/2005/8/layout/orgChart1"/>
    <dgm:cxn modelId="{2310EEF5-9F1D-6246-80F0-F7A444C16A6D}" type="presOf" srcId="{C52663BF-E808-5A4F-9B95-BAB2FE15EB7D}" destId="{E7061DCF-EF46-1545-97AD-FE6A6875DA80}" srcOrd="0" destOrd="0" presId="urn:microsoft.com/office/officeart/2005/8/layout/orgChart1"/>
    <dgm:cxn modelId="{24235601-2418-8C4E-AE5F-9AF98BCD65C4}" srcId="{F9D04587-6D67-6043-86DA-5A1064C5FB96}" destId="{39421F3F-19CA-6641-9491-ED8F23A98AA9}" srcOrd="3" destOrd="0" parTransId="{82F10931-943D-F845-B579-DDDA46C8D54A}" sibTransId="{D5286164-7B79-E24D-89CF-62C090EB772E}"/>
    <dgm:cxn modelId="{C5EC3F80-4EF9-384B-A161-9B144DB5B06C}" type="presOf" srcId="{D644E211-3AE2-274D-BD4B-F22D5D886465}" destId="{0B67FAC2-1CDF-634B-BC4F-749BA7FABE5B}" srcOrd="0" destOrd="0" presId="urn:microsoft.com/office/officeart/2005/8/layout/orgChart1"/>
    <dgm:cxn modelId="{01CCE7D8-E8D9-2C47-95FD-6FEDE6FE1AD7}" type="presOf" srcId="{DBE3FB98-538E-9046-884B-AC41D5EED7D5}" destId="{1CCD11FD-AC57-044B-8016-B8DDBD6A8D80}" srcOrd="0" destOrd="0" presId="urn:microsoft.com/office/officeart/2005/8/layout/orgChart1"/>
    <dgm:cxn modelId="{3A92E02E-D8D9-7F4E-B8D7-FD854EE4367B}" srcId="{F9D04587-6D67-6043-86DA-5A1064C5FB96}" destId="{EF85A32A-2EC8-DF4F-82D9-A7E75FAF8C0A}" srcOrd="0" destOrd="0" parTransId="{A798CF58-8A33-E44A-94F6-385F7BA44BD9}" sibTransId="{36C62AEE-01AC-F347-8482-63CB040851DC}"/>
    <dgm:cxn modelId="{877E889A-A87B-3943-B580-798FE4EAA3FB}" type="presOf" srcId="{EF85A32A-2EC8-DF4F-82D9-A7E75FAF8C0A}" destId="{F34A12C0-64D8-EC45-9167-8FAA11ECBF64}" srcOrd="0" destOrd="0" presId="urn:microsoft.com/office/officeart/2005/8/layout/orgChart1"/>
    <dgm:cxn modelId="{CCA29C98-4487-A642-933C-0DFE6862F674}" type="presOf" srcId="{9A17ABDA-ACCC-7F45-B166-F6E977C262F8}" destId="{030A98B8-066E-B04B-9B00-B6B78A2177BB}" srcOrd="1" destOrd="0" presId="urn:microsoft.com/office/officeart/2005/8/layout/orgChart1"/>
    <dgm:cxn modelId="{E565835A-DA91-AC4B-8B0D-D308582C2193}" type="presOf" srcId="{F9D04587-6D67-6043-86DA-5A1064C5FB96}" destId="{E9B1915E-D04F-114D-9950-DCEE3665CF3E}" srcOrd="1" destOrd="0" presId="urn:microsoft.com/office/officeart/2005/8/layout/orgChart1"/>
    <dgm:cxn modelId="{3DA072E2-659D-9E4A-8482-11FF0F5412D7}" srcId="{F9D04587-6D67-6043-86DA-5A1064C5FB96}" destId="{D12E6CBF-7B9F-CD49-BE00-C3AAFDAAAA32}" srcOrd="2" destOrd="0" parTransId="{1EA6706E-7B01-084E-A9F8-11FA70CEFCB4}" sibTransId="{C6648F26-D897-7B4F-9FCC-890CF152254B}"/>
    <dgm:cxn modelId="{29B3369A-7C8F-2B40-ABCB-2958B53421E0}" type="presOf" srcId="{C52663BF-E808-5A4F-9B95-BAB2FE15EB7D}" destId="{5E4C3CA9-96EA-6D40-92B4-11862A2A88D1}" srcOrd="1" destOrd="0" presId="urn:microsoft.com/office/officeart/2005/8/layout/orgChart1"/>
    <dgm:cxn modelId="{2B2D4FD0-FA82-2D4D-966F-0A46983BFD56}" type="presOf" srcId="{E4AE70E3-3C4B-A241-B210-EDF124691D1B}" destId="{B5B56A3D-D6C5-874E-9F9A-880BA5EFEFEB}" srcOrd="0" destOrd="0" presId="urn:microsoft.com/office/officeart/2005/8/layout/orgChart1"/>
    <dgm:cxn modelId="{2A11B99B-A6DE-5F47-9A91-906DD61E96E1}" type="presOf" srcId="{39421F3F-19CA-6641-9491-ED8F23A98AA9}" destId="{0515F431-F919-D040-BD14-41AA31E852FF}" srcOrd="1" destOrd="0" presId="urn:microsoft.com/office/officeart/2005/8/layout/orgChart1"/>
    <dgm:cxn modelId="{E1DBFDEB-0012-DA49-8B3C-3804F3BDE89F}" srcId="{174FE34B-062F-FB48-8F21-913B23AFC902}" destId="{F9D04587-6D67-6043-86DA-5A1064C5FB96}" srcOrd="0" destOrd="0" parTransId="{2BDCFCBF-FB20-9247-BEFD-875292AA130A}" sibTransId="{A2FFDD62-758B-7C44-B059-10030D13BC44}"/>
    <dgm:cxn modelId="{50D994D5-CA6C-BE4A-8925-C601AD436B37}" type="presOf" srcId="{266B458C-A1F7-9F43-A79A-FCD124866B9A}" destId="{C4DC7DC2-8AFF-FF45-BC77-03B7A87CF23F}" srcOrd="0" destOrd="0" presId="urn:microsoft.com/office/officeart/2005/8/layout/orgChart1"/>
    <dgm:cxn modelId="{B040D3DA-EE88-064F-A3DC-2F030B6D8F64}" type="presOf" srcId="{D12E6CBF-7B9F-CD49-BE00-C3AAFDAAAA32}" destId="{AF1B0B4F-455A-4C46-A762-FA714E6AB873}" srcOrd="0" destOrd="0" presId="urn:microsoft.com/office/officeart/2005/8/layout/orgChart1"/>
    <dgm:cxn modelId="{37727523-668E-1844-BDA8-6143661CD137}" type="presOf" srcId="{174FE34B-062F-FB48-8F21-913B23AFC902}" destId="{05DF79A9-08D4-A144-BDE3-82D5C779094F}" srcOrd="0" destOrd="0" presId="urn:microsoft.com/office/officeart/2005/8/layout/orgChart1"/>
    <dgm:cxn modelId="{8EAA99C0-1137-F847-97CF-58C8705AE186}" type="presOf" srcId="{F9D04587-6D67-6043-86DA-5A1064C5FB96}" destId="{634D55C9-64B0-D94D-92BA-8D14DAE21222}" srcOrd="0" destOrd="0" presId="urn:microsoft.com/office/officeart/2005/8/layout/orgChart1"/>
    <dgm:cxn modelId="{BAE58D7E-A6BC-9C4A-9A95-57B039E555AC}" type="presOf" srcId="{9A17ABDA-ACCC-7F45-B166-F6E977C262F8}" destId="{E8B3959B-1869-3342-BF1E-7BCC50EAD5E3}" srcOrd="0" destOrd="0" presId="urn:microsoft.com/office/officeart/2005/8/layout/orgChart1"/>
    <dgm:cxn modelId="{3233CD9E-B18A-6541-81C1-19EB458688E8}" type="presParOf" srcId="{05DF79A9-08D4-A144-BDE3-82D5C779094F}" destId="{23200AC2-D5C1-4347-9C25-CD5AFABB6435}" srcOrd="0" destOrd="0" presId="urn:microsoft.com/office/officeart/2005/8/layout/orgChart1"/>
    <dgm:cxn modelId="{4DD472AD-22E2-3847-B95E-EF6A8530C429}" type="presParOf" srcId="{23200AC2-D5C1-4347-9C25-CD5AFABB6435}" destId="{5CEE88C1-B947-5C4B-A76E-41AFC96037D3}" srcOrd="0" destOrd="0" presId="urn:microsoft.com/office/officeart/2005/8/layout/orgChart1"/>
    <dgm:cxn modelId="{268CD0AC-0330-304E-9C9F-EC040EB913C8}" type="presParOf" srcId="{5CEE88C1-B947-5C4B-A76E-41AFC96037D3}" destId="{634D55C9-64B0-D94D-92BA-8D14DAE21222}" srcOrd="0" destOrd="0" presId="urn:microsoft.com/office/officeart/2005/8/layout/orgChart1"/>
    <dgm:cxn modelId="{A2AFA536-EE75-704F-BAC1-D16FEA2EF6FD}" type="presParOf" srcId="{5CEE88C1-B947-5C4B-A76E-41AFC96037D3}" destId="{E9B1915E-D04F-114D-9950-DCEE3665CF3E}" srcOrd="1" destOrd="0" presId="urn:microsoft.com/office/officeart/2005/8/layout/orgChart1"/>
    <dgm:cxn modelId="{DA333E9B-85A5-1640-B4CE-0134D3E10A8E}" type="presParOf" srcId="{23200AC2-D5C1-4347-9C25-CD5AFABB6435}" destId="{55A60150-B257-5347-945A-C3AA6B2272FD}" srcOrd="1" destOrd="0" presId="urn:microsoft.com/office/officeart/2005/8/layout/orgChart1"/>
    <dgm:cxn modelId="{A72E63C8-FE53-2848-B1E9-9D520C161097}" type="presParOf" srcId="{55A60150-B257-5347-945A-C3AA6B2272FD}" destId="{CA412999-5C75-B046-B6FB-A09CB17A9240}" srcOrd="0" destOrd="0" presId="urn:microsoft.com/office/officeart/2005/8/layout/orgChart1"/>
    <dgm:cxn modelId="{E4A007EF-DA68-AA46-A442-90AE2BB007BE}" type="presParOf" srcId="{55A60150-B257-5347-945A-C3AA6B2272FD}" destId="{B90BFEAC-18C4-3E45-A217-38290AE624B2}" srcOrd="1" destOrd="0" presId="urn:microsoft.com/office/officeart/2005/8/layout/orgChart1"/>
    <dgm:cxn modelId="{5C9ADAAF-EC29-3B4B-9071-14513A43827D}" type="presParOf" srcId="{B90BFEAC-18C4-3E45-A217-38290AE624B2}" destId="{5D7CA7E8-4FE2-7B40-B9DF-EB064085B785}" srcOrd="0" destOrd="0" presId="urn:microsoft.com/office/officeart/2005/8/layout/orgChart1"/>
    <dgm:cxn modelId="{34370627-40F4-8C4B-A8E9-44666D3EB26C}" type="presParOf" srcId="{5D7CA7E8-4FE2-7B40-B9DF-EB064085B785}" destId="{F34A12C0-64D8-EC45-9167-8FAA11ECBF64}" srcOrd="0" destOrd="0" presId="urn:microsoft.com/office/officeart/2005/8/layout/orgChart1"/>
    <dgm:cxn modelId="{3CAECA6C-3C0F-894D-A10F-89AF834EE0E8}" type="presParOf" srcId="{5D7CA7E8-4FE2-7B40-B9DF-EB064085B785}" destId="{7594206F-79CF-C848-83CE-F2F6AFAE29D5}" srcOrd="1" destOrd="0" presId="urn:microsoft.com/office/officeart/2005/8/layout/orgChart1"/>
    <dgm:cxn modelId="{ED95F39C-4BDC-4B43-AFF7-AC88554FE2B3}" type="presParOf" srcId="{B90BFEAC-18C4-3E45-A217-38290AE624B2}" destId="{9B0F960D-4869-8545-987D-8636B92B073E}" srcOrd="1" destOrd="0" presId="urn:microsoft.com/office/officeart/2005/8/layout/orgChart1"/>
    <dgm:cxn modelId="{DC629EBB-2CF1-A34F-B5CD-D229D826D757}" type="presParOf" srcId="{B90BFEAC-18C4-3E45-A217-38290AE624B2}" destId="{539399EE-9C67-C24B-B343-D2FB9EF985DD}" srcOrd="2" destOrd="0" presId="urn:microsoft.com/office/officeart/2005/8/layout/orgChart1"/>
    <dgm:cxn modelId="{0C39EA84-0499-F14C-B651-51449152F40A}" type="presParOf" srcId="{55A60150-B257-5347-945A-C3AA6B2272FD}" destId="{B5B56A3D-D6C5-874E-9F9A-880BA5EFEFEB}" srcOrd="2" destOrd="0" presId="urn:microsoft.com/office/officeart/2005/8/layout/orgChart1"/>
    <dgm:cxn modelId="{2BE6B359-E9AE-0946-852A-578B4480A7C1}" type="presParOf" srcId="{55A60150-B257-5347-945A-C3AA6B2272FD}" destId="{0B66F2DB-EACE-574D-8DBB-B48E61184045}" srcOrd="3" destOrd="0" presId="urn:microsoft.com/office/officeart/2005/8/layout/orgChart1"/>
    <dgm:cxn modelId="{F986C535-2310-4342-9468-E3E423DB47D2}" type="presParOf" srcId="{0B66F2DB-EACE-574D-8DBB-B48E61184045}" destId="{320884BB-099B-C84F-8D6B-F09CA395D842}" srcOrd="0" destOrd="0" presId="urn:microsoft.com/office/officeart/2005/8/layout/orgChart1"/>
    <dgm:cxn modelId="{9A206728-B37A-5F40-A50A-514341AD4A2E}" type="presParOf" srcId="{320884BB-099B-C84F-8D6B-F09CA395D842}" destId="{E8B3959B-1869-3342-BF1E-7BCC50EAD5E3}" srcOrd="0" destOrd="0" presId="urn:microsoft.com/office/officeart/2005/8/layout/orgChart1"/>
    <dgm:cxn modelId="{B0BE5DC2-0D7C-4A42-BED0-F76CD8313F01}" type="presParOf" srcId="{320884BB-099B-C84F-8D6B-F09CA395D842}" destId="{030A98B8-066E-B04B-9B00-B6B78A2177BB}" srcOrd="1" destOrd="0" presId="urn:microsoft.com/office/officeart/2005/8/layout/orgChart1"/>
    <dgm:cxn modelId="{FC2DF62F-9E3B-B64F-896D-7E3FA63CF8EE}" type="presParOf" srcId="{0B66F2DB-EACE-574D-8DBB-B48E61184045}" destId="{65AEC7DB-EBB7-4245-BA82-7D86AE96F373}" srcOrd="1" destOrd="0" presId="urn:microsoft.com/office/officeart/2005/8/layout/orgChart1"/>
    <dgm:cxn modelId="{740FA40B-E402-AE4E-B7A9-785D07412AE3}" type="presParOf" srcId="{0B66F2DB-EACE-574D-8DBB-B48E61184045}" destId="{35929C8F-6025-334F-B5E5-1A82F8A4C6AD}" srcOrd="2" destOrd="0" presId="urn:microsoft.com/office/officeart/2005/8/layout/orgChart1"/>
    <dgm:cxn modelId="{767AC57E-2533-B74F-8943-8872C4B6C335}" type="presParOf" srcId="{55A60150-B257-5347-945A-C3AA6B2272FD}" destId="{F2702FE0-BDD1-904C-B189-C2D7B687EEE7}" srcOrd="4" destOrd="0" presId="urn:microsoft.com/office/officeart/2005/8/layout/orgChart1"/>
    <dgm:cxn modelId="{57EC755F-4C10-4C42-AC66-688A0FB597ED}" type="presParOf" srcId="{55A60150-B257-5347-945A-C3AA6B2272FD}" destId="{FA84AD56-A1F2-704E-9FBE-36F71B55C2B5}" srcOrd="5" destOrd="0" presId="urn:microsoft.com/office/officeart/2005/8/layout/orgChart1"/>
    <dgm:cxn modelId="{48C147AC-CA8D-A845-9579-EC327FDAF60A}" type="presParOf" srcId="{FA84AD56-A1F2-704E-9FBE-36F71B55C2B5}" destId="{5266C8AD-1E88-DD42-B3CB-F2B3B2B155C5}" srcOrd="0" destOrd="0" presId="urn:microsoft.com/office/officeart/2005/8/layout/orgChart1"/>
    <dgm:cxn modelId="{D56E6BCC-4378-E447-8C56-B903576A2B24}" type="presParOf" srcId="{5266C8AD-1E88-DD42-B3CB-F2B3B2B155C5}" destId="{AF1B0B4F-455A-4C46-A762-FA714E6AB873}" srcOrd="0" destOrd="0" presId="urn:microsoft.com/office/officeart/2005/8/layout/orgChart1"/>
    <dgm:cxn modelId="{60795B1C-E77E-A24D-A194-6193511D8746}" type="presParOf" srcId="{5266C8AD-1E88-DD42-B3CB-F2B3B2B155C5}" destId="{12D085DA-BD62-B14B-BEAE-14BD3A29C690}" srcOrd="1" destOrd="0" presId="urn:microsoft.com/office/officeart/2005/8/layout/orgChart1"/>
    <dgm:cxn modelId="{BF1DB2F3-D55D-5A42-80B0-A5ED4C1AA571}" type="presParOf" srcId="{FA84AD56-A1F2-704E-9FBE-36F71B55C2B5}" destId="{523CF277-713F-4047-AF1E-209613877B6A}" srcOrd="1" destOrd="0" presId="urn:microsoft.com/office/officeart/2005/8/layout/orgChart1"/>
    <dgm:cxn modelId="{41C9B92D-1C0C-004F-8D6E-CFB0FE554C71}" type="presParOf" srcId="{FA84AD56-A1F2-704E-9FBE-36F71B55C2B5}" destId="{0B89F8A7-8F8C-1940-967E-5318B56C2112}" srcOrd="2" destOrd="0" presId="urn:microsoft.com/office/officeart/2005/8/layout/orgChart1"/>
    <dgm:cxn modelId="{D3590E03-2C5D-7943-9A21-F76A55110161}" type="presParOf" srcId="{55A60150-B257-5347-945A-C3AA6B2272FD}" destId="{0EFBB5E6-4545-5049-AF06-45A8EBC0ABAB}" srcOrd="6" destOrd="0" presId="urn:microsoft.com/office/officeart/2005/8/layout/orgChart1"/>
    <dgm:cxn modelId="{A14F689E-6814-744D-9B8B-81B3D831999B}" type="presParOf" srcId="{55A60150-B257-5347-945A-C3AA6B2272FD}" destId="{BFC27870-5CFD-864D-9B32-EBC37F1ED5D7}" srcOrd="7" destOrd="0" presId="urn:microsoft.com/office/officeart/2005/8/layout/orgChart1"/>
    <dgm:cxn modelId="{8DF9C61D-22A8-0A45-AA61-EEFCBDDD1A49}" type="presParOf" srcId="{BFC27870-5CFD-864D-9B32-EBC37F1ED5D7}" destId="{35936BF5-DB12-154D-A771-B68F3EA00645}" srcOrd="0" destOrd="0" presId="urn:microsoft.com/office/officeart/2005/8/layout/orgChart1"/>
    <dgm:cxn modelId="{CED14343-9B74-4545-A778-5485141A5E13}" type="presParOf" srcId="{35936BF5-DB12-154D-A771-B68F3EA00645}" destId="{7F8978DD-BC98-E947-9BCB-5C78A12C4DB3}" srcOrd="0" destOrd="0" presId="urn:microsoft.com/office/officeart/2005/8/layout/orgChart1"/>
    <dgm:cxn modelId="{0F5A66BE-B7A1-F947-A83A-9C8CD067A60D}" type="presParOf" srcId="{35936BF5-DB12-154D-A771-B68F3EA00645}" destId="{0515F431-F919-D040-BD14-41AA31E852FF}" srcOrd="1" destOrd="0" presId="urn:microsoft.com/office/officeart/2005/8/layout/orgChart1"/>
    <dgm:cxn modelId="{ABCB1308-7F01-6847-8CD1-4E7F75DE8EE7}" type="presParOf" srcId="{BFC27870-5CFD-864D-9B32-EBC37F1ED5D7}" destId="{5749F359-C72D-274E-8E52-5E3EE2B00CEA}" srcOrd="1" destOrd="0" presId="urn:microsoft.com/office/officeart/2005/8/layout/orgChart1"/>
    <dgm:cxn modelId="{BDC98119-34B6-124B-8DC6-B88E980F136E}" type="presParOf" srcId="{BFC27870-5CFD-864D-9B32-EBC37F1ED5D7}" destId="{2FDA02E4-550A-BB4F-86F2-144F5BBFA2C8}" srcOrd="2" destOrd="0" presId="urn:microsoft.com/office/officeart/2005/8/layout/orgChart1"/>
    <dgm:cxn modelId="{8D018BCD-07EF-B647-B092-88D40C21935F}" type="presParOf" srcId="{55A60150-B257-5347-945A-C3AA6B2272FD}" destId="{C4DC7DC2-8AFF-FF45-BC77-03B7A87CF23F}" srcOrd="8" destOrd="0" presId="urn:microsoft.com/office/officeart/2005/8/layout/orgChart1"/>
    <dgm:cxn modelId="{958834AF-3A95-7A42-AB77-E851D5C1C8F6}" type="presParOf" srcId="{55A60150-B257-5347-945A-C3AA6B2272FD}" destId="{E4D04FA2-F93A-2145-BB43-643051726C91}" srcOrd="9" destOrd="0" presId="urn:microsoft.com/office/officeart/2005/8/layout/orgChart1"/>
    <dgm:cxn modelId="{44E3BB03-1CB0-C14E-B889-212A544F790E}" type="presParOf" srcId="{E4D04FA2-F93A-2145-BB43-643051726C91}" destId="{60C7080A-2964-AB4F-9A30-181D23ACDB30}" srcOrd="0" destOrd="0" presId="urn:microsoft.com/office/officeart/2005/8/layout/orgChart1"/>
    <dgm:cxn modelId="{A54D19C3-B24F-4445-B332-09AD7B82A7EE}" type="presParOf" srcId="{60C7080A-2964-AB4F-9A30-181D23ACDB30}" destId="{E7061DCF-EF46-1545-97AD-FE6A6875DA80}" srcOrd="0" destOrd="0" presId="urn:microsoft.com/office/officeart/2005/8/layout/orgChart1"/>
    <dgm:cxn modelId="{C39013DE-C4B0-564A-B76C-BB2B9B04828D}" type="presParOf" srcId="{60C7080A-2964-AB4F-9A30-181D23ACDB30}" destId="{5E4C3CA9-96EA-6D40-92B4-11862A2A88D1}" srcOrd="1" destOrd="0" presId="urn:microsoft.com/office/officeart/2005/8/layout/orgChart1"/>
    <dgm:cxn modelId="{BD12F69F-F7A7-B640-AF1C-496C3AB039AE}" type="presParOf" srcId="{E4D04FA2-F93A-2145-BB43-643051726C91}" destId="{C3A5B320-C311-7846-925E-3F2DC0DDBF6F}" srcOrd="1" destOrd="0" presId="urn:microsoft.com/office/officeart/2005/8/layout/orgChart1"/>
    <dgm:cxn modelId="{1A47ABA9-BBC6-C54A-BF2D-7D76886964D0}" type="presParOf" srcId="{E4D04FA2-F93A-2145-BB43-643051726C91}" destId="{829CC183-E6B4-9E4F-8B8F-616042DF2D8B}" srcOrd="2" destOrd="0" presId="urn:microsoft.com/office/officeart/2005/8/layout/orgChart1"/>
    <dgm:cxn modelId="{D8D096CE-2032-9C42-8AA9-FC7EEE2DC223}" type="presParOf" srcId="{55A60150-B257-5347-945A-C3AA6B2272FD}" destId="{0B67FAC2-1CDF-634B-BC4F-749BA7FABE5B}" srcOrd="10" destOrd="0" presId="urn:microsoft.com/office/officeart/2005/8/layout/orgChart1"/>
    <dgm:cxn modelId="{F35394A3-6554-2A4B-8BE4-06EAB2F498DE}" type="presParOf" srcId="{55A60150-B257-5347-945A-C3AA6B2272FD}" destId="{F1A739B9-C63F-3842-BC70-C72AD5F9B1FB}" srcOrd="11" destOrd="0" presId="urn:microsoft.com/office/officeart/2005/8/layout/orgChart1"/>
    <dgm:cxn modelId="{43D39C0E-2AB2-2F41-8333-9AAC155ADCEB}" type="presParOf" srcId="{F1A739B9-C63F-3842-BC70-C72AD5F9B1FB}" destId="{CC2E6918-9029-4D4E-9B23-38DEC67A5F32}" srcOrd="0" destOrd="0" presId="urn:microsoft.com/office/officeart/2005/8/layout/orgChart1"/>
    <dgm:cxn modelId="{8FE71E0A-04D4-3E4F-BDCB-69ABEA9503C7}" type="presParOf" srcId="{CC2E6918-9029-4D4E-9B23-38DEC67A5F32}" destId="{1CCD11FD-AC57-044B-8016-B8DDBD6A8D80}" srcOrd="0" destOrd="0" presId="urn:microsoft.com/office/officeart/2005/8/layout/orgChart1"/>
    <dgm:cxn modelId="{DC37E307-6F13-4340-BBF4-6B8A094B3D29}" type="presParOf" srcId="{CC2E6918-9029-4D4E-9B23-38DEC67A5F32}" destId="{D12021E9-30EC-D841-80B1-49438C46BE29}" srcOrd="1" destOrd="0" presId="urn:microsoft.com/office/officeart/2005/8/layout/orgChart1"/>
    <dgm:cxn modelId="{FD4B7C45-4AB2-C442-8414-3AAA8BFA6176}" type="presParOf" srcId="{F1A739B9-C63F-3842-BC70-C72AD5F9B1FB}" destId="{EB30D47B-39B0-5841-92C7-539976326953}" srcOrd="1" destOrd="0" presId="urn:microsoft.com/office/officeart/2005/8/layout/orgChart1"/>
    <dgm:cxn modelId="{F88BA3A4-B559-5B46-9B73-60D789465F86}" type="presParOf" srcId="{F1A739B9-C63F-3842-BC70-C72AD5F9B1FB}" destId="{A32E06A5-E876-FF42-9A78-1EB2AEA73589}" srcOrd="2" destOrd="0" presId="urn:microsoft.com/office/officeart/2005/8/layout/orgChart1"/>
    <dgm:cxn modelId="{7817491B-02FE-AF41-BAFC-605261B3ACCC}" type="presParOf" srcId="{23200AC2-D5C1-4347-9C25-CD5AFABB6435}" destId="{1A26BBC5-1B51-C646-AC0C-B41BE3AAAF77}"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44F29E-C065-F24C-A1D2-47014B4E87AA}"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de-DE"/>
        </a:p>
      </dgm:t>
    </dgm:pt>
    <dgm:pt modelId="{76C15EA3-D5A1-C24E-91DC-76E4A4BD2171}">
      <dgm:prSet phldrT="[Text]" custT="1"/>
      <dgm:spPr/>
      <dgm:t>
        <a:bodyPr/>
        <a:lstStyle/>
        <a:p>
          <a:r>
            <a:rPr lang="de-DE" sz="1600" b="1" dirty="0" smtClean="0"/>
            <a:t>Wertänderung</a:t>
          </a:r>
        </a:p>
        <a:p>
          <a:r>
            <a:rPr lang="de-DE" sz="1600" dirty="0" smtClean="0"/>
            <a:t>Beizulegender Zeitwert im Verhältnis zum Buchwert</a:t>
          </a:r>
          <a:endParaRPr lang="de-DE" sz="1600" dirty="0"/>
        </a:p>
      </dgm:t>
    </dgm:pt>
    <dgm:pt modelId="{A0F5C113-C5DB-8441-B2D6-93F3D299CCDC}" type="parTrans" cxnId="{EA7B908A-6013-3641-9152-4BC0AF2087BC}">
      <dgm:prSet/>
      <dgm:spPr/>
      <dgm:t>
        <a:bodyPr/>
        <a:lstStyle/>
        <a:p>
          <a:endParaRPr lang="de-DE"/>
        </a:p>
      </dgm:t>
    </dgm:pt>
    <dgm:pt modelId="{AB12F9A1-ED6A-DB4B-BD11-A9B7B6637D25}" type="sibTrans" cxnId="{EA7B908A-6013-3641-9152-4BC0AF2087BC}">
      <dgm:prSet/>
      <dgm:spPr/>
      <dgm:t>
        <a:bodyPr/>
        <a:lstStyle/>
        <a:p>
          <a:endParaRPr lang="de-DE"/>
        </a:p>
      </dgm:t>
    </dgm:pt>
    <dgm:pt modelId="{0F0D9B63-A759-E74F-A90D-7EA61BAEC849}">
      <dgm:prSet phldrT="[Text]" custT="1"/>
      <dgm:spPr/>
      <dgm:t>
        <a:bodyPr/>
        <a:lstStyle/>
        <a:p>
          <a:r>
            <a:rPr lang="de-DE" sz="1600" b="1" dirty="0" smtClean="0"/>
            <a:t>Werterhöhung</a:t>
          </a:r>
          <a:endParaRPr lang="de-DE" sz="1600" b="1" dirty="0"/>
        </a:p>
      </dgm:t>
    </dgm:pt>
    <dgm:pt modelId="{EB9476B8-FA0B-A446-9A5B-A7223FDBACC9}" type="parTrans" cxnId="{607B8EF9-0BE6-3F4D-8582-DE221449574B}">
      <dgm:prSet/>
      <dgm:spPr/>
      <dgm:t>
        <a:bodyPr/>
        <a:lstStyle/>
        <a:p>
          <a:endParaRPr lang="de-DE" sz="1600"/>
        </a:p>
      </dgm:t>
    </dgm:pt>
    <dgm:pt modelId="{EF916B84-0CC1-564F-A1AD-ABC9118E8AFA}" type="sibTrans" cxnId="{607B8EF9-0BE6-3F4D-8582-DE221449574B}">
      <dgm:prSet/>
      <dgm:spPr/>
      <dgm:t>
        <a:bodyPr/>
        <a:lstStyle/>
        <a:p>
          <a:endParaRPr lang="de-DE"/>
        </a:p>
      </dgm:t>
    </dgm:pt>
    <dgm:pt modelId="{F487C0DF-2CE2-0744-846C-325DC738CAA3}">
      <dgm:prSet phldrT="[Text]" custT="1"/>
      <dgm:spPr/>
      <dgm:t>
        <a:bodyPr/>
        <a:lstStyle/>
        <a:p>
          <a:r>
            <a:rPr lang="de-DE" sz="1600" dirty="0" smtClean="0"/>
            <a:t>Keine Frühere erfolgswirksame Wertminderung</a:t>
          </a:r>
        </a:p>
      </dgm:t>
    </dgm:pt>
    <dgm:pt modelId="{118B6083-0692-4948-9EB1-340CD4B755C2}" type="parTrans" cxnId="{C862F5E0-9ADD-4F45-A3CC-FD2743B75419}">
      <dgm:prSet/>
      <dgm:spPr/>
      <dgm:t>
        <a:bodyPr/>
        <a:lstStyle/>
        <a:p>
          <a:endParaRPr lang="de-DE" sz="1600"/>
        </a:p>
      </dgm:t>
    </dgm:pt>
    <dgm:pt modelId="{144407A3-A8A3-A946-BC41-B1B10DA6AE07}" type="sibTrans" cxnId="{C862F5E0-9ADD-4F45-A3CC-FD2743B75419}">
      <dgm:prSet/>
      <dgm:spPr/>
      <dgm:t>
        <a:bodyPr/>
        <a:lstStyle/>
        <a:p>
          <a:endParaRPr lang="de-DE"/>
        </a:p>
      </dgm:t>
    </dgm:pt>
    <dgm:pt modelId="{062E4192-4602-6240-8E7C-BE88FC79CF8B}">
      <dgm:prSet phldrT="[Text]" custT="1"/>
      <dgm:spPr/>
      <dgm:t>
        <a:bodyPr/>
        <a:lstStyle/>
        <a:p>
          <a:r>
            <a:rPr lang="de-DE" sz="1600" dirty="0" smtClean="0"/>
            <a:t>erfolgswirksam</a:t>
          </a:r>
          <a:endParaRPr lang="de-DE" sz="1600" dirty="0"/>
        </a:p>
      </dgm:t>
    </dgm:pt>
    <dgm:pt modelId="{DDE53644-14FE-FA47-9B21-F83EA431E2F4}" type="parTrans" cxnId="{60F0971F-9D76-C449-82E2-010398CB8FE8}">
      <dgm:prSet/>
      <dgm:spPr/>
      <dgm:t>
        <a:bodyPr/>
        <a:lstStyle/>
        <a:p>
          <a:endParaRPr lang="de-DE" sz="1600"/>
        </a:p>
      </dgm:t>
    </dgm:pt>
    <dgm:pt modelId="{D1A940FD-00C0-494A-B8A4-7F2021954D96}" type="sibTrans" cxnId="{60F0971F-9D76-C449-82E2-010398CB8FE8}">
      <dgm:prSet/>
      <dgm:spPr/>
      <dgm:t>
        <a:bodyPr/>
        <a:lstStyle/>
        <a:p>
          <a:endParaRPr lang="de-DE"/>
        </a:p>
      </dgm:t>
    </dgm:pt>
    <dgm:pt modelId="{A79AC046-CBBB-DD40-AA43-7898658FCC13}">
      <dgm:prSet phldrT="[Text]" custT="1"/>
      <dgm:spPr/>
      <dgm:t>
        <a:bodyPr/>
        <a:lstStyle/>
        <a:p>
          <a:r>
            <a:rPr lang="de-DE" sz="1600" b="1" dirty="0" smtClean="0"/>
            <a:t>Wertminderung</a:t>
          </a:r>
          <a:endParaRPr lang="de-DE" sz="1600" b="1" dirty="0"/>
        </a:p>
      </dgm:t>
    </dgm:pt>
    <dgm:pt modelId="{766DB0A0-8EEA-3F47-9DAD-D04121834C05}" type="parTrans" cxnId="{59C37340-F492-8545-A190-D35CAA878A52}">
      <dgm:prSet/>
      <dgm:spPr/>
      <dgm:t>
        <a:bodyPr/>
        <a:lstStyle/>
        <a:p>
          <a:endParaRPr lang="de-DE" sz="1600"/>
        </a:p>
      </dgm:t>
    </dgm:pt>
    <dgm:pt modelId="{0E2C0172-2BD8-9A4B-BF39-C1E5FF0D473F}" type="sibTrans" cxnId="{59C37340-F492-8545-A190-D35CAA878A52}">
      <dgm:prSet/>
      <dgm:spPr/>
      <dgm:t>
        <a:bodyPr/>
        <a:lstStyle/>
        <a:p>
          <a:endParaRPr lang="de-DE"/>
        </a:p>
      </dgm:t>
    </dgm:pt>
    <dgm:pt modelId="{19BDAF77-6FAA-3645-A8EE-38BC336B9A15}">
      <dgm:prSet phldrT="[Text]" custT="1"/>
      <dgm:spPr/>
      <dgm:t>
        <a:bodyPr/>
        <a:lstStyle/>
        <a:p>
          <a:r>
            <a:rPr lang="de-DE" sz="1600" dirty="0" smtClean="0"/>
            <a:t>Frühere erfolgswirksame Wertminderung</a:t>
          </a:r>
        </a:p>
      </dgm:t>
    </dgm:pt>
    <dgm:pt modelId="{151DE5EF-A983-9943-8CDF-12E58159FD0B}" type="parTrans" cxnId="{7AEF36AD-B73C-7846-A073-8BC80D69B471}">
      <dgm:prSet/>
      <dgm:spPr/>
      <dgm:t>
        <a:bodyPr/>
        <a:lstStyle/>
        <a:p>
          <a:endParaRPr lang="de-DE" sz="1600"/>
        </a:p>
      </dgm:t>
    </dgm:pt>
    <dgm:pt modelId="{C95F9614-0FF2-4049-A7D1-F189EC26ACEC}" type="sibTrans" cxnId="{7AEF36AD-B73C-7846-A073-8BC80D69B471}">
      <dgm:prSet/>
      <dgm:spPr/>
      <dgm:t>
        <a:bodyPr/>
        <a:lstStyle/>
        <a:p>
          <a:endParaRPr lang="de-DE"/>
        </a:p>
      </dgm:t>
    </dgm:pt>
    <dgm:pt modelId="{DB35D25C-0D20-9249-BE47-7E21F03083B3}">
      <dgm:prSet phldrT="[Text]" custT="1"/>
      <dgm:spPr/>
      <dgm:t>
        <a:bodyPr/>
        <a:lstStyle/>
        <a:p>
          <a:r>
            <a:rPr lang="de-DE" sz="1600" dirty="0" smtClean="0"/>
            <a:t>Erfolgsneutral gegen Neubewertungs-rücklage</a:t>
          </a:r>
        </a:p>
      </dgm:t>
    </dgm:pt>
    <dgm:pt modelId="{798D78A4-F0A2-084C-BB23-BC2D921536E1}" type="parTrans" cxnId="{85D64A10-2978-764F-85FC-67511DA61FD1}">
      <dgm:prSet/>
      <dgm:spPr/>
      <dgm:t>
        <a:bodyPr/>
        <a:lstStyle/>
        <a:p>
          <a:endParaRPr lang="de-DE" sz="1600"/>
        </a:p>
      </dgm:t>
    </dgm:pt>
    <dgm:pt modelId="{299A87F5-86D3-254C-A1FC-C6E5E47698EE}" type="sibTrans" cxnId="{85D64A10-2978-764F-85FC-67511DA61FD1}">
      <dgm:prSet/>
      <dgm:spPr/>
      <dgm:t>
        <a:bodyPr/>
        <a:lstStyle/>
        <a:p>
          <a:endParaRPr lang="de-DE"/>
        </a:p>
      </dgm:t>
    </dgm:pt>
    <dgm:pt modelId="{728F1222-A1A6-D04A-BB79-F79650746DE8}">
      <dgm:prSet phldrT="[Text]" custT="1"/>
      <dgm:spPr/>
      <dgm:t>
        <a:bodyPr/>
        <a:lstStyle/>
        <a:p>
          <a:r>
            <a:rPr lang="de-DE" sz="1600" smtClean="0"/>
            <a:t>erfolgswirksam</a:t>
          </a:r>
          <a:endParaRPr lang="de-DE" sz="1600" dirty="0" smtClean="0"/>
        </a:p>
      </dgm:t>
    </dgm:pt>
    <dgm:pt modelId="{F35F5F71-3939-1C46-97FE-9D2C633B76B9}" type="parTrans" cxnId="{B99B812F-3FCC-7141-AF0F-29CA66545001}">
      <dgm:prSet/>
      <dgm:spPr/>
      <dgm:t>
        <a:bodyPr/>
        <a:lstStyle/>
        <a:p>
          <a:endParaRPr lang="de-DE" sz="1600"/>
        </a:p>
      </dgm:t>
    </dgm:pt>
    <dgm:pt modelId="{63AE67C5-05C3-9E46-A7C3-C81D216FCE44}" type="sibTrans" cxnId="{B99B812F-3FCC-7141-AF0F-29CA66545001}">
      <dgm:prSet/>
      <dgm:spPr/>
      <dgm:t>
        <a:bodyPr/>
        <a:lstStyle/>
        <a:p>
          <a:endParaRPr lang="de-DE"/>
        </a:p>
      </dgm:t>
    </dgm:pt>
    <dgm:pt modelId="{0365CA67-531A-0841-A525-76658BEE1B69}">
      <dgm:prSet phldrT="[Text]" custT="1"/>
      <dgm:spPr/>
      <dgm:t>
        <a:bodyPr/>
        <a:lstStyle/>
        <a:p>
          <a:r>
            <a:rPr lang="de-DE" sz="1600" dirty="0" smtClean="0"/>
            <a:t>Erfolgsneutral gegen Neubewertungs-rücklage</a:t>
          </a:r>
          <a:endParaRPr lang="de-DE" sz="1600" dirty="0"/>
        </a:p>
      </dgm:t>
    </dgm:pt>
    <dgm:pt modelId="{2668430D-9206-524D-94B7-8D03CD0E505A}" type="parTrans" cxnId="{A97CA129-6952-1742-A97D-15BC7C043548}">
      <dgm:prSet/>
      <dgm:spPr/>
      <dgm:t>
        <a:bodyPr/>
        <a:lstStyle/>
        <a:p>
          <a:endParaRPr lang="de-DE" sz="1600"/>
        </a:p>
      </dgm:t>
    </dgm:pt>
    <dgm:pt modelId="{F07381A5-7F8B-5442-912D-551C4816CC05}" type="sibTrans" cxnId="{A97CA129-6952-1742-A97D-15BC7C043548}">
      <dgm:prSet/>
      <dgm:spPr/>
      <dgm:t>
        <a:bodyPr/>
        <a:lstStyle/>
        <a:p>
          <a:endParaRPr lang="de-DE"/>
        </a:p>
      </dgm:t>
    </dgm:pt>
    <dgm:pt modelId="{F080A469-813F-704B-A938-BA6851DB8976}">
      <dgm:prSet phldrT="[Text]" custT="1"/>
      <dgm:spPr/>
      <dgm:t>
        <a:bodyPr/>
        <a:lstStyle/>
        <a:p>
          <a:r>
            <a:rPr lang="de-DE" sz="1600" dirty="0" smtClean="0"/>
            <a:t>Keine frühere erfolgsneutrale Werterhöhung</a:t>
          </a:r>
        </a:p>
      </dgm:t>
    </dgm:pt>
    <dgm:pt modelId="{D1EA162E-F59C-4C4D-9880-6A71AB672CBE}" type="sibTrans" cxnId="{292DE65E-4A97-2147-9932-13E5136B576C}">
      <dgm:prSet/>
      <dgm:spPr/>
      <dgm:t>
        <a:bodyPr/>
        <a:lstStyle/>
        <a:p>
          <a:endParaRPr lang="de-DE"/>
        </a:p>
      </dgm:t>
    </dgm:pt>
    <dgm:pt modelId="{3AD706DC-4EAF-F14B-A41C-BBCC4370FFFD}" type="parTrans" cxnId="{292DE65E-4A97-2147-9932-13E5136B576C}">
      <dgm:prSet/>
      <dgm:spPr/>
      <dgm:t>
        <a:bodyPr/>
        <a:lstStyle/>
        <a:p>
          <a:endParaRPr lang="de-DE" sz="1600"/>
        </a:p>
      </dgm:t>
    </dgm:pt>
    <dgm:pt modelId="{0AC03010-1B5A-314A-867A-3C889FE8001F}">
      <dgm:prSet phldrT="[Text]" custT="1"/>
      <dgm:spPr/>
      <dgm:t>
        <a:bodyPr/>
        <a:lstStyle/>
        <a:p>
          <a:r>
            <a:rPr lang="de-DE" sz="1600" dirty="0" smtClean="0"/>
            <a:t>Frühere erfolgsneutrale Werterhöhung</a:t>
          </a:r>
          <a:endParaRPr lang="de-DE" sz="1600" dirty="0"/>
        </a:p>
      </dgm:t>
    </dgm:pt>
    <dgm:pt modelId="{5A8096E8-E087-B64A-AFAF-72C9F904AA47}" type="sibTrans" cxnId="{6370A46E-7ECC-6F48-A91F-195B9E0DBBAA}">
      <dgm:prSet/>
      <dgm:spPr/>
      <dgm:t>
        <a:bodyPr/>
        <a:lstStyle/>
        <a:p>
          <a:endParaRPr lang="de-DE"/>
        </a:p>
      </dgm:t>
    </dgm:pt>
    <dgm:pt modelId="{EAE5C6AC-FDB6-D046-9A2B-046A8818651B}" type="parTrans" cxnId="{6370A46E-7ECC-6F48-A91F-195B9E0DBBAA}">
      <dgm:prSet/>
      <dgm:spPr/>
      <dgm:t>
        <a:bodyPr/>
        <a:lstStyle/>
        <a:p>
          <a:endParaRPr lang="de-DE" sz="1600"/>
        </a:p>
      </dgm:t>
    </dgm:pt>
    <dgm:pt modelId="{F6EB6129-C320-B744-A07A-0A839BD25EA9}" type="pres">
      <dgm:prSet presAssocID="{4144F29E-C065-F24C-A1D2-47014B4E87AA}" presName="hierChild1" presStyleCnt="0">
        <dgm:presLayoutVars>
          <dgm:chPref val="1"/>
          <dgm:dir/>
          <dgm:animOne val="branch"/>
          <dgm:animLvl val="lvl"/>
          <dgm:resizeHandles/>
        </dgm:presLayoutVars>
      </dgm:prSet>
      <dgm:spPr/>
      <dgm:t>
        <a:bodyPr/>
        <a:lstStyle/>
        <a:p>
          <a:endParaRPr lang="de-DE"/>
        </a:p>
      </dgm:t>
    </dgm:pt>
    <dgm:pt modelId="{277D8DEF-4A24-2F4A-99E0-21B5E7357DB8}" type="pres">
      <dgm:prSet presAssocID="{76C15EA3-D5A1-C24E-91DC-76E4A4BD2171}" presName="hierRoot1" presStyleCnt="0"/>
      <dgm:spPr/>
    </dgm:pt>
    <dgm:pt modelId="{891F42BD-D6CA-9746-A0DF-24C25051B43A}" type="pres">
      <dgm:prSet presAssocID="{76C15EA3-D5A1-C24E-91DC-76E4A4BD2171}" presName="composite" presStyleCnt="0"/>
      <dgm:spPr/>
    </dgm:pt>
    <dgm:pt modelId="{69E87E00-5E45-8C43-8439-B789FF8BF7E1}" type="pres">
      <dgm:prSet presAssocID="{76C15EA3-D5A1-C24E-91DC-76E4A4BD2171}" presName="background" presStyleLbl="node0" presStyleIdx="0" presStyleCnt="1"/>
      <dgm:spPr/>
    </dgm:pt>
    <dgm:pt modelId="{4A0811CC-E6D3-3A47-AED4-968B99B831EC}" type="pres">
      <dgm:prSet presAssocID="{76C15EA3-D5A1-C24E-91DC-76E4A4BD2171}" presName="text" presStyleLbl="fgAcc0" presStyleIdx="0" presStyleCnt="1" custScaleX="193261">
        <dgm:presLayoutVars>
          <dgm:chPref val="3"/>
        </dgm:presLayoutVars>
      </dgm:prSet>
      <dgm:spPr/>
      <dgm:t>
        <a:bodyPr/>
        <a:lstStyle/>
        <a:p>
          <a:endParaRPr lang="de-DE"/>
        </a:p>
      </dgm:t>
    </dgm:pt>
    <dgm:pt modelId="{EED82C73-2F32-4E42-8C28-E713A091BC9D}" type="pres">
      <dgm:prSet presAssocID="{76C15EA3-D5A1-C24E-91DC-76E4A4BD2171}" presName="hierChild2" presStyleCnt="0"/>
      <dgm:spPr/>
    </dgm:pt>
    <dgm:pt modelId="{8DC01251-3F01-1D4D-83D7-61518454C55A}" type="pres">
      <dgm:prSet presAssocID="{EB9476B8-FA0B-A446-9A5B-A7223FDBACC9}" presName="Name10" presStyleLbl="parChTrans1D2" presStyleIdx="0" presStyleCnt="2"/>
      <dgm:spPr/>
      <dgm:t>
        <a:bodyPr/>
        <a:lstStyle/>
        <a:p>
          <a:endParaRPr lang="de-DE"/>
        </a:p>
      </dgm:t>
    </dgm:pt>
    <dgm:pt modelId="{720C8B5C-B248-2F42-886F-998E6E788D7D}" type="pres">
      <dgm:prSet presAssocID="{0F0D9B63-A759-E74F-A90D-7EA61BAEC849}" presName="hierRoot2" presStyleCnt="0"/>
      <dgm:spPr/>
    </dgm:pt>
    <dgm:pt modelId="{C42C5117-4538-AD45-80DC-9EA38373353F}" type="pres">
      <dgm:prSet presAssocID="{0F0D9B63-A759-E74F-A90D-7EA61BAEC849}" presName="composite2" presStyleCnt="0"/>
      <dgm:spPr/>
    </dgm:pt>
    <dgm:pt modelId="{14768EBC-514B-2049-859F-E7A4A7272B24}" type="pres">
      <dgm:prSet presAssocID="{0F0D9B63-A759-E74F-A90D-7EA61BAEC849}" presName="background2" presStyleLbl="node2" presStyleIdx="0" presStyleCnt="2"/>
      <dgm:spPr/>
    </dgm:pt>
    <dgm:pt modelId="{6BBEFB94-AD52-2740-8AD2-DFB8FE7C6E0B}" type="pres">
      <dgm:prSet presAssocID="{0F0D9B63-A759-E74F-A90D-7EA61BAEC849}" presName="text2" presStyleLbl="fgAcc2" presStyleIdx="0" presStyleCnt="2" custScaleX="123949">
        <dgm:presLayoutVars>
          <dgm:chPref val="3"/>
        </dgm:presLayoutVars>
      </dgm:prSet>
      <dgm:spPr/>
      <dgm:t>
        <a:bodyPr/>
        <a:lstStyle/>
        <a:p>
          <a:endParaRPr lang="de-DE"/>
        </a:p>
      </dgm:t>
    </dgm:pt>
    <dgm:pt modelId="{821EB526-6500-B646-8B3F-C2C34DAB4389}" type="pres">
      <dgm:prSet presAssocID="{0F0D9B63-A759-E74F-A90D-7EA61BAEC849}" presName="hierChild3" presStyleCnt="0"/>
      <dgm:spPr/>
    </dgm:pt>
    <dgm:pt modelId="{63E1969C-C587-DF47-A56B-ABDDB3CF7B1E}" type="pres">
      <dgm:prSet presAssocID="{118B6083-0692-4948-9EB1-340CD4B755C2}" presName="Name17" presStyleLbl="parChTrans1D3" presStyleIdx="0" presStyleCnt="4"/>
      <dgm:spPr/>
      <dgm:t>
        <a:bodyPr/>
        <a:lstStyle/>
        <a:p>
          <a:endParaRPr lang="de-DE"/>
        </a:p>
      </dgm:t>
    </dgm:pt>
    <dgm:pt modelId="{DE00308D-D3CD-5D47-9455-E43B11E80B01}" type="pres">
      <dgm:prSet presAssocID="{F487C0DF-2CE2-0744-846C-325DC738CAA3}" presName="hierRoot3" presStyleCnt="0"/>
      <dgm:spPr/>
    </dgm:pt>
    <dgm:pt modelId="{D20C0F12-96F4-B647-A86A-8FD2B9E2E581}" type="pres">
      <dgm:prSet presAssocID="{F487C0DF-2CE2-0744-846C-325DC738CAA3}" presName="composite3" presStyleCnt="0"/>
      <dgm:spPr/>
    </dgm:pt>
    <dgm:pt modelId="{F9BE1206-383F-F141-AF76-994DBA6E38BC}" type="pres">
      <dgm:prSet presAssocID="{F487C0DF-2CE2-0744-846C-325DC738CAA3}" presName="background3" presStyleLbl="node3" presStyleIdx="0" presStyleCnt="4"/>
      <dgm:spPr/>
    </dgm:pt>
    <dgm:pt modelId="{0233F196-14E9-0A4F-BDBC-EFED84AAA530}" type="pres">
      <dgm:prSet presAssocID="{F487C0DF-2CE2-0744-846C-325DC738CAA3}" presName="text3" presStyleLbl="fgAcc3" presStyleIdx="0" presStyleCnt="4" custScaleX="129485">
        <dgm:presLayoutVars>
          <dgm:chPref val="3"/>
        </dgm:presLayoutVars>
      </dgm:prSet>
      <dgm:spPr/>
      <dgm:t>
        <a:bodyPr/>
        <a:lstStyle/>
        <a:p>
          <a:endParaRPr lang="de-DE"/>
        </a:p>
      </dgm:t>
    </dgm:pt>
    <dgm:pt modelId="{ED12AEF7-7F6C-5640-A3D1-521962FBFB00}" type="pres">
      <dgm:prSet presAssocID="{F487C0DF-2CE2-0744-846C-325DC738CAA3}" presName="hierChild4" presStyleCnt="0"/>
      <dgm:spPr/>
    </dgm:pt>
    <dgm:pt modelId="{A725AC58-2C03-6742-9CB3-903FA50C7497}" type="pres">
      <dgm:prSet presAssocID="{798D78A4-F0A2-084C-BB23-BC2D921536E1}" presName="Name23" presStyleLbl="parChTrans1D4" presStyleIdx="0" presStyleCnt="4"/>
      <dgm:spPr/>
      <dgm:t>
        <a:bodyPr/>
        <a:lstStyle/>
        <a:p>
          <a:endParaRPr lang="de-DE"/>
        </a:p>
      </dgm:t>
    </dgm:pt>
    <dgm:pt modelId="{A42DE088-B5CE-884B-AD46-9AA1F0765EB7}" type="pres">
      <dgm:prSet presAssocID="{DB35D25C-0D20-9249-BE47-7E21F03083B3}" presName="hierRoot4" presStyleCnt="0"/>
      <dgm:spPr/>
    </dgm:pt>
    <dgm:pt modelId="{DE2A24D9-F636-214A-B2F0-10906D4B9B94}" type="pres">
      <dgm:prSet presAssocID="{DB35D25C-0D20-9249-BE47-7E21F03083B3}" presName="composite4" presStyleCnt="0"/>
      <dgm:spPr/>
    </dgm:pt>
    <dgm:pt modelId="{C95305EE-BD0C-9F45-A8DE-8D8DA61EB853}" type="pres">
      <dgm:prSet presAssocID="{DB35D25C-0D20-9249-BE47-7E21F03083B3}" presName="background4" presStyleLbl="node4" presStyleIdx="0" presStyleCnt="4"/>
      <dgm:spPr/>
    </dgm:pt>
    <dgm:pt modelId="{76B5AB93-FB07-3849-A60E-2C08578A28C3}" type="pres">
      <dgm:prSet presAssocID="{DB35D25C-0D20-9249-BE47-7E21F03083B3}" presName="text4" presStyleLbl="fgAcc4" presStyleIdx="0" presStyleCnt="4" custScaleX="136805" custScaleY="99963">
        <dgm:presLayoutVars>
          <dgm:chPref val="3"/>
        </dgm:presLayoutVars>
      </dgm:prSet>
      <dgm:spPr/>
      <dgm:t>
        <a:bodyPr/>
        <a:lstStyle/>
        <a:p>
          <a:endParaRPr lang="de-DE"/>
        </a:p>
      </dgm:t>
    </dgm:pt>
    <dgm:pt modelId="{080BDE9A-70E9-D249-9CF3-36B12B12837F}" type="pres">
      <dgm:prSet presAssocID="{DB35D25C-0D20-9249-BE47-7E21F03083B3}" presName="hierChild5" presStyleCnt="0"/>
      <dgm:spPr/>
    </dgm:pt>
    <dgm:pt modelId="{575412EA-3A2F-2B42-9435-DCC7B1110859}" type="pres">
      <dgm:prSet presAssocID="{151DE5EF-A983-9943-8CDF-12E58159FD0B}" presName="Name17" presStyleLbl="parChTrans1D3" presStyleIdx="1" presStyleCnt="4"/>
      <dgm:spPr/>
      <dgm:t>
        <a:bodyPr/>
        <a:lstStyle/>
        <a:p>
          <a:endParaRPr lang="de-DE"/>
        </a:p>
      </dgm:t>
    </dgm:pt>
    <dgm:pt modelId="{A13A1739-16AE-1748-BC53-1CD19586E081}" type="pres">
      <dgm:prSet presAssocID="{19BDAF77-6FAA-3645-A8EE-38BC336B9A15}" presName="hierRoot3" presStyleCnt="0"/>
      <dgm:spPr/>
    </dgm:pt>
    <dgm:pt modelId="{DD37A676-4E52-6549-B9AC-ED897CA441E5}" type="pres">
      <dgm:prSet presAssocID="{19BDAF77-6FAA-3645-A8EE-38BC336B9A15}" presName="composite3" presStyleCnt="0"/>
      <dgm:spPr/>
    </dgm:pt>
    <dgm:pt modelId="{7E541B86-6489-1C47-B5DE-ADB50903A6A3}" type="pres">
      <dgm:prSet presAssocID="{19BDAF77-6FAA-3645-A8EE-38BC336B9A15}" presName="background3" presStyleLbl="node3" presStyleIdx="1" presStyleCnt="4"/>
      <dgm:spPr/>
    </dgm:pt>
    <dgm:pt modelId="{C2E3A893-E75C-2044-90A7-4602340F6147}" type="pres">
      <dgm:prSet presAssocID="{19BDAF77-6FAA-3645-A8EE-38BC336B9A15}" presName="text3" presStyleLbl="fgAcc3" presStyleIdx="1" presStyleCnt="4" custScaleX="131432">
        <dgm:presLayoutVars>
          <dgm:chPref val="3"/>
        </dgm:presLayoutVars>
      </dgm:prSet>
      <dgm:spPr/>
      <dgm:t>
        <a:bodyPr/>
        <a:lstStyle/>
        <a:p>
          <a:endParaRPr lang="de-DE"/>
        </a:p>
      </dgm:t>
    </dgm:pt>
    <dgm:pt modelId="{69CE2A3C-C4B6-4F4C-8607-A4A74F6D1D1D}" type="pres">
      <dgm:prSet presAssocID="{19BDAF77-6FAA-3645-A8EE-38BC336B9A15}" presName="hierChild4" presStyleCnt="0"/>
      <dgm:spPr/>
    </dgm:pt>
    <dgm:pt modelId="{61BF22F2-06F2-2E49-A6C6-ABF3CDBDBBAB}" type="pres">
      <dgm:prSet presAssocID="{DDE53644-14FE-FA47-9B21-F83EA431E2F4}" presName="Name23" presStyleLbl="parChTrans1D4" presStyleIdx="1" presStyleCnt="4"/>
      <dgm:spPr/>
      <dgm:t>
        <a:bodyPr/>
        <a:lstStyle/>
        <a:p>
          <a:endParaRPr lang="de-DE"/>
        </a:p>
      </dgm:t>
    </dgm:pt>
    <dgm:pt modelId="{4E551CA9-58DE-FD4A-93F2-C11E2E7813EE}" type="pres">
      <dgm:prSet presAssocID="{062E4192-4602-6240-8E7C-BE88FC79CF8B}" presName="hierRoot4" presStyleCnt="0"/>
      <dgm:spPr/>
    </dgm:pt>
    <dgm:pt modelId="{861F7D84-FF28-374C-A9E8-71A1F3E64381}" type="pres">
      <dgm:prSet presAssocID="{062E4192-4602-6240-8E7C-BE88FC79CF8B}" presName="composite4" presStyleCnt="0"/>
      <dgm:spPr/>
    </dgm:pt>
    <dgm:pt modelId="{7CF33357-B8C0-5147-9F88-509675D72901}" type="pres">
      <dgm:prSet presAssocID="{062E4192-4602-6240-8E7C-BE88FC79CF8B}" presName="background4" presStyleLbl="node4" presStyleIdx="1" presStyleCnt="4"/>
      <dgm:spPr/>
    </dgm:pt>
    <dgm:pt modelId="{CFC552A0-F33D-8A41-975C-824DA677FCCF}" type="pres">
      <dgm:prSet presAssocID="{062E4192-4602-6240-8E7C-BE88FC79CF8B}" presName="text4" presStyleLbl="fgAcc4" presStyleIdx="1" presStyleCnt="4" custScaleX="120922" custScaleY="79300">
        <dgm:presLayoutVars>
          <dgm:chPref val="3"/>
        </dgm:presLayoutVars>
      </dgm:prSet>
      <dgm:spPr/>
      <dgm:t>
        <a:bodyPr/>
        <a:lstStyle/>
        <a:p>
          <a:endParaRPr lang="de-DE"/>
        </a:p>
      </dgm:t>
    </dgm:pt>
    <dgm:pt modelId="{48116FB1-4792-6843-8A3D-58A89B6C2349}" type="pres">
      <dgm:prSet presAssocID="{062E4192-4602-6240-8E7C-BE88FC79CF8B}" presName="hierChild5" presStyleCnt="0"/>
      <dgm:spPr/>
    </dgm:pt>
    <dgm:pt modelId="{32532E97-9839-1C4A-B25D-502A4AF8F089}" type="pres">
      <dgm:prSet presAssocID="{766DB0A0-8EEA-3F47-9DAD-D04121834C05}" presName="Name10" presStyleLbl="parChTrans1D2" presStyleIdx="1" presStyleCnt="2"/>
      <dgm:spPr/>
      <dgm:t>
        <a:bodyPr/>
        <a:lstStyle/>
        <a:p>
          <a:endParaRPr lang="de-DE"/>
        </a:p>
      </dgm:t>
    </dgm:pt>
    <dgm:pt modelId="{5D77B8B3-6EDD-DE47-B3D5-429DA2EB09FE}" type="pres">
      <dgm:prSet presAssocID="{A79AC046-CBBB-DD40-AA43-7898658FCC13}" presName="hierRoot2" presStyleCnt="0"/>
      <dgm:spPr/>
    </dgm:pt>
    <dgm:pt modelId="{E09472F6-DCC2-A64A-8805-E4981765BD90}" type="pres">
      <dgm:prSet presAssocID="{A79AC046-CBBB-DD40-AA43-7898658FCC13}" presName="composite2" presStyleCnt="0"/>
      <dgm:spPr/>
    </dgm:pt>
    <dgm:pt modelId="{16C67418-0BE8-934D-8201-547107F35C4B}" type="pres">
      <dgm:prSet presAssocID="{A79AC046-CBBB-DD40-AA43-7898658FCC13}" presName="background2" presStyleLbl="node2" presStyleIdx="1" presStyleCnt="2"/>
      <dgm:spPr/>
    </dgm:pt>
    <dgm:pt modelId="{11898258-19CF-FA4F-9135-C30BC966765D}" type="pres">
      <dgm:prSet presAssocID="{A79AC046-CBBB-DD40-AA43-7898658FCC13}" presName="text2" presStyleLbl="fgAcc2" presStyleIdx="1" presStyleCnt="2" custScaleX="137691">
        <dgm:presLayoutVars>
          <dgm:chPref val="3"/>
        </dgm:presLayoutVars>
      </dgm:prSet>
      <dgm:spPr/>
      <dgm:t>
        <a:bodyPr/>
        <a:lstStyle/>
        <a:p>
          <a:endParaRPr lang="de-DE"/>
        </a:p>
      </dgm:t>
    </dgm:pt>
    <dgm:pt modelId="{B18E3F66-C82C-4A4C-8A96-84AAA8A290E7}" type="pres">
      <dgm:prSet presAssocID="{A79AC046-CBBB-DD40-AA43-7898658FCC13}" presName="hierChild3" presStyleCnt="0"/>
      <dgm:spPr/>
    </dgm:pt>
    <dgm:pt modelId="{3D6BA4A9-6D99-CC47-9E83-4048934E66BD}" type="pres">
      <dgm:prSet presAssocID="{3AD706DC-4EAF-F14B-A41C-BBCC4370FFFD}" presName="Name17" presStyleLbl="parChTrans1D3" presStyleIdx="2" presStyleCnt="4"/>
      <dgm:spPr/>
      <dgm:t>
        <a:bodyPr/>
        <a:lstStyle/>
        <a:p>
          <a:endParaRPr lang="de-DE"/>
        </a:p>
      </dgm:t>
    </dgm:pt>
    <dgm:pt modelId="{B1F57CCA-49A9-224A-998D-72ECF94EBEC7}" type="pres">
      <dgm:prSet presAssocID="{F080A469-813F-704B-A938-BA6851DB8976}" presName="hierRoot3" presStyleCnt="0"/>
      <dgm:spPr/>
    </dgm:pt>
    <dgm:pt modelId="{BD54DA51-F63B-FD45-8082-0B8B2E2E68FC}" type="pres">
      <dgm:prSet presAssocID="{F080A469-813F-704B-A938-BA6851DB8976}" presName="composite3" presStyleCnt="0"/>
      <dgm:spPr/>
    </dgm:pt>
    <dgm:pt modelId="{59737E3C-16F0-7E49-BDDE-BED0622DFE8F}" type="pres">
      <dgm:prSet presAssocID="{F080A469-813F-704B-A938-BA6851DB8976}" presName="background3" presStyleLbl="node3" presStyleIdx="2" presStyleCnt="4"/>
      <dgm:spPr/>
    </dgm:pt>
    <dgm:pt modelId="{65098D36-A97A-B548-8327-EA3D1F3F07B1}" type="pres">
      <dgm:prSet presAssocID="{F080A469-813F-704B-A938-BA6851DB8976}" presName="text3" presStyleLbl="fgAcc3" presStyleIdx="2" presStyleCnt="4" custScaleX="128676">
        <dgm:presLayoutVars>
          <dgm:chPref val="3"/>
        </dgm:presLayoutVars>
      </dgm:prSet>
      <dgm:spPr/>
      <dgm:t>
        <a:bodyPr/>
        <a:lstStyle/>
        <a:p>
          <a:endParaRPr lang="de-DE"/>
        </a:p>
      </dgm:t>
    </dgm:pt>
    <dgm:pt modelId="{2353003C-5EC4-1A4B-A8AE-691A2932C54D}" type="pres">
      <dgm:prSet presAssocID="{F080A469-813F-704B-A938-BA6851DB8976}" presName="hierChild4" presStyleCnt="0"/>
      <dgm:spPr/>
    </dgm:pt>
    <dgm:pt modelId="{05CD643A-4567-514A-875D-60DCF9DD3F62}" type="pres">
      <dgm:prSet presAssocID="{F35F5F71-3939-1C46-97FE-9D2C633B76B9}" presName="Name23" presStyleLbl="parChTrans1D4" presStyleIdx="2" presStyleCnt="4"/>
      <dgm:spPr/>
      <dgm:t>
        <a:bodyPr/>
        <a:lstStyle/>
        <a:p>
          <a:endParaRPr lang="de-DE"/>
        </a:p>
      </dgm:t>
    </dgm:pt>
    <dgm:pt modelId="{81A6034E-CC28-6347-A1A4-D66451EA15F9}" type="pres">
      <dgm:prSet presAssocID="{728F1222-A1A6-D04A-BB79-F79650746DE8}" presName="hierRoot4" presStyleCnt="0"/>
      <dgm:spPr/>
    </dgm:pt>
    <dgm:pt modelId="{ED844263-9461-4B44-BEE0-88A986BBAB2B}" type="pres">
      <dgm:prSet presAssocID="{728F1222-A1A6-D04A-BB79-F79650746DE8}" presName="composite4" presStyleCnt="0"/>
      <dgm:spPr/>
    </dgm:pt>
    <dgm:pt modelId="{291197B6-5DDE-E947-8F57-83F746D5B52A}" type="pres">
      <dgm:prSet presAssocID="{728F1222-A1A6-D04A-BB79-F79650746DE8}" presName="background4" presStyleLbl="node4" presStyleIdx="2" presStyleCnt="4"/>
      <dgm:spPr/>
    </dgm:pt>
    <dgm:pt modelId="{CC43EDD4-1A6D-0B42-B8DE-5CBDAB01798C}" type="pres">
      <dgm:prSet presAssocID="{728F1222-A1A6-D04A-BB79-F79650746DE8}" presName="text4" presStyleLbl="fgAcc4" presStyleIdx="2" presStyleCnt="4" custScaleX="121734" custScaleY="79300">
        <dgm:presLayoutVars>
          <dgm:chPref val="3"/>
        </dgm:presLayoutVars>
      </dgm:prSet>
      <dgm:spPr/>
      <dgm:t>
        <a:bodyPr/>
        <a:lstStyle/>
        <a:p>
          <a:endParaRPr lang="de-DE"/>
        </a:p>
      </dgm:t>
    </dgm:pt>
    <dgm:pt modelId="{4CED27BD-4624-084A-AC0B-0A0B0CF4FD9E}" type="pres">
      <dgm:prSet presAssocID="{728F1222-A1A6-D04A-BB79-F79650746DE8}" presName="hierChild5" presStyleCnt="0"/>
      <dgm:spPr/>
    </dgm:pt>
    <dgm:pt modelId="{C86154BD-7A5F-BF4C-B173-DB8C031F217F}" type="pres">
      <dgm:prSet presAssocID="{EAE5C6AC-FDB6-D046-9A2B-046A8818651B}" presName="Name17" presStyleLbl="parChTrans1D3" presStyleIdx="3" presStyleCnt="4"/>
      <dgm:spPr/>
      <dgm:t>
        <a:bodyPr/>
        <a:lstStyle/>
        <a:p>
          <a:endParaRPr lang="de-DE"/>
        </a:p>
      </dgm:t>
    </dgm:pt>
    <dgm:pt modelId="{F8B06DD4-117E-4748-A1D6-031450F35FEC}" type="pres">
      <dgm:prSet presAssocID="{0AC03010-1B5A-314A-867A-3C889FE8001F}" presName="hierRoot3" presStyleCnt="0"/>
      <dgm:spPr/>
    </dgm:pt>
    <dgm:pt modelId="{DB5EAAE7-57BE-0F44-BC55-DA00A3E2CD8D}" type="pres">
      <dgm:prSet presAssocID="{0AC03010-1B5A-314A-867A-3C889FE8001F}" presName="composite3" presStyleCnt="0"/>
      <dgm:spPr/>
    </dgm:pt>
    <dgm:pt modelId="{782D15F1-0B7B-3D4D-9553-B1736C628C3B}" type="pres">
      <dgm:prSet presAssocID="{0AC03010-1B5A-314A-867A-3C889FE8001F}" presName="background3" presStyleLbl="node3" presStyleIdx="3" presStyleCnt="4"/>
      <dgm:spPr/>
    </dgm:pt>
    <dgm:pt modelId="{129D7EEC-80DC-4445-8DFF-660D3862E85E}" type="pres">
      <dgm:prSet presAssocID="{0AC03010-1B5A-314A-867A-3C889FE8001F}" presName="text3" presStyleLbl="fgAcc3" presStyleIdx="3" presStyleCnt="4" custScaleX="130321">
        <dgm:presLayoutVars>
          <dgm:chPref val="3"/>
        </dgm:presLayoutVars>
      </dgm:prSet>
      <dgm:spPr/>
      <dgm:t>
        <a:bodyPr/>
        <a:lstStyle/>
        <a:p>
          <a:endParaRPr lang="de-DE"/>
        </a:p>
      </dgm:t>
    </dgm:pt>
    <dgm:pt modelId="{EACAF7D6-D36A-4047-8A6C-66277D0B9972}" type="pres">
      <dgm:prSet presAssocID="{0AC03010-1B5A-314A-867A-3C889FE8001F}" presName="hierChild4" presStyleCnt="0"/>
      <dgm:spPr/>
    </dgm:pt>
    <dgm:pt modelId="{D915A9CA-0F1D-1E4D-948C-4F2B15D45778}" type="pres">
      <dgm:prSet presAssocID="{2668430D-9206-524D-94B7-8D03CD0E505A}" presName="Name23" presStyleLbl="parChTrans1D4" presStyleIdx="3" presStyleCnt="4"/>
      <dgm:spPr/>
      <dgm:t>
        <a:bodyPr/>
        <a:lstStyle/>
        <a:p>
          <a:endParaRPr lang="de-DE"/>
        </a:p>
      </dgm:t>
    </dgm:pt>
    <dgm:pt modelId="{9AE4675F-40A8-5049-B29C-F7A328D295A2}" type="pres">
      <dgm:prSet presAssocID="{0365CA67-531A-0841-A525-76658BEE1B69}" presName="hierRoot4" presStyleCnt="0"/>
      <dgm:spPr/>
    </dgm:pt>
    <dgm:pt modelId="{79C2E2D9-4B2E-D94D-8865-EE3FCDB986AD}" type="pres">
      <dgm:prSet presAssocID="{0365CA67-531A-0841-A525-76658BEE1B69}" presName="composite4" presStyleCnt="0"/>
      <dgm:spPr/>
    </dgm:pt>
    <dgm:pt modelId="{AF50961A-BB8E-654A-8F35-1EA7AF11E661}" type="pres">
      <dgm:prSet presAssocID="{0365CA67-531A-0841-A525-76658BEE1B69}" presName="background4" presStyleLbl="node4" presStyleIdx="3" presStyleCnt="4"/>
      <dgm:spPr/>
    </dgm:pt>
    <dgm:pt modelId="{9B558D19-D40C-734A-90D2-41102D52FAA2}" type="pres">
      <dgm:prSet presAssocID="{0365CA67-531A-0841-A525-76658BEE1B69}" presName="text4" presStyleLbl="fgAcc4" presStyleIdx="3" presStyleCnt="4" custScaleX="131984" custScaleY="109246">
        <dgm:presLayoutVars>
          <dgm:chPref val="3"/>
        </dgm:presLayoutVars>
      </dgm:prSet>
      <dgm:spPr/>
      <dgm:t>
        <a:bodyPr/>
        <a:lstStyle/>
        <a:p>
          <a:endParaRPr lang="de-DE"/>
        </a:p>
      </dgm:t>
    </dgm:pt>
    <dgm:pt modelId="{B790701F-E871-334D-A521-5513F8AA1640}" type="pres">
      <dgm:prSet presAssocID="{0365CA67-531A-0841-A525-76658BEE1B69}" presName="hierChild5" presStyleCnt="0"/>
      <dgm:spPr/>
    </dgm:pt>
  </dgm:ptLst>
  <dgm:cxnLst>
    <dgm:cxn modelId="{178339EB-CB4F-E34E-B0C0-B498511E92D8}" type="presOf" srcId="{A79AC046-CBBB-DD40-AA43-7898658FCC13}" destId="{11898258-19CF-FA4F-9135-C30BC966765D}" srcOrd="0" destOrd="0" presId="urn:microsoft.com/office/officeart/2005/8/layout/hierarchy1"/>
    <dgm:cxn modelId="{81834ECF-05B6-6440-8493-7A47A39E998F}" type="presOf" srcId="{F487C0DF-2CE2-0744-846C-325DC738CAA3}" destId="{0233F196-14E9-0A4F-BDBC-EFED84AAA530}" srcOrd="0" destOrd="0" presId="urn:microsoft.com/office/officeart/2005/8/layout/hierarchy1"/>
    <dgm:cxn modelId="{69B18ECA-6CE1-8046-A8F2-E38EDCA0EC78}" type="presOf" srcId="{F080A469-813F-704B-A938-BA6851DB8976}" destId="{65098D36-A97A-B548-8327-EA3D1F3F07B1}" srcOrd="0" destOrd="0" presId="urn:microsoft.com/office/officeart/2005/8/layout/hierarchy1"/>
    <dgm:cxn modelId="{E0FE1EF4-C5FD-0C4F-A0C6-4E7251013FFC}" type="presOf" srcId="{0AC03010-1B5A-314A-867A-3C889FE8001F}" destId="{129D7EEC-80DC-4445-8DFF-660D3862E85E}" srcOrd="0" destOrd="0" presId="urn:microsoft.com/office/officeart/2005/8/layout/hierarchy1"/>
    <dgm:cxn modelId="{601B6D8E-12CB-314D-A344-9B1D96C09883}" type="presOf" srcId="{118B6083-0692-4948-9EB1-340CD4B755C2}" destId="{63E1969C-C587-DF47-A56B-ABDDB3CF7B1E}" srcOrd="0" destOrd="0" presId="urn:microsoft.com/office/officeart/2005/8/layout/hierarchy1"/>
    <dgm:cxn modelId="{1FBC16D3-CFF7-6D42-B60D-6134EA4999BE}" type="presOf" srcId="{4144F29E-C065-F24C-A1D2-47014B4E87AA}" destId="{F6EB6129-C320-B744-A07A-0A839BD25EA9}" srcOrd="0" destOrd="0" presId="urn:microsoft.com/office/officeart/2005/8/layout/hierarchy1"/>
    <dgm:cxn modelId="{A87AA5AD-5E6A-584D-A615-E55EC26C488A}" type="presOf" srcId="{766DB0A0-8EEA-3F47-9DAD-D04121834C05}" destId="{32532E97-9839-1C4A-B25D-502A4AF8F089}" srcOrd="0" destOrd="0" presId="urn:microsoft.com/office/officeart/2005/8/layout/hierarchy1"/>
    <dgm:cxn modelId="{BE603E76-C812-B549-A22D-E63B8C627C1F}" type="presOf" srcId="{0365CA67-531A-0841-A525-76658BEE1B69}" destId="{9B558D19-D40C-734A-90D2-41102D52FAA2}" srcOrd="0" destOrd="0" presId="urn:microsoft.com/office/officeart/2005/8/layout/hierarchy1"/>
    <dgm:cxn modelId="{7AEF36AD-B73C-7846-A073-8BC80D69B471}" srcId="{0F0D9B63-A759-E74F-A90D-7EA61BAEC849}" destId="{19BDAF77-6FAA-3645-A8EE-38BC336B9A15}" srcOrd="1" destOrd="0" parTransId="{151DE5EF-A983-9943-8CDF-12E58159FD0B}" sibTransId="{C95F9614-0FF2-4049-A7D1-F189EC26ACEC}"/>
    <dgm:cxn modelId="{6370A46E-7ECC-6F48-A91F-195B9E0DBBAA}" srcId="{A79AC046-CBBB-DD40-AA43-7898658FCC13}" destId="{0AC03010-1B5A-314A-867A-3C889FE8001F}" srcOrd="1" destOrd="0" parTransId="{EAE5C6AC-FDB6-D046-9A2B-046A8818651B}" sibTransId="{5A8096E8-E087-B64A-AFAF-72C9F904AA47}"/>
    <dgm:cxn modelId="{EA7B908A-6013-3641-9152-4BC0AF2087BC}" srcId="{4144F29E-C065-F24C-A1D2-47014B4E87AA}" destId="{76C15EA3-D5A1-C24E-91DC-76E4A4BD2171}" srcOrd="0" destOrd="0" parTransId="{A0F5C113-C5DB-8441-B2D6-93F3D299CCDC}" sibTransId="{AB12F9A1-ED6A-DB4B-BD11-A9B7B6637D25}"/>
    <dgm:cxn modelId="{20029A04-A46C-C84F-B90B-6F9FC5226C13}" type="presOf" srcId="{DB35D25C-0D20-9249-BE47-7E21F03083B3}" destId="{76B5AB93-FB07-3849-A60E-2C08578A28C3}" srcOrd="0" destOrd="0" presId="urn:microsoft.com/office/officeart/2005/8/layout/hierarchy1"/>
    <dgm:cxn modelId="{6AB88854-A9C3-3840-9BD7-DC4FD333D213}" type="presOf" srcId="{EB9476B8-FA0B-A446-9A5B-A7223FDBACC9}" destId="{8DC01251-3F01-1D4D-83D7-61518454C55A}" srcOrd="0" destOrd="0" presId="urn:microsoft.com/office/officeart/2005/8/layout/hierarchy1"/>
    <dgm:cxn modelId="{D5F2A563-143B-BD4C-A261-095C4134AC9C}" type="presOf" srcId="{DDE53644-14FE-FA47-9B21-F83EA431E2F4}" destId="{61BF22F2-06F2-2E49-A6C6-ABF3CDBDBBAB}" srcOrd="0" destOrd="0" presId="urn:microsoft.com/office/officeart/2005/8/layout/hierarchy1"/>
    <dgm:cxn modelId="{C862F5E0-9ADD-4F45-A3CC-FD2743B75419}" srcId="{0F0D9B63-A759-E74F-A90D-7EA61BAEC849}" destId="{F487C0DF-2CE2-0744-846C-325DC738CAA3}" srcOrd="0" destOrd="0" parTransId="{118B6083-0692-4948-9EB1-340CD4B755C2}" sibTransId="{144407A3-A8A3-A946-BC41-B1B10DA6AE07}"/>
    <dgm:cxn modelId="{B99B812F-3FCC-7141-AF0F-29CA66545001}" srcId="{F080A469-813F-704B-A938-BA6851DB8976}" destId="{728F1222-A1A6-D04A-BB79-F79650746DE8}" srcOrd="0" destOrd="0" parTransId="{F35F5F71-3939-1C46-97FE-9D2C633B76B9}" sibTransId="{63AE67C5-05C3-9E46-A7C3-C81D216FCE44}"/>
    <dgm:cxn modelId="{F6C1A02A-DCF5-2445-ABDC-C7CE706D9B51}" type="presOf" srcId="{19BDAF77-6FAA-3645-A8EE-38BC336B9A15}" destId="{C2E3A893-E75C-2044-90A7-4602340F6147}" srcOrd="0" destOrd="0" presId="urn:microsoft.com/office/officeart/2005/8/layout/hierarchy1"/>
    <dgm:cxn modelId="{9AEE4E3A-BFA6-ED45-9609-DD11EB52D6F5}" type="presOf" srcId="{2668430D-9206-524D-94B7-8D03CD0E505A}" destId="{D915A9CA-0F1D-1E4D-948C-4F2B15D45778}" srcOrd="0" destOrd="0" presId="urn:microsoft.com/office/officeart/2005/8/layout/hierarchy1"/>
    <dgm:cxn modelId="{5D40A185-BA3C-B747-91DF-22FAB8995310}" type="presOf" srcId="{3AD706DC-4EAF-F14B-A41C-BBCC4370FFFD}" destId="{3D6BA4A9-6D99-CC47-9E83-4048934E66BD}" srcOrd="0" destOrd="0" presId="urn:microsoft.com/office/officeart/2005/8/layout/hierarchy1"/>
    <dgm:cxn modelId="{A97CA129-6952-1742-A97D-15BC7C043548}" srcId="{0AC03010-1B5A-314A-867A-3C889FE8001F}" destId="{0365CA67-531A-0841-A525-76658BEE1B69}" srcOrd="0" destOrd="0" parTransId="{2668430D-9206-524D-94B7-8D03CD0E505A}" sibTransId="{F07381A5-7F8B-5442-912D-551C4816CC05}"/>
    <dgm:cxn modelId="{8439A116-5858-F444-B5C5-DCABEA6534A3}" type="presOf" srcId="{0F0D9B63-A759-E74F-A90D-7EA61BAEC849}" destId="{6BBEFB94-AD52-2740-8AD2-DFB8FE7C6E0B}" srcOrd="0" destOrd="0" presId="urn:microsoft.com/office/officeart/2005/8/layout/hierarchy1"/>
    <dgm:cxn modelId="{A34F7493-367B-C949-81D1-0EF49B393293}" type="presOf" srcId="{062E4192-4602-6240-8E7C-BE88FC79CF8B}" destId="{CFC552A0-F33D-8A41-975C-824DA677FCCF}" srcOrd="0" destOrd="0" presId="urn:microsoft.com/office/officeart/2005/8/layout/hierarchy1"/>
    <dgm:cxn modelId="{85D64A10-2978-764F-85FC-67511DA61FD1}" srcId="{F487C0DF-2CE2-0744-846C-325DC738CAA3}" destId="{DB35D25C-0D20-9249-BE47-7E21F03083B3}" srcOrd="0" destOrd="0" parTransId="{798D78A4-F0A2-084C-BB23-BC2D921536E1}" sibTransId="{299A87F5-86D3-254C-A1FC-C6E5E47698EE}"/>
    <dgm:cxn modelId="{E2A56056-485E-1041-BC2A-F5AE3E87A6E9}" type="presOf" srcId="{F35F5F71-3939-1C46-97FE-9D2C633B76B9}" destId="{05CD643A-4567-514A-875D-60DCF9DD3F62}" srcOrd="0" destOrd="0" presId="urn:microsoft.com/office/officeart/2005/8/layout/hierarchy1"/>
    <dgm:cxn modelId="{607B8EF9-0BE6-3F4D-8582-DE221449574B}" srcId="{76C15EA3-D5A1-C24E-91DC-76E4A4BD2171}" destId="{0F0D9B63-A759-E74F-A90D-7EA61BAEC849}" srcOrd="0" destOrd="0" parTransId="{EB9476B8-FA0B-A446-9A5B-A7223FDBACC9}" sibTransId="{EF916B84-0CC1-564F-A1AD-ABC9118E8AFA}"/>
    <dgm:cxn modelId="{60F0971F-9D76-C449-82E2-010398CB8FE8}" srcId="{19BDAF77-6FAA-3645-A8EE-38BC336B9A15}" destId="{062E4192-4602-6240-8E7C-BE88FC79CF8B}" srcOrd="0" destOrd="0" parTransId="{DDE53644-14FE-FA47-9B21-F83EA431E2F4}" sibTransId="{D1A940FD-00C0-494A-B8A4-7F2021954D96}"/>
    <dgm:cxn modelId="{D53FF42A-A3AD-6A4C-9D8B-E07E5BE82B52}" type="presOf" srcId="{EAE5C6AC-FDB6-D046-9A2B-046A8818651B}" destId="{C86154BD-7A5F-BF4C-B173-DB8C031F217F}" srcOrd="0" destOrd="0" presId="urn:microsoft.com/office/officeart/2005/8/layout/hierarchy1"/>
    <dgm:cxn modelId="{292DE65E-4A97-2147-9932-13E5136B576C}" srcId="{A79AC046-CBBB-DD40-AA43-7898658FCC13}" destId="{F080A469-813F-704B-A938-BA6851DB8976}" srcOrd="0" destOrd="0" parTransId="{3AD706DC-4EAF-F14B-A41C-BBCC4370FFFD}" sibTransId="{D1EA162E-F59C-4C4D-9880-6A71AB672CBE}"/>
    <dgm:cxn modelId="{59C37340-F492-8545-A190-D35CAA878A52}" srcId="{76C15EA3-D5A1-C24E-91DC-76E4A4BD2171}" destId="{A79AC046-CBBB-DD40-AA43-7898658FCC13}" srcOrd="1" destOrd="0" parTransId="{766DB0A0-8EEA-3F47-9DAD-D04121834C05}" sibTransId="{0E2C0172-2BD8-9A4B-BF39-C1E5FF0D473F}"/>
    <dgm:cxn modelId="{6480A070-7F5C-6148-A50F-94B6655A1894}" type="presOf" srcId="{151DE5EF-A983-9943-8CDF-12E58159FD0B}" destId="{575412EA-3A2F-2B42-9435-DCC7B1110859}" srcOrd="0" destOrd="0" presId="urn:microsoft.com/office/officeart/2005/8/layout/hierarchy1"/>
    <dgm:cxn modelId="{FAD034EE-3FCF-5847-8B28-69D789BE59DE}" type="presOf" srcId="{728F1222-A1A6-D04A-BB79-F79650746DE8}" destId="{CC43EDD4-1A6D-0B42-B8DE-5CBDAB01798C}" srcOrd="0" destOrd="0" presId="urn:microsoft.com/office/officeart/2005/8/layout/hierarchy1"/>
    <dgm:cxn modelId="{5DD06169-A6CA-CB4B-B6AD-4CC294962E8B}" type="presOf" srcId="{798D78A4-F0A2-084C-BB23-BC2D921536E1}" destId="{A725AC58-2C03-6742-9CB3-903FA50C7497}" srcOrd="0" destOrd="0" presId="urn:microsoft.com/office/officeart/2005/8/layout/hierarchy1"/>
    <dgm:cxn modelId="{8E5158DB-5732-C842-9B9B-3AE33B59044C}" type="presOf" srcId="{76C15EA3-D5A1-C24E-91DC-76E4A4BD2171}" destId="{4A0811CC-E6D3-3A47-AED4-968B99B831EC}" srcOrd="0" destOrd="0" presId="urn:microsoft.com/office/officeart/2005/8/layout/hierarchy1"/>
    <dgm:cxn modelId="{8A2DFD09-23D8-9F4C-BE79-AE2DF6945D3F}" type="presParOf" srcId="{F6EB6129-C320-B744-A07A-0A839BD25EA9}" destId="{277D8DEF-4A24-2F4A-99E0-21B5E7357DB8}" srcOrd="0" destOrd="0" presId="urn:microsoft.com/office/officeart/2005/8/layout/hierarchy1"/>
    <dgm:cxn modelId="{CF6A7880-2133-3B49-9C2D-C2FADB1DA831}" type="presParOf" srcId="{277D8DEF-4A24-2F4A-99E0-21B5E7357DB8}" destId="{891F42BD-D6CA-9746-A0DF-24C25051B43A}" srcOrd="0" destOrd="0" presId="urn:microsoft.com/office/officeart/2005/8/layout/hierarchy1"/>
    <dgm:cxn modelId="{12685DCA-36B2-9C48-A06F-4EF561547505}" type="presParOf" srcId="{891F42BD-D6CA-9746-A0DF-24C25051B43A}" destId="{69E87E00-5E45-8C43-8439-B789FF8BF7E1}" srcOrd="0" destOrd="0" presId="urn:microsoft.com/office/officeart/2005/8/layout/hierarchy1"/>
    <dgm:cxn modelId="{5AD75926-D6CA-614B-9449-ADE8057A50D1}" type="presParOf" srcId="{891F42BD-D6CA-9746-A0DF-24C25051B43A}" destId="{4A0811CC-E6D3-3A47-AED4-968B99B831EC}" srcOrd="1" destOrd="0" presId="urn:microsoft.com/office/officeart/2005/8/layout/hierarchy1"/>
    <dgm:cxn modelId="{E24A5914-E4D6-8D4F-980A-07BBC72AD83D}" type="presParOf" srcId="{277D8DEF-4A24-2F4A-99E0-21B5E7357DB8}" destId="{EED82C73-2F32-4E42-8C28-E713A091BC9D}" srcOrd="1" destOrd="0" presId="urn:microsoft.com/office/officeart/2005/8/layout/hierarchy1"/>
    <dgm:cxn modelId="{8F3531E7-3B3F-CE4F-BCC0-A6323C0FD8E2}" type="presParOf" srcId="{EED82C73-2F32-4E42-8C28-E713A091BC9D}" destId="{8DC01251-3F01-1D4D-83D7-61518454C55A}" srcOrd="0" destOrd="0" presId="urn:microsoft.com/office/officeart/2005/8/layout/hierarchy1"/>
    <dgm:cxn modelId="{ADA692E2-3EC0-184E-97CF-5B476BDABE7A}" type="presParOf" srcId="{EED82C73-2F32-4E42-8C28-E713A091BC9D}" destId="{720C8B5C-B248-2F42-886F-998E6E788D7D}" srcOrd="1" destOrd="0" presId="urn:microsoft.com/office/officeart/2005/8/layout/hierarchy1"/>
    <dgm:cxn modelId="{DBF192EB-4A7E-B642-9C24-40082F3C32EF}" type="presParOf" srcId="{720C8B5C-B248-2F42-886F-998E6E788D7D}" destId="{C42C5117-4538-AD45-80DC-9EA38373353F}" srcOrd="0" destOrd="0" presId="urn:microsoft.com/office/officeart/2005/8/layout/hierarchy1"/>
    <dgm:cxn modelId="{E04F73CB-1999-5741-9523-73CA944F687B}" type="presParOf" srcId="{C42C5117-4538-AD45-80DC-9EA38373353F}" destId="{14768EBC-514B-2049-859F-E7A4A7272B24}" srcOrd="0" destOrd="0" presId="urn:microsoft.com/office/officeart/2005/8/layout/hierarchy1"/>
    <dgm:cxn modelId="{9A888B53-5470-7242-96A4-EA40DE414B50}" type="presParOf" srcId="{C42C5117-4538-AD45-80DC-9EA38373353F}" destId="{6BBEFB94-AD52-2740-8AD2-DFB8FE7C6E0B}" srcOrd="1" destOrd="0" presId="urn:microsoft.com/office/officeart/2005/8/layout/hierarchy1"/>
    <dgm:cxn modelId="{C7806362-92C0-C940-9629-C1BDA24B70A8}" type="presParOf" srcId="{720C8B5C-B248-2F42-886F-998E6E788D7D}" destId="{821EB526-6500-B646-8B3F-C2C34DAB4389}" srcOrd="1" destOrd="0" presId="urn:microsoft.com/office/officeart/2005/8/layout/hierarchy1"/>
    <dgm:cxn modelId="{CCFF3F4E-5476-AC42-8A52-865FB2D5AB11}" type="presParOf" srcId="{821EB526-6500-B646-8B3F-C2C34DAB4389}" destId="{63E1969C-C587-DF47-A56B-ABDDB3CF7B1E}" srcOrd="0" destOrd="0" presId="urn:microsoft.com/office/officeart/2005/8/layout/hierarchy1"/>
    <dgm:cxn modelId="{412AE0B4-B9FA-9D4B-A6E9-84CDF05809F5}" type="presParOf" srcId="{821EB526-6500-B646-8B3F-C2C34DAB4389}" destId="{DE00308D-D3CD-5D47-9455-E43B11E80B01}" srcOrd="1" destOrd="0" presId="urn:microsoft.com/office/officeart/2005/8/layout/hierarchy1"/>
    <dgm:cxn modelId="{4DE3814A-542A-7648-9FFD-B6725DC1D8F7}" type="presParOf" srcId="{DE00308D-D3CD-5D47-9455-E43B11E80B01}" destId="{D20C0F12-96F4-B647-A86A-8FD2B9E2E581}" srcOrd="0" destOrd="0" presId="urn:microsoft.com/office/officeart/2005/8/layout/hierarchy1"/>
    <dgm:cxn modelId="{44C204B8-D240-5A45-A184-615E230DEFBA}" type="presParOf" srcId="{D20C0F12-96F4-B647-A86A-8FD2B9E2E581}" destId="{F9BE1206-383F-F141-AF76-994DBA6E38BC}" srcOrd="0" destOrd="0" presId="urn:microsoft.com/office/officeart/2005/8/layout/hierarchy1"/>
    <dgm:cxn modelId="{C084352A-F762-0C49-86A8-C0F532F8E6A9}" type="presParOf" srcId="{D20C0F12-96F4-B647-A86A-8FD2B9E2E581}" destId="{0233F196-14E9-0A4F-BDBC-EFED84AAA530}" srcOrd="1" destOrd="0" presId="urn:microsoft.com/office/officeart/2005/8/layout/hierarchy1"/>
    <dgm:cxn modelId="{BB02CF6B-5D66-614D-AD8C-0ED3A23A917C}" type="presParOf" srcId="{DE00308D-D3CD-5D47-9455-E43B11E80B01}" destId="{ED12AEF7-7F6C-5640-A3D1-521962FBFB00}" srcOrd="1" destOrd="0" presId="urn:microsoft.com/office/officeart/2005/8/layout/hierarchy1"/>
    <dgm:cxn modelId="{5A0CD2D3-90F9-724E-8E85-09AD52C6D702}" type="presParOf" srcId="{ED12AEF7-7F6C-5640-A3D1-521962FBFB00}" destId="{A725AC58-2C03-6742-9CB3-903FA50C7497}" srcOrd="0" destOrd="0" presId="urn:microsoft.com/office/officeart/2005/8/layout/hierarchy1"/>
    <dgm:cxn modelId="{B8A2237A-5D57-2045-9A65-AEC681A793F8}" type="presParOf" srcId="{ED12AEF7-7F6C-5640-A3D1-521962FBFB00}" destId="{A42DE088-B5CE-884B-AD46-9AA1F0765EB7}" srcOrd="1" destOrd="0" presId="urn:microsoft.com/office/officeart/2005/8/layout/hierarchy1"/>
    <dgm:cxn modelId="{B9B93B8F-9598-1741-ABB5-707BF41C5716}" type="presParOf" srcId="{A42DE088-B5CE-884B-AD46-9AA1F0765EB7}" destId="{DE2A24D9-F636-214A-B2F0-10906D4B9B94}" srcOrd="0" destOrd="0" presId="urn:microsoft.com/office/officeart/2005/8/layout/hierarchy1"/>
    <dgm:cxn modelId="{4858D312-126A-DF41-8422-9ED7BC59ED61}" type="presParOf" srcId="{DE2A24D9-F636-214A-B2F0-10906D4B9B94}" destId="{C95305EE-BD0C-9F45-A8DE-8D8DA61EB853}" srcOrd="0" destOrd="0" presId="urn:microsoft.com/office/officeart/2005/8/layout/hierarchy1"/>
    <dgm:cxn modelId="{A30051C0-3872-304D-8991-75C06FE2F893}" type="presParOf" srcId="{DE2A24D9-F636-214A-B2F0-10906D4B9B94}" destId="{76B5AB93-FB07-3849-A60E-2C08578A28C3}" srcOrd="1" destOrd="0" presId="urn:microsoft.com/office/officeart/2005/8/layout/hierarchy1"/>
    <dgm:cxn modelId="{A576F141-C579-D742-A742-C124B0DE6DD6}" type="presParOf" srcId="{A42DE088-B5CE-884B-AD46-9AA1F0765EB7}" destId="{080BDE9A-70E9-D249-9CF3-36B12B12837F}" srcOrd="1" destOrd="0" presId="urn:microsoft.com/office/officeart/2005/8/layout/hierarchy1"/>
    <dgm:cxn modelId="{898B8E78-B849-7A46-AA0B-364E980C4377}" type="presParOf" srcId="{821EB526-6500-B646-8B3F-C2C34DAB4389}" destId="{575412EA-3A2F-2B42-9435-DCC7B1110859}" srcOrd="2" destOrd="0" presId="urn:microsoft.com/office/officeart/2005/8/layout/hierarchy1"/>
    <dgm:cxn modelId="{E0E7FA07-5FB6-D64B-AA8C-FB442A0D0940}" type="presParOf" srcId="{821EB526-6500-B646-8B3F-C2C34DAB4389}" destId="{A13A1739-16AE-1748-BC53-1CD19586E081}" srcOrd="3" destOrd="0" presId="urn:microsoft.com/office/officeart/2005/8/layout/hierarchy1"/>
    <dgm:cxn modelId="{E79F9FAA-6582-B64D-853D-5EE9E48157C6}" type="presParOf" srcId="{A13A1739-16AE-1748-BC53-1CD19586E081}" destId="{DD37A676-4E52-6549-B9AC-ED897CA441E5}" srcOrd="0" destOrd="0" presId="urn:microsoft.com/office/officeart/2005/8/layout/hierarchy1"/>
    <dgm:cxn modelId="{236AA47C-EE32-9D4B-8BEE-3B987E770051}" type="presParOf" srcId="{DD37A676-4E52-6549-B9AC-ED897CA441E5}" destId="{7E541B86-6489-1C47-B5DE-ADB50903A6A3}" srcOrd="0" destOrd="0" presId="urn:microsoft.com/office/officeart/2005/8/layout/hierarchy1"/>
    <dgm:cxn modelId="{08F44DED-BCE1-334B-8311-1E92AFC2EEEE}" type="presParOf" srcId="{DD37A676-4E52-6549-B9AC-ED897CA441E5}" destId="{C2E3A893-E75C-2044-90A7-4602340F6147}" srcOrd="1" destOrd="0" presId="urn:microsoft.com/office/officeart/2005/8/layout/hierarchy1"/>
    <dgm:cxn modelId="{35667DD8-4517-3C4D-82CC-F3C3C436DD88}" type="presParOf" srcId="{A13A1739-16AE-1748-BC53-1CD19586E081}" destId="{69CE2A3C-C4B6-4F4C-8607-A4A74F6D1D1D}" srcOrd="1" destOrd="0" presId="urn:microsoft.com/office/officeart/2005/8/layout/hierarchy1"/>
    <dgm:cxn modelId="{E23D8466-5676-CF42-A403-A0351B1C88BB}" type="presParOf" srcId="{69CE2A3C-C4B6-4F4C-8607-A4A74F6D1D1D}" destId="{61BF22F2-06F2-2E49-A6C6-ABF3CDBDBBAB}" srcOrd="0" destOrd="0" presId="urn:microsoft.com/office/officeart/2005/8/layout/hierarchy1"/>
    <dgm:cxn modelId="{767F2CB6-7629-F84C-A666-0227451D1D55}" type="presParOf" srcId="{69CE2A3C-C4B6-4F4C-8607-A4A74F6D1D1D}" destId="{4E551CA9-58DE-FD4A-93F2-C11E2E7813EE}" srcOrd="1" destOrd="0" presId="urn:microsoft.com/office/officeart/2005/8/layout/hierarchy1"/>
    <dgm:cxn modelId="{355B39FD-F7DD-4C45-9D5A-B14787056C63}" type="presParOf" srcId="{4E551CA9-58DE-FD4A-93F2-C11E2E7813EE}" destId="{861F7D84-FF28-374C-A9E8-71A1F3E64381}" srcOrd="0" destOrd="0" presId="urn:microsoft.com/office/officeart/2005/8/layout/hierarchy1"/>
    <dgm:cxn modelId="{84ADD2B3-31BF-6244-9D38-43FA196C36C5}" type="presParOf" srcId="{861F7D84-FF28-374C-A9E8-71A1F3E64381}" destId="{7CF33357-B8C0-5147-9F88-509675D72901}" srcOrd="0" destOrd="0" presId="urn:microsoft.com/office/officeart/2005/8/layout/hierarchy1"/>
    <dgm:cxn modelId="{7BB2047A-0C56-014F-BAE8-AA1B4AE521C2}" type="presParOf" srcId="{861F7D84-FF28-374C-A9E8-71A1F3E64381}" destId="{CFC552A0-F33D-8A41-975C-824DA677FCCF}" srcOrd="1" destOrd="0" presId="urn:microsoft.com/office/officeart/2005/8/layout/hierarchy1"/>
    <dgm:cxn modelId="{CE2FE164-2AAE-6142-93EE-EA42466794CA}" type="presParOf" srcId="{4E551CA9-58DE-FD4A-93F2-C11E2E7813EE}" destId="{48116FB1-4792-6843-8A3D-58A89B6C2349}" srcOrd="1" destOrd="0" presId="urn:microsoft.com/office/officeart/2005/8/layout/hierarchy1"/>
    <dgm:cxn modelId="{99E7E2FA-112D-214B-B4FA-5A521BDCC642}" type="presParOf" srcId="{EED82C73-2F32-4E42-8C28-E713A091BC9D}" destId="{32532E97-9839-1C4A-B25D-502A4AF8F089}" srcOrd="2" destOrd="0" presId="urn:microsoft.com/office/officeart/2005/8/layout/hierarchy1"/>
    <dgm:cxn modelId="{D9E8AE59-E8F9-C642-B258-6DCFF099C5D2}" type="presParOf" srcId="{EED82C73-2F32-4E42-8C28-E713A091BC9D}" destId="{5D77B8B3-6EDD-DE47-B3D5-429DA2EB09FE}" srcOrd="3" destOrd="0" presId="urn:microsoft.com/office/officeart/2005/8/layout/hierarchy1"/>
    <dgm:cxn modelId="{84282FAA-4D69-C34E-AADD-6D3D61B73923}" type="presParOf" srcId="{5D77B8B3-6EDD-DE47-B3D5-429DA2EB09FE}" destId="{E09472F6-DCC2-A64A-8805-E4981765BD90}" srcOrd="0" destOrd="0" presId="urn:microsoft.com/office/officeart/2005/8/layout/hierarchy1"/>
    <dgm:cxn modelId="{3A68EA27-67D1-C44C-ACB8-AF00D92DD74A}" type="presParOf" srcId="{E09472F6-DCC2-A64A-8805-E4981765BD90}" destId="{16C67418-0BE8-934D-8201-547107F35C4B}" srcOrd="0" destOrd="0" presId="urn:microsoft.com/office/officeart/2005/8/layout/hierarchy1"/>
    <dgm:cxn modelId="{0253F38B-3B1A-464F-B711-1D33F195ABFF}" type="presParOf" srcId="{E09472F6-DCC2-A64A-8805-E4981765BD90}" destId="{11898258-19CF-FA4F-9135-C30BC966765D}" srcOrd="1" destOrd="0" presId="urn:microsoft.com/office/officeart/2005/8/layout/hierarchy1"/>
    <dgm:cxn modelId="{061382B3-4921-EE4C-8919-01819679B30C}" type="presParOf" srcId="{5D77B8B3-6EDD-DE47-B3D5-429DA2EB09FE}" destId="{B18E3F66-C82C-4A4C-8A96-84AAA8A290E7}" srcOrd="1" destOrd="0" presId="urn:microsoft.com/office/officeart/2005/8/layout/hierarchy1"/>
    <dgm:cxn modelId="{84167E02-CEF5-7C4F-B165-50D66201EFC5}" type="presParOf" srcId="{B18E3F66-C82C-4A4C-8A96-84AAA8A290E7}" destId="{3D6BA4A9-6D99-CC47-9E83-4048934E66BD}" srcOrd="0" destOrd="0" presId="urn:microsoft.com/office/officeart/2005/8/layout/hierarchy1"/>
    <dgm:cxn modelId="{C2B373C6-0554-334B-87AC-252A6E28D700}" type="presParOf" srcId="{B18E3F66-C82C-4A4C-8A96-84AAA8A290E7}" destId="{B1F57CCA-49A9-224A-998D-72ECF94EBEC7}" srcOrd="1" destOrd="0" presId="urn:microsoft.com/office/officeart/2005/8/layout/hierarchy1"/>
    <dgm:cxn modelId="{E99AA74B-A9C9-3442-8492-D0845232D8CD}" type="presParOf" srcId="{B1F57CCA-49A9-224A-998D-72ECF94EBEC7}" destId="{BD54DA51-F63B-FD45-8082-0B8B2E2E68FC}" srcOrd="0" destOrd="0" presId="urn:microsoft.com/office/officeart/2005/8/layout/hierarchy1"/>
    <dgm:cxn modelId="{101DC927-85E7-2846-B6D5-87444971AD62}" type="presParOf" srcId="{BD54DA51-F63B-FD45-8082-0B8B2E2E68FC}" destId="{59737E3C-16F0-7E49-BDDE-BED0622DFE8F}" srcOrd="0" destOrd="0" presId="urn:microsoft.com/office/officeart/2005/8/layout/hierarchy1"/>
    <dgm:cxn modelId="{DF3AAE24-77F4-8B42-AA88-A85819373582}" type="presParOf" srcId="{BD54DA51-F63B-FD45-8082-0B8B2E2E68FC}" destId="{65098D36-A97A-B548-8327-EA3D1F3F07B1}" srcOrd="1" destOrd="0" presId="urn:microsoft.com/office/officeart/2005/8/layout/hierarchy1"/>
    <dgm:cxn modelId="{B3C9E7A1-09D6-BB43-8A15-7C9E0746F1F3}" type="presParOf" srcId="{B1F57CCA-49A9-224A-998D-72ECF94EBEC7}" destId="{2353003C-5EC4-1A4B-A8AE-691A2932C54D}" srcOrd="1" destOrd="0" presId="urn:microsoft.com/office/officeart/2005/8/layout/hierarchy1"/>
    <dgm:cxn modelId="{558C088E-DADB-4B41-81B4-CAC2BEA3744C}" type="presParOf" srcId="{2353003C-5EC4-1A4B-A8AE-691A2932C54D}" destId="{05CD643A-4567-514A-875D-60DCF9DD3F62}" srcOrd="0" destOrd="0" presId="urn:microsoft.com/office/officeart/2005/8/layout/hierarchy1"/>
    <dgm:cxn modelId="{1950D3CA-B8F4-9744-88A1-0AF2DD573F06}" type="presParOf" srcId="{2353003C-5EC4-1A4B-A8AE-691A2932C54D}" destId="{81A6034E-CC28-6347-A1A4-D66451EA15F9}" srcOrd="1" destOrd="0" presId="urn:microsoft.com/office/officeart/2005/8/layout/hierarchy1"/>
    <dgm:cxn modelId="{15A50BED-43E0-AD47-8A50-75CFA87B1974}" type="presParOf" srcId="{81A6034E-CC28-6347-A1A4-D66451EA15F9}" destId="{ED844263-9461-4B44-BEE0-88A986BBAB2B}" srcOrd="0" destOrd="0" presId="urn:microsoft.com/office/officeart/2005/8/layout/hierarchy1"/>
    <dgm:cxn modelId="{04143DA7-EF4F-484C-8F74-BB110F0AB3F0}" type="presParOf" srcId="{ED844263-9461-4B44-BEE0-88A986BBAB2B}" destId="{291197B6-5DDE-E947-8F57-83F746D5B52A}" srcOrd="0" destOrd="0" presId="urn:microsoft.com/office/officeart/2005/8/layout/hierarchy1"/>
    <dgm:cxn modelId="{50854C3E-8809-D341-BBEF-67C7B1852535}" type="presParOf" srcId="{ED844263-9461-4B44-BEE0-88A986BBAB2B}" destId="{CC43EDD4-1A6D-0B42-B8DE-5CBDAB01798C}" srcOrd="1" destOrd="0" presId="urn:microsoft.com/office/officeart/2005/8/layout/hierarchy1"/>
    <dgm:cxn modelId="{CCFC1514-5F11-2549-A7E1-4ECF97A685E0}" type="presParOf" srcId="{81A6034E-CC28-6347-A1A4-D66451EA15F9}" destId="{4CED27BD-4624-084A-AC0B-0A0B0CF4FD9E}" srcOrd="1" destOrd="0" presId="urn:microsoft.com/office/officeart/2005/8/layout/hierarchy1"/>
    <dgm:cxn modelId="{677A375F-C063-8D48-A7E9-0DE3D156513C}" type="presParOf" srcId="{B18E3F66-C82C-4A4C-8A96-84AAA8A290E7}" destId="{C86154BD-7A5F-BF4C-B173-DB8C031F217F}" srcOrd="2" destOrd="0" presId="urn:microsoft.com/office/officeart/2005/8/layout/hierarchy1"/>
    <dgm:cxn modelId="{02847531-3A80-BB44-836A-A073BFB90E33}" type="presParOf" srcId="{B18E3F66-C82C-4A4C-8A96-84AAA8A290E7}" destId="{F8B06DD4-117E-4748-A1D6-031450F35FEC}" srcOrd="3" destOrd="0" presId="urn:microsoft.com/office/officeart/2005/8/layout/hierarchy1"/>
    <dgm:cxn modelId="{267379C8-0A59-364B-9303-B106D77A31FA}" type="presParOf" srcId="{F8B06DD4-117E-4748-A1D6-031450F35FEC}" destId="{DB5EAAE7-57BE-0F44-BC55-DA00A3E2CD8D}" srcOrd="0" destOrd="0" presId="urn:microsoft.com/office/officeart/2005/8/layout/hierarchy1"/>
    <dgm:cxn modelId="{C3D373ED-CFB8-2443-BF4F-832B87705248}" type="presParOf" srcId="{DB5EAAE7-57BE-0F44-BC55-DA00A3E2CD8D}" destId="{782D15F1-0B7B-3D4D-9553-B1736C628C3B}" srcOrd="0" destOrd="0" presId="urn:microsoft.com/office/officeart/2005/8/layout/hierarchy1"/>
    <dgm:cxn modelId="{A05B99C6-D968-4B4C-9CD0-3C4B85571C8C}" type="presParOf" srcId="{DB5EAAE7-57BE-0F44-BC55-DA00A3E2CD8D}" destId="{129D7EEC-80DC-4445-8DFF-660D3862E85E}" srcOrd="1" destOrd="0" presId="urn:microsoft.com/office/officeart/2005/8/layout/hierarchy1"/>
    <dgm:cxn modelId="{6AED2065-CF94-7C4B-B053-E01AE161877B}" type="presParOf" srcId="{F8B06DD4-117E-4748-A1D6-031450F35FEC}" destId="{EACAF7D6-D36A-4047-8A6C-66277D0B9972}" srcOrd="1" destOrd="0" presId="urn:microsoft.com/office/officeart/2005/8/layout/hierarchy1"/>
    <dgm:cxn modelId="{70785573-A32C-1B4D-9F9A-65423ADD934A}" type="presParOf" srcId="{EACAF7D6-D36A-4047-8A6C-66277D0B9972}" destId="{D915A9CA-0F1D-1E4D-948C-4F2B15D45778}" srcOrd="0" destOrd="0" presId="urn:microsoft.com/office/officeart/2005/8/layout/hierarchy1"/>
    <dgm:cxn modelId="{3ADD1221-7E85-CD45-9C33-1849D4911855}" type="presParOf" srcId="{EACAF7D6-D36A-4047-8A6C-66277D0B9972}" destId="{9AE4675F-40A8-5049-B29C-F7A328D295A2}" srcOrd="1" destOrd="0" presId="urn:microsoft.com/office/officeart/2005/8/layout/hierarchy1"/>
    <dgm:cxn modelId="{E2E98192-D106-8947-9A66-2FCC45937CB5}" type="presParOf" srcId="{9AE4675F-40A8-5049-B29C-F7A328D295A2}" destId="{79C2E2D9-4B2E-D94D-8865-EE3FCDB986AD}" srcOrd="0" destOrd="0" presId="urn:microsoft.com/office/officeart/2005/8/layout/hierarchy1"/>
    <dgm:cxn modelId="{CC3FB7AB-6C6F-1C42-ABD4-55380FB28AA4}" type="presParOf" srcId="{79C2E2D9-4B2E-D94D-8865-EE3FCDB986AD}" destId="{AF50961A-BB8E-654A-8F35-1EA7AF11E661}" srcOrd="0" destOrd="0" presId="urn:microsoft.com/office/officeart/2005/8/layout/hierarchy1"/>
    <dgm:cxn modelId="{DE356D43-6A4B-C643-819A-74F06C561FA9}" type="presParOf" srcId="{79C2E2D9-4B2E-D94D-8865-EE3FCDB986AD}" destId="{9B558D19-D40C-734A-90D2-41102D52FAA2}" srcOrd="1" destOrd="0" presId="urn:microsoft.com/office/officeart/2005/8/layout/hierarchy1"/>
    <dgm:cxn modelId="{42B51C72-C4F5-E943-B716-544922EFA172}" type="presParOf" srcId="{9AE4675F-40A8-5049-B29C-F7A328D295A2}" destId="{B790701F-E871-334D-A521-5513F8AA164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412DA0-B1EC-2049-9909-DF6C83C6DF2B}"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de-DE"/>
        </a:p>
      </dgm:t>
    </dgm:pt>
    <dgm:pt modelId="{B1B91BC3-521A-5A4F-B7E3-E7142394BE12}">
      <dgm:prSet phldrT="[Text]" custT="1"/>
      <dgm:spPr/>
      <dgm:t>
        <a:bodyPr/>
        <a:lstStyle/>
        <a:p>
          <a:r>
            <a:rPr lang="de-DE" sz="1800" dirty="0" err="1" smtClean="0"/>
            <a:t>Poc</a:t>
          </a:r>
          <a:r>
            <a:rPr lang="de-DE" sz="1800" dirty="0" smtClean="0"/>
            <a:t> notwendig</a:t>
          </a:r>
          <a:endParaRPr lang="de-DE" sz="1800" dirty="0"/>
        </a:p>
      </dgm:t>
    </dgm:pt>
    <dgm:pt modelId="{3579BAD0-EE24-3843-AE44-5C8A44EC34BF}" type="parTrans" cxnId="{CF4CFA6E-B604-A54A-B94A-4516AB703F4C}">
      <dgm:prSet/>
      <dgm:spPr/>
      <dgm:t>
        <a:bodyPr/>
        <a:lstStyle/>
        <a:p>
          <a:endParaRPr lang="de-DE"/>
        </a:p>
      </dgm:t>
    </dgm:pt>
    <dgm:pt modelId="{8FD18900-6403-0E45-B802-563F337494BA}" type="sibTrans" cxnId="{CF4CFA6E-B604-A54A-B94A-4516AB703F4C}">
      <dgm:prSet/>
      <dgm:spPr/>
      <dgm:t>
        <a:bodyPr/>
        <a:lstStyle/>
        <a:p>
          <a:endParaRPr lang="de-DE"/>
        </a:p>
      </dgm:t>
    </dgm:pt>
    <dgm:pt modelId="{5AFB2FC6-B797-D944-8940-324F9BC16852}">
      <dgm:prSet phldrT="[Text]" custT="1"/>
      <dgm:spPr/>
      <dgm:t>
        <a:bodyPr/>
        <a:lstStyle/>
        <a:p>
          <a:r>
            <a:rPr lang="de-DE" sz="1800" dirty="0" smtClean="0"/>
            <a:t>1. Festpreisverträge</a:t>
          </a:r>
        </a:p>
        <a:p>
          <a:endParaRPr lang="de-DE" sz="1800" dirty="0" smtClean="0"/>
        </a:p>
        <a:p>
          <a:r>
            <a:rPr lang="de-DE" sz="1800" dirty="0" smtClean="0"/>
            <a:t>- Gesamter Erlös zuverlässig bestimmbar</a:t>
          </a:r>
        </a:p>
        <a:p>
          <a:r>
            <a:rPr lang="de-DE" sz="1800" dirty="0" smtClean="0"/>
            <a:t>- Mittelzufluss wahrscheinlich</a:t>
          </a:r>
        </a:p>
        <a:p>
          <a:r>
            <a:rPr lang="de-DE" sz="1800" dirty="0" smtClean="0"/>
            <a:t>-verlässliche Schätzungen der künftigen Kosten und des Fertigstellungsgrades</a:t>
          </a:r>
        </a:p>
        <a:p>
          <a:r>
            <a:rPr lang="de-DE" sz="1800" dirty="0" smtClean="0"/>
            <a:t>- Eindeutige Abgrenzung der Kosten des Auftrages (Nachkalkulation zwecks Kontrolle der Prognosen)</a:t>
          </a:r>
          <a:endParaRPr lang="de-DE" sz="1800" dirty="0"/>
        </a:p>
      </dgm:t>
    </dgm:pt>
    <dgm:pt modelId="{D713B97B-3ABA-CB43-ADB9-F85978E38FF7}" type="parTrans" cxnId="{265F8070-1294-CD4C-9A7F-13C4E365A04D}">
      <dgm:prSet/>
      <dgm:spPr/>
      <dgm:t>
        <a:bodyPr/>
        <a:lstStyle/>
        <a:p>
          <a:endParaRPr lang="de-DE"/>
        </a:p>
      </dgm:t>
    </dgm:pt>
    <dgm:pt modelId="{49E027F3-6A99-0941-AFEC-8227F48E7188}" type="sibTrans" cxnId="{265F8070-1294-CD4C-9A7F-13C4E365A04D}">
      <dgm:prSet/>
      <dgm:spPr/>
      <dgm:t>
        <a:bodyPr/>
        <a:lstStyle/>
        <a:p>
          <a:endParaRPr lang="de-DE"/>
        </a:p>
      </dgm:t>
    </dgm:pt>
    <dgm:pt modelId="{DEDA1D76-0C1A-0344-BEF5-6BE71688927C}">
      <dgm:prSet phldrT="[Text]" custT="1"/>
      <dgm:spPr/>
      <dgm:t>
        <a:bodyPr/>
        <a:lstStyle/>
        <a:p>
          <a:r>
            <a:rPr lang="de-DE" sz="1800" dirty="0" smtClean="0"/>
            <a:t>2. </a:t>
          </a:r>
          <a:r>
            <a:rPr lang="de-DE" sz="1800" dirty="0" err="1" smtClean="0"/>
            <a:t>Cost</a:t>
          </a:r>
          <a:r>
            <a:rPr lang="de-DE" sz="1800" dirty="0" smtClean="0"/>
            <a:t>-Plus-Verträge</a:t>
          </a:r>
        </a:p>
        <a:p>
          <a:endParaRPr lang="de-DE" sz="1800" dirty="0" smtClean="0"/>
        </a:p>
        <a:p>
          <a:r>
            <a:rPr lang="de-DE" sz="1800" dirty="0" smtClean="0"/>
            <a:t>- Mittelzufluss wahrscheinlich</a:t>
          </a:r>
        </a:p>
        <a:p>
          <a:r>
            <a:rPr lang="de-DE" sz="1800" dirty="0" smtClean="0"/>
            <a:t>- Kosten des Auftrages eindeutig abgrenzbar</a:t>
          </a:r>
          <a:endParaRPr lang="de-DE" sz="1800" dirty="0"/>
        </a:p>
      </dgm:t>
    </dgm:pt>
    <dgm:pt modelId="{584AD317-372C-5144-86B7-22A0B96775DE}" type="parTrans" cxnId="{53EA0DD7-0546-3047-99F1-FE13466A77AF}">
      <dgm:prSet/>
      <dgm:spPr/>
      <dgm:t>
        <a:bodyPr/>
        <a:lstStyle/>
        <a:p>
          <a:endParaRPr lang="de-DE"/>
        </a:p>
      </dgm:t>
    </dgm:pt>
    <dgm:pt modelId="{34B8F34D-D9A7-EC4B-BBEC-69F13CC0911C}" type="sibTrans" cxnId="{53EA0DD7-0546-3047-99F1-FE13466A77AF}">
      <dgm:prSet/>
      <dgm:spPr/>
      <dgm:t>
        <a:bodyPr/>
        <a:lstStyle/>
        <a:p>
          <a:endParaRPr lang="de-DE"/>
        </a:p>
      </dgm:t>
    </dgm:pt>
    <dgm:pt modelId="{66AEA5C1-C1C3-E741-8763-4C1314B906FA}">
      <dgm:prSet phldrT="[Text]" custT="1"/>
      <dgm:spPr/>
      <dgm:t>
        <a:bodyPr/>
        <a:lstStyle/>
        <a:p>
          <a:r>
            <a:rPr lang="de-DE" sz="1800" dirty="0" smtClean="0"/>
            <a:t>3. Gemischte Verträge</a:t>
          </a:r>
        </a:p>
        <a:p>
          <a:endParaRPr lang="de-DE" sz="1800" dirty="0" smtClean="0"/>
        </a:p>
        <a:p>
          <a:r>
            <a:rPr lang="de-DE" sz="1800" dirty="0" smtClean="0"/>
            <a:t>- Wie 1.</a:t>
          </a:r>
          <a:endParaRPr lang="de-DE" sz="1800" dirty="0"/>
        </a:p>
      </dgm:t>
    </dgm:pt>
    <dgm:pt modelId="{F62C26C2-5737-3C40-B99C-8584A49CF737}" type="parTrans" cxnId="{38918377-39E8-A44A-A948-3885D3C1B202}">
      <dgm:prSet/>
      <dgm:spPr/>
      <dgm:t>
        <a:bodyPr/>
        <a:lstStyle/>
        <a:p>
          <a:endParaRPr lang="de-DE"/>
        </a:p>
      </dgm:t>
    </dgm:pt>
    <dgm:pt modelId="{D4EEFFC9-D935-424D-82D6-1EB1480CC986}" type="sibTrans" cxnId="{38918377-39E8-A44A-A948-3885D3C1B202}">
      <dgm:prSet/>
      <dgm:spPr/>
      <dgm:t>
        <a:bodyPr/>
        <a:lstStyle/>
        <a:p>
          <a:endParaRPr lang="de-DE"/>
        </a:p>
      </dgm:t>
    </dgm:pt>
    <dgm:pt modelId="{FA1CB3CB-F349-AB45-9018-2B18981D9642}" type="pres">
      <dgm:prSet presAssocID="{BF412DA0-B1EC-2049-9909-DF6C83C6DF2B}" presName="hierChild1" presStyleCnt="0">
        <dgm:presLayoutVars>
          <dgm:orgChart val="1"/>
          <dgm:chPref val="1"/>
          <dgm:dir/>
          <dgm:animOne val="branch"/>
          <dgm:animLvl val="lvl"/>
          <dgm:resizeHandles/>
        </dgm:presLayoutVars>
      </dgm:prSet>
      <dgm:spPr/>
      <dgm:t>
        <a:bodyPr/>
        <a:lstStyle/>
        <a:p>
          <a:endParaRPr lang="de-DE"/>
        </a:p>
      </dgm:t>
    </dgm:pt>
    <dgm:pt modelId="{697CF2F4-BE67-2F41-843A-18E67097C7CE}" type="pres">
      <dgm:prSet presAssocID="{B1B91BC3-521A-5A4F-B7E3-E7142394BE12}" presName="hierRoot1" presStyleCnt="0">
        <dgm:presLayoutVars>
          <dgm:hierBranch val="init"/>
        </dgm:presLayoutVars>
      </dgm:prSet>
      <dgm:spPr/>
    </dgm:pt>
    <dgm:pt modelId="{C8A14807-28B4-094F-B0AE-0775608DD803}" type="pres">
      <dgm:prSet presAssocID="{B1B91BC3-521A-5A4F-B7E3-E7142394BE12}" presName="rootComposite1" presStyleCnt="0"/>
      <dgm:spPr/>
    </dgm:pt>
    <dgm:pt modelId="{166F5DC1-5B16-764A-9612-484B7D97B49E}" type="pres">
      <dgm:prSet presAssocID="{B1B91BC3-521A-5A4F-B7E3-E7142394BE12}" presName="rootText1" presStyleLbl="node0" presStyleIdx="0" presStyleCnt="1" custScaleX="92727" custScaleY="26500">
        <dgm:presLayoutVars>
          <dgm:chPref val="3"/>
        </dgm:presLayoutVars>
      </dgm:prSet>
      <dgm:spPr/>
      <dgm:t>
        <a:bodyPr/>
        <a:lstStyle/>
        <a:p>
          <a:endParaRPr lang="de-DE"/>
        </a:p>
      </dgm:t>
    </dgm:pt>
    <dgm:pt modelId="{7CB9D9C7-7B00-754D-B902-3453A1D119D2}" type="pres">
      <dgm:prSet presAssocID="{B1B91BC3-521A-5A4F-B7E3-E7142394BE12}" presName="rootConnector1" presStyleLbl="node1" presStyleIdx="0" presStyleCnt="0"/>
      <dgm:spPr/>
      <dgm:t>
        <a:bodyPr/>
        <a:lstStyle/>
        <a:p>
          <a:endParaRPr lang="de-DE"/>
        </a:p>
      </dgm:t>
    </dgm:pt>
    <dgm:pt modelId="{CB1B5063-AF6E-8E4D-B060-DBB9353D4509}" type="pres">
      <dgm:prSet presAssocID="{B1B91BC3-521A-5A4F-B7E3-E7142394BE12}" presName="hierChild2" presStyleCnt="0"/>
      <dgm:spPr/>
    </dgm:pt>
    <dgm:pt modelId="{93927696-4776-954A-8C4E-F097CE8E7BDE}" type="pres">
      <dgm:prSet presAssocID="{D713B97B-3ABA-CB43-ADB9-F85978E38FF7}" presName="Name37" presStyleLbl="parChTrans1D2" presStyleIdx="0" presStyleCnt="3"/>
      <dgm:spPr/>
      <dgm:t>
        <a:bodyPr/>
        <a:lstStyle/>
        <a:p>
          <a:endParaRPr lang="de-DE"/>
        </a:p>
      </dgm:t>
    </dgm:pt>
    <dgm:pt modelId="{0BD707AD-2AA0-8241-A202-4CB0A62EFA98}" type="pres">
      <dgm:prSet presAssocID="{5AFB2FC6-B797-D944-8940-324F9BC16852}" presName="hierRoot2" presStyleCnt="0">
        <dgm:presLayoutVars>
          <dgm:hierBranch val="init"/>
        </dgm:presLayoutVars>
      </dgm:prSet>
      <dgm:spPr/>
    </dgm:pt>
    <dgm:pt modelId="{4676184D-7763-1241-9909-2C556BB7FCD8}" type="pres">
      <dgm:prSet presAssocID="{5AFB2FC6-B797-D944-8940-324F9BC16852}" presName="rootComposite" presStyleCnt="0"/>
      <dgm:spPr/>
    </dgm:pt>
    <dgm:pt modelId="{A87944A8-D487-BB4E-802F-E637B4555306}" type="pres">
      <dgm:prSet presAssocID="{5AFB2FC6-B797-D944-8940-324F9BC16852}" presName="rootText" presStyleLbl="node2" presStyleIdx="0" presStyleCnt="3" custScaleX="147518" custScaleY="392043">
        <dgm:presLayoutVars>
          <dgm:chPref val="3"/>
        </dgm:presLayoutVars>
      </dgm:prSet>
      <dgm:spPr/>
      <dgm:t>
        <a:bodyPr/>
        <a:lstStyle/>
        <a:p>
          <a:endParaRPr lang="de-DE"/>
        </a:p>
      </dgm:t>
    </dgm:pt>
    <dgm:pt modelId="{AAD0C162-5CF0-F84D-A8A2-5B02C6D9F370}" type="pres">
      <dgm:prSet presAssocID="{5AFB2FC6-B797-D944-8940-324F9BC16852}" presName="rootConnector" presStyleLbl="node2" presStyleIdx="0" presStyleCnt="3"/>
      <dgm:spPr/>
      <dgm:t>
        <a:bodyPr/>
        <a:lstStyle/>
        <a:p>
          <a:endParaRPr lang="de-DE"/>
        </a:p>
      </dgm:t>
    </dgm:pt>
    <dgm:pt modelId="{C23498EA-F34E-E343-9C1D-97B8DD9CFF5D}" type="pres">
      <dgm:prSet presAssocID="{5AFB2FC6-B797-D944-8940-324F9BC16852}" presName="hierChild4" presStyleCnt="0"/>
      <dgm:spPr/>
    </dgm:pt>
    <dgm:pt modelId="{08F39137-AC61-E842-8D3E-E90E24AE65AA}" type="pres">
      <dgm:prSet presAssocID="{5AFB2FC6-B797-D944-8940-324F9BC16852}" presName="hierChild5" presStyleCnt="0"/>
      <dgm:spPr/>
    </dgm:pt>
    <dgm:pt modelId="{F119BE48-32EF-6741-BBFC-C66F5D775BFA}" type="pres">
      <dgm:prSet presAssocID="{584AD317-372C-5144-86B7-22A0B96775DE}" presName="Name37" presStyleLbl="parChTrans1D2" presStyleIdx="1" presStyleCnt="3"/>
      <dgm:spPr/>
      <dgm:t>
        <a:bodyPr/>
        <a:lstStyle/>
        <a:p>
          <a:endParaRPr lang="de-DE"/>
        </a:p>
      </dgm:t>
    </dgm:pt>
    <dgm:pt modelId="{5B27BBDE-F896-5840-A017-64FD71506513}" type="pres">
      <dgm:prSet presAssocID="{DEDA1D76-0C1A-0344-BEF5-6BE71688927C}" presName="hierRoot2" presStyleCnt="0">
        <dgm:presLayoutVars>
          <dgm:hierBranch val="init"/>
        </dgm:presLayoutVars>
      </dgm:prSet>
      <dgm:spPr/>
    </dgm:pt>
    <dgm:pt modelId="{31853FB5-0929-6F4F-89A0-AAF7DF2E7912}" type="pres">
      <dgm:prSet presAssocID="{DEDA1D76-0C1A-0344-BEF5-6BE71688927C}" presName="rootComposite" presStyleCnt="0"/>
      <dgm:spPr/>
    </dgm:pt>
    <dgm:pt modelId="{529652BB-2866-A74C-8F50-181A75348D10}" type="pres">
      <dgm:prSet presAssocID="{DEDA1D76-0C1A-0344-BEF5-6BE71688927C}" presName="rootText" presStyleLbl="node2" presStyleIdx="1" presStyleCnt="3" custScaleX="119646" custScaleY="247959">
        <dgm:presLayoutVars>
          <dgm:chPref val="3"/>
        </dgm:presLayoutVars>
      </dgm:prSet>
      <dgm:spPr/>
      <dgm:t>
        <a:bodyPr/>
        <a:lstStyle/>
        <a:p>
          <a:endParaRPr lang="de-DE"/>
        </a:p>
      </dgm:t>
    </dgm:pt>
    <dgm:pt modelId="{33D9ED25-C484-BC47-9A06-B12111F7526A}" type="pres">
      <dgm:prSet presAssocID="{DEDA1D76-0C1A-0344-BEF5-6BE71688927C}" presName="rootConnector" presStyleLbl="node2" presStyleIdx="1" presStyleCnt="3"/>
      <dgm:spPr/>
      <dgm:t>
        <a:bodyPr/>
        <a:lstStyle/>
        <a:p>
          <a:endParaRPr lang="de-DE"/>
        </a:p>
      </dgm:t>
    </dgm:pt>
    <dgm:pt modelId="{2F680491-31FE-E449-BC98-D8D6EDE8E38F}" type="pres">
      <dgm:prSet presAssocID="{DEDA1D76-0C1A-0344-BEF5-6BE71688927C}" presName="hierChild4" presStyleCnt="0"/>
      <dgm:spPr/>
    </dgm:pt>
    <dgm:pt modelId="{CD11544D-CC09-254E-8814-6EF0F773CF82}" type="pres">
      <dgm:prSet presAssocID="{DEDA1D76-0C1A-0344-BEF5-6BE71688927C}" presName="hierChild5" presStyleCnt="0"/>
      <dgm:spPr/>
    </dgm:pt>
    <dgm:pt modelId="{46EE5673-894A-A542-931C-E33FB6621830}" type="pres">
      <dgm:prSet presAssocID="{F62C26C2-5737-3C40-B99C-8584A49CF737}" presName="Name37" presStyleLbl="parChTrans1D2" presStyleIdx="2" presStyleCnt="3"/>
      <dgm:spPr/>
      <dgm:t>
        <a:bodyPr/>
        <a:lstStyle/>
        <a:p>
          <a:endParaRPr lang="de-DE"/>
        </a:p>
      </dgm:t>
    </dgm:pt>
    <dgm:pt modelId="{1225DC8B-B8C4-9A4A-B19A-D744525117BD}" type="pres">
      <dgm:prSet presAssocID="{66AEA5C1-C1C3-E741-8763-4C1314B906FA}" presName="hierRoot2" presStyleCnt="0">
        <dgm:presLayoutVars>
          <dgm:hierBranch val="init"/>
        </dgm:presLayoutVars>
      </dgm:prSet>
      <dgm:spPr/>
    </dgm:pt>
    <dgm:pt modelId="{A9D8C418-0B9A-EA46-B3A6-2B33D97D83F7}" type="pres">
      <dgm:prSet presAssocID="{66AEA5C1-C1C3-E741-8763-4C1314B906FA}" presName="rootComposite" presStyleCnt="0"/>
      <dgm:spPr/>
    </dgm:pt>
    <dgm:pt modelId="{DBE5BBB0-CBF7-2746-A2EF-58124E965909}" type="pres">
      <dgm:prSet presAssocID="{66AEA5C1-C1C3-E741-8763-4C1314B906FA}" presName="rootText" presStyleLbl="node2" presStyleIdx="2" presStyleCnt="3" custScaleX="105837" custScaleY="178578">
        <dgm:presLayoutVars>
          <dgm:chPref val="3"/>
        </dgm:presLayoutVars>
      </dgm:prSet>
      <dgm:spPr/>
      <dgm:t>
        <a:bodyPr/>
        <a:lstStyle/>
        <a:p>
          <a:endParaRPr lang="de-DE"/>
        </a:p>
      </dgm:t>
    </dgm:pt>
    <dgm:pt modelId="{BACCC553-9247-1348-96A8-E93FCB7EC7A9}" type="pres">
      <dgm:prSet presAssocID="{66AEA5C1-C1C3-E741-8763-4C1314B906FA}" presName="rootConnector" presStyleLbl="node2" presStyleIdx="2" presStyleCnt="3"/>
      <dgm:spPr/>
      <dgm:t>
        <a:bodyPr/>
        <a:lstStyle/>
        <a:p>
          <a:endParaRPr lang="de-DE"/>
        </a:p>
      </dgm:t>
    </dgm:pt>
    <dgm:pt modelId="{946B2103-D0E3-FB4D-A743-6F65F0B3F0D6}" type="pres">
      <dgm:prSet presAssocID="{66AEA5C1-C1C3-E741-8763-4C1314B906FA}" presName="hierChild4" presStyleCnt="0"/>
      <dgm:spPr/>
    </dgm:pt>
    <dgm:pt modelId="{0C7D875F-B032-0040-9FA0-87875A1F646B}" type="pres">
      <dgm:prSet presAssocID="{66AEA5C1-C1C3-E741-8763-4C1314B906FA}" presName="hierChild5" presStyleCnt="0"/>
      <dgm:spPr/>
    </dgm:pt>
    <dgm:pt modelId="{68568AEA-2EF6-234F-8EC4-EA186CF804E2}" type="pres">
      <dgm:prSet presAssocID="{B1B91BC3-521A-5A4F-B7E3-E7142394BE12}" presName="hierChild3" presStyleCnt="0"/>
      <dgm:spPr/>
    </dgm:pt>
  </dgm:ptLst>
  <dgm:cxnLst>
    <dgm:cxn modelId="{87035508-46F7-1E47-A9BE-26F689EE12E7}" type="presOf" srcId="{DEDA1D76-0C1A-0344-BEF5-6BE71688927C}" destId="{33D9ED25-C484-BC47-9A06-B12111F7526A}" srcOrd="1" destOrd="0" presId="urn:microsoft.com/office/officeart/2005/8/layout/orgChart1"/>
    <dgm:cxn modelId="{9D2EDFAA-16A6-5848-94DD-3F775A83BB5E}" type="presOf" srcId="{DEDA1D76-0C1A-0344-BEF5-6BE71688927C}" destId="{529652BB-2866-A74C-8F50-181A75348D10}" srcOrd="0" destOrd="0" presId="urn:microsoft.com/office/officeart/2005/8/layout/orgChart1"/>
    <dgm:cxn modelId="{27370358-CDEF-DA4A-832F-56A516B676D5}" type="presOf" srcId="{584AD317-372C-5144-86B7-22A0B96775DE}" destId="{F119BE48-32EF-6741-BBFC-C66F5D775BFA}" srcOrd="0" destOrd="0" presId="urn:microsoft.com/office/officeart/2005/8/layout/orgChart1"/>
    <dgm:cxn modelId="{AC57EF62-1696-D14A-8811-87BBDB43B472}" type="presOf" srcId="{D713B97B-3ABA-CB43-ADB9-F85978E38FF7}" destId="{93927696-4776-954A-8C4E-F097CE8E7BDE}" srcOrd="0" destOrd="0" presId="urn:microsoft.com/office/officeart/2005/8/layout/orgChart1"/>
    <dgm:cxn modelId="{B508DDB2-5B3B-C043-B9B4-5E3E33B99EAD}" type="presOf" srcId="{BF412DA0-B1EC-2049-9909-DF6C83C6DF2B}" destId="{FA1CB3CB-F349-AB45-9018-2B18981D9642}" srcOrd="0" destOrd="0" presId="urn:microsoft.com/office/officeart/2005/8/layout/orgChart1"/>
    <dgm:cxn modelId="{B93C9347-BC1C-E94F-A8BC-55FBE92826C9}" type="presOf" srcId="{66AEA5C1-C1C3-E741-8763-4C1314B906FA}" destId="{DBE5BBB0-CBF7-2746-A2EF-58124E965909}" srcOrd="0" destOrd="0" presId="urn:microsoft.com/office/officeart/2005/8/layout/orgChart1"/>
    <dgm:cxn modelId="{1E1877A0-159A-414D-8B76-77F9F3225764}" type="presOf" srcId="{66AEA5C1-C1C3-E741-8763-4C1314B906FA}" destId="{BACCC553-9247-1348-96A8-E93FCB7EC7A9}" srcOrd="1" destOrd="0" presId="urn:microsoft.com/office/officeart/2005/8/layout/orgChart1"/>
    <dgm:cxn modelId="{FD83E08F-1333-8048-BE33-4F5CD788C441}" type="presOf" srcId="{5AFB2FC6-B797-D944-8940-324F9BC16852}" destId="{AAD0C162-5CF0-F84D-A8A2-5B02C6D9F370}" srcOrd="1" destOrd="0" presId="urn:microsoft.com/office/officeart/2005/8/layout/orgChart1"/>
    <dgm:cxn modelId="{2FAC4287-D67B-954D-83A4-9ACAECBE8469}" type="presOf" srcId="{B1B91BC3-521A-5A4F-B7E3-E7142394BE12}" destId="{166F5DC1-5B16-764A-9612-484B7D97B49E}" srcOrd="0" destOrd="0" presId="urn:microsoft.com/office/officeart/2005/8/layout/orgChart1"/>
    <dgm:cxn modelId="{CF4CFA6E-B604-A54A-B94A-4516AB703F4C}" srcId="{BF412DA0-B1EC-2049-9909-DF6C83C6DF2B}" destId="{B1B91BC3-521A-5A4F-B7E3-E7142394BE12}" srcOrd="0" destOrd="0" parTransId="{3579BAD0-EE24-3843-AE44-5C8A44EC34BF}" sibTransId="{8FD18900-6403-0E45-B802-563F337494BA}"/>
    <dgm:cxn modelId="{38918377-39E8-A44A-A948-3885D3C1B202}" srcId="{B1B91BC3-521A-5A4F-B7E3-E7142394BE12}" destId="{66AEA5C1-C1C3-E741-8763-4C1314B906FA}" srcOrd="2" destOrd="0" parTransId="{F62C26C2-5737-3C40-B99C-8584A49CF737}" sibTransId="{D4EEFFC9-D935-424D-82D6-1EB1480CC986}"/>
    <dgm:cxn modelId="{53EA0DD7-0546-3047-99F1-FE13466A77AF}" srcId="{B1B91BC3-521A-5A4F-B7E3-E7142394BE12}" destId="{DEDA1D76-0C1A-0344-BEF5-6BE71688927C}" srcOrd="1" destOrd="0" parTransId="{584AD317-372C-5144-86B7-22A0B96775DE}" sibTransId="{34B8F34D-D9A7-EC4B-BBEC-69F13CC0911C}"/>
    <dgm:cxn modelId="{F1A9F717-5CE8-BD42-AF00-6B70EDEB7D23}" type="presOf" srcId="{B1B91BC3-521A-5A4F-B7E3-E7142394BE12}" destId="{7CB9D9C7-7B00-754D-B902-3453A1D119D2}" srcOrd="1" destOrd="0" presId="urn:microsoft.com/office/officeart/2005/8/layout/orgChart1"/>
    <dgm:cxn modelId="{265F8070-1294-CD4C-9A7F-13C4E365A04D}" srcId="{B1B91BC3-521A-5A4F-B7E3-E7142394BE12}" destId="{5AFB2FC6-B797-D944-8940-324F9BC16852}" srcOrd="0" destOrd="0" parTransId="{D713B97B-3ABA-CB43-ADB9-F85978E38FF7}" sibTransId="{49E027F3-6A99-0941-AFEC-8227F48E7188}"/>
    <dgm:cxn modelId="{C86F9197-8F68-194F-9838-7800857E1FFF}" type="presOf" srcId="{F62C26C2-5737-3C40-B99C-8584A49CF737}" destId="{46EE5673-894A-A542-931C-E33FB6621830}" srcOrd="0" destOrd="0" presId="urn:microsoft.com/office/officeart/2005/8/layout/orgChart1"/>
    <dgm:cxn modelId="{311154F5-57BD-0144-908D-FA3710561DBC}" type="presOf" srcId="{5AFB2FC6-B797-D944-8940-324F9BC16852}" destId="{A87944A8-D487-BB4E-802F-E637B4555306}" srcOrd="0" destOrd="0" presId="urn:microsoft.com/office/officeart/2005/8/layout/orgChart1"/>
    <dgm:cxn modelId="{B344994E-09F9-A449-B430-547FD04F090C}" type="presParOf" srcId="{FA1CB3CB-F349-AB45-9018-2B18981D9642}" destId="{697CF2F4-BE67-2F41-843A-18E67097C7CE}" srcOrd="0" destOrd="0" presId="urn:microsoft.com/office/officeart/2005/8/layout/orgChart1"/>
    <dgm:cxn modelId="{86F0686D-28AD-244B-B76B-FC39B6496E04}" type="presParOf" srcId="{697CF2F4-BE67-2F41-843A-18E67097C7CE}" destId="{C8A14807-28B4-094F-B0AE-0775608DD803}" srcOrd="0" destOrd="0" presId="urn:microsoft.com/office/officeart/2005/8/layout/orgChart1"/>
    <dgm:cxn modelId="{D55474A3-E581-6241-8F70-BA38858643D3}" type="presParOf" srcId="{C8A14807-28B4-094F-B0AE-0775608DD803}" destId="{166F5DC1-5B16-764A-9612-484B7D97B49E}" srcOrd="0" destOrd="0" presId="urn:microsoft.com/office/officeart/2005/8/layout/orgChart1"/>
    <dgm:cxn modelId="{814FE397-BA93-9241-A098-119DBBB7170F}" type="presParOf" srcId="{C8A14807-28B4-094F-B0AE-0775608DD803}" destId="{7CB9D9C7-7B00-754D-B902-3453A1D119D2}" srcOrd="1" destOrd="0" presId="urn:microsoft.com/office/officeart/2005/8/layout/orgChart1"/>
    <dgm:cxn modelId="{D8313D20-6AF4-F440-83AD-2D2AF65E75DC}" type="presParOf" srcId="{697CF2F4-BE67-2F41-843A-18E67097C7CE}" destId="{CB1B5063-AF6E-8E4D-B060-DBB9353D4509}" srcOrd="1" destOrd="0" presId="urn:microsoft.com/office/officeart/2005/8/layout/orgChart1"/>
    <dgm:cxn modelId="{674AE802-97FC-8849-8A67-2DCDA1D4D83A}" type="presParOf" srcId="{CB1B5063-AF6E-8E4D-B060-DBB9353D4509}" destId="{93927696-4776-954A-8C4E-F097CE8E7BDE}" srcOrd="0" destOrd="0" presId="urn:microsoft.com/office/officeart/2005/8/layout/orgChart1"/>
    <dgm:cxn modelId="{2240C507-F79E-8B49-A63F-77790C93A225}" type="presParOf" srcId="{CB1B5063-AF6E-8E4D-B060-DBB9353D4509}" destId="{0BD707AD-2AA0-8241-A202-4CB0A62EFA98}" srcOrd="1" destOrd="0" presId="urn:microsoft.com/office/officeart/2005/8/layout/orgChart1"/>
    <dgm:cxn modelId="{A7749603-D52C-ED41-BC9F-391F3627C6DE}" type="presParOf" srcId="{0BD707AD-2AA0-8241-A202-4CB0A62EFA98}" destId="{4676184D-7763-1241-9909-2C556BB7FCD8}" srcOrd="0" destOrd="0" presId="urn:microsoft.com/office/officeart/2005/8/layout/orgChart1"/>
    <dgm:cxn modelId="{D52D2720-BAF3-6941-AA4F-F5F873005D78}" type="presParOf" srcId="{4676184D-7763-1241-9909-2C556BB7FCD8}" destId="{A87944A8-D487-BB4E-802F-E637B4555306}" srcOrd="0" destOrd="0" presId="urn:microsoft.com/office/officeart/2005/8/layout/orgChart1"/>
    <dgm:cxn modelId="{649EE62F-60F9-E341-A7E5-0F7EED4F0A2E}" type="presParOf" srcId="{4676184D-7763-1241-9909-2C556BB7FCD8}" destId="{AAD0C162-5CF0-F84D-A8A2-5B02C6D9F370}" srcOrd="1" destOrd="0" presId="urn:microsoft.com/office/officeart/2005/8/layout/orgChart1"/>
    <dgm:cxn modelId="{C79B82DB-2446-0D48-8F9B-60030F9CF64A}" type="presParOf" srcId="{0BD707AD-2AA0-8241-A202-4CB0A62EFA98}" destId="{C23498EA-F34E-E343-9C1D-97B8DD9CFF5D}" srcOrd="1" destOrd="0" presId="urn:microsoft.com/office/officeart/2005/8/layout/orgChart1"/>
    <dgm:cxn modelId="{CF865225-7EEB-704F-9D48-B8697AEE2E61}" type="presParOf" srcId="{0BD707AD-2AA0-8241-A202-4CB0A62EFA98}" destId="{08F39137-AC61-E842-8D3E-E90E24AE65AA}" srcOrd="2" destOrd="0" presId="urn:microsoft.com/office/officeart/2005/8/layout/orgChart1"/>
    <dgm:cxn modelId="{6E87EE16-401A-4C48-9B9E-8AE4467D9A8E}" type="presParOf" srcId="{CB1B5063-AF6E-8E4D-B060-DBB9353D4509}" destId="{F119BE48-32EF-6741-BBFC-C66F5D775BFA}" srcOrd="2" destOrd="0" presId="urn:microsoft.com/office/officeart/2005/8/layout/orgChart1"/>
    <dgm:cxn modelId="{28A66F10-2963-984B-893F-987842CDA43A}" type="presParOf" srcId="{CB1B5063-AF6E-8E4D-B060-DBB9353D4509}" destId="{5B27BBDE-F896-5840-A017-64FD71506513}" srcOrd="3" destOrd="0" presId="urn:microsoft.com/office/officeart/2005/8/layout/orgChart1"/>
    <dgm:cxn modelId="{3FF067A7-CEB8-194A-BF2F-B6F5DFCD8B8D}" type="presParOf" srcId="{5B27BBDE-F896-5840-A017-64FD71506513}" destId="{31853FB5-0929-6F4F-89A0-AAF7DF2E7912}" srcOrd="0" destOrd="0" presId="urn:microsoft.com/office/officeart/2005/8/layout/orgChart1"/>
    <dgm:cxn modelId="{99D422F8-B83F-E048-AAA3-8B7C3CEAE5BC}" type="presParOf" srcId="{31853FB5-0929-6F4F-89A0-AAF7DF2E7912}" destId="{529652BB-2866-A74C-8F50-181A75348D10}" srcOrd="0" destOrd="0" presId="urn:microsoft.com/office/officeart/2005/8/layout/orgChart1"/>
    <dgm:cxn modelId="{CE42ECB8-2A9C-6F44-8731-3C3468E486A5}" type="presParOf" srcId="{31853FB5-0929-6F4F-89A0-AAF7DF2E7912}" destId="{33D9ED25-C484-BC47-9A06-B12111F7526A}" srcOrd="1" destOrd="0" presId="urn:microsoft.com/office/officeart/2005/8/layout/orgChart1"/>
    <dgm:cxn modelId="{50F80135-D317-F64F-B6F0-A2F7390535B5}" type="presParOf" srcId="{5B27BBDE-F896-5840-A017-64FD71506513}" destId="{2F680491-31FE-E449-BC98-D8D6EDE8E38F}" srcOrd="1" destOrd="0" presId="urn:microsoft.com/office/officeart/2005/8/layout/orgChart1"/>
    <dgm:cxn modelId="{29B9217A-E665-E244-AF81-089A3D5B2167}" type="presParOf" srcId="{5B27BBDE-F896-5840-A017-64FD71506513}" destId="{CD11544D-CC09-254E-8814-6EF0F773CF82}" srcOrd="2" destOrd="0" presId="urn:microsoft.com/office/officeart/2005/8/layout/orgChart1"/>
    <dgm:cxn modelId="{E1E4563D-66C7-AC48-8A0B-01CA7A61E531}" type="presParOf" srcId="{CB1B5063-AF6E-8E4D-B060-DBB9353D4509}" destId="{46EE5673-894A-A542-931C-E33FB6621830}" srcOrd="4" destOrd="0" presId="urn:microsoft.com/office/officeart/2005/8/layout/orgChart1"/>
    <dgm:cxn modelId="{4EF53643-EE4E-E54A-87B4-CA2486D5945D}" type="presParOf" srcId="{CB1B5063-AF6E-8E4D-B060-DBB9353D4509}" destId="{1225DC8B-B8C4-9A4A-B19A-D744525117BD}" srcOrd="5" destOrd="0" presId="urn:microsoft.com/office/officeart/2005/8/layout/orgChart1"/>
    <dgm:cxn modelId="{F452C85C-3154-D24A-88B9-AAFDE98FF6F7}" type="presParOf" srcId="{1225DC8B-B8C4-9A4A-B19A-D744525117BD}" destId="{A9D8C418-0B9A-EA46-B3A6-2B33D97D83F7}" srcOrd="0" destOrd="0" presId="urn:microsoft.com/office/officeart/2005/8/layout/orgChart1"/>
    <dgm:cxn modelId="{7466BC2F-8BD8-AA43-913E-1B40DA22B4E4}" type="presParOf" srcId="{A9D8C418-0B9A-EA46-B3A6-2B33D97D83F7}" destId="{DBE5BBB0-CBF7-2746-A2EF-58124E965909}" srcOrd="0" destOrd="0" presId="urn:microsoft.com/office/officeart/2005/8/layout/orgChart1"/>
    <dgm:cxn modelId="{248055D5-5EAE-3547-9990-30A08AE2275E}" type="presParOf" srcId="{A9D8C418-0B9A-EA46-B3A6-2B33D97D83F7}" destId="{BACCC553-9247-1348-96A8-E93FCB7EC7A9}" srcOrd="1" destOrd="0" presId="urn:microsoft.com/office/officeart/2005/8/layout/orgChart1"/>
    <dgm:cxn modelId="{03169385-E325-DA45-AA07-190A171C373A}" type="presParOf" srcId="{1225DC8B-B8C4-9A4A-B19A-D744525117BD}" destId="{946B2103-D0E3-FB4D-A743-6F65F0B3F0D6}" srcOrd="1" destOrd="0" presId="urn:microsoft.com/office/officeart/2005/8/layout/orgChart1"/>
    <dgm:cxn modelId="{ADE51D53-706C-0644-9472-AB7020E05759}" type="presParOf" srcId="{1225DC8B-B8C4-9A4A-B19A-D744525117BD}" destId="{0C7D875F-B032-0040-9FA0-87875A1F646B}" srcOrd="2" destOrd="0" presId="urn:microsoft.com/office/officeart/2005/8/layout/orgChart1"/>
    <dgm:cxn modelId="{2F27ED1A-BFE9-9246-AF28-737DCE28CC58}" type="presParOf" srcId="{697CF2F4-BE67-2F41-843A-18E67097C7CE}" destId="{68568AEA-2EF6-234F-8EC4-EA186CF804E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F176F3-52F8-7446-8054-CF2341223BDB}">
      <dsp:nvSpPr>
        <dsp:cNvPr id="0" name=""/>
        <dsp:cNvSpPr/>
      </dsp:nvSpPr>
      <dsp:spPr>
        <a:xfrm>
          <a:off x="4140460" y="2412261"/>
          <a:ext cx="2932423" cy="498325"/>
        </a:xfrm>
        <a:custGeom>
          <a:avLst/>
          <a:gdLst/>
          <a:ahLst/>
          <a:cxnLst/>
          <a:rect l="0" t="0" r="0" b="0"/>
          <a:pathLst>
            <a:path>
              <a:moveTo>
                <a:pt x="0" y="0"/>
              </a:moveTo>
              <a:lnTo>
                <a:pt x="0" y="249162"/>
              </a:lnTo>
              <a:lnTo>
                <a:pt x="2932423" y="249162"/>
              </a:lnTo>
              <a:lnTo>
                <a:pt x="2932423" y="498325"/>
              </a:lnTo>
            </a:path>
          </a:pathLst>
        </a:custGeom>
        <a:noFill/>
        <a:ln w="9525" cap="flat" cmpd="sng" algn="ctr">
          <a:solidFill>
            <a:schemeClr val="accent3">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C3ADC1-E7AD-C445-8243-CCDB0747CCF0}">
      <dsp:nvSpPr>
        <dsp:cNvPr id="0" name=""/>
        <dsp:cNvSpPr/>
      </dsp:nvSpPr>
      <dsp:spPr>
        <a:xfrm>
          <a:off x="4094740" y="2412261"/>
          <a:ext cx="91440" cy="498325"/>
        </a:xfrm>
        <a:custGeom>
          <a:avLst/>
          <a:gdLst/>
          <a:ahLst/>
          <a:cxnLst/>
          <a:rect l="0" t="0" r="0" b="0"/>
          <a:pathLst>
            <a:path>
              <a:moveTo>
                <a:pt x="45720" y="0"/>
              </a:moveTo>
              <a:lnTo>
                <a:pt x="45720" y="249162"/>
              </a:lnTo>
              <a:lnTo>
                <a:pt x="106836" y="249162"/>
              </a:lnTo>
              <a:lnTo>
                <a:pt x="106836" y="498325"/>
              </a:lnTo>
            </a:path>
          </a:pathLst>
        </a:custGeom>
        <a:noFill/>
        <a:ln w="9525" cap="flat" cmpd="sng" algn="ctr">
          <a:solidFill>
            <a:schemeClr val="accent3">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7630D1-FCCA-5442-A596-C2847E3897E6}">
      <dsp:nvSpPr>
        <dsp:cNvPr id="0" name=""/>
        <dsp:cNvSpPr/>
      </dsp:nvSpPr>
      <dsp:spPr>
        <a:xfrm>
          <a:off x="1269153" y="2412261"/>
          <a:ext cx="2871306" cy="498325"/>
        </a:xfrm>
        <a:custGeom>
          <a:avLst/>
          <a:gdLst/>
          <a:ahLst/>
          <a:cxnLst/>
          <a:rect l="0" t="0" r="0" b="0"/>
          <a:pathLst>
            <a:path>
              <a:moveTo>
                <a:pt x="2871306" y="0"/>
              </a:moveTo>
              <a:lnTo>
                <a:pt x="2871306" y="249162"/>
              </a:lnTo>
              <a:lnTo>
                <a:pt x="0" y="249162"/>
              </a:lnTo>
              <a:lnTo>
                <a:pt x="0" y="498325"/>
              </a:lnTo>
            </a:path>
          </a:pathLst>
        </a:custGeom>
        <a:noFill/>
        <a:ln w="9525" cap="flat" cmpd="sng" algn="ctr">
          <a:solidFill>
            <a:schemeClr val="accent3">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E7B9B0-25FB-E548-9BBF-3F80A9557192}">
      <dsp:nvSpPr>
        <dsp:cNvPr id="0" name=""/>
        <dsp:cNvSpPr/>
      </dsp:nvSpPr>
      <dsp:spPr>
        <a:xfrm>
          <a:off x="3144" y="1580092"/>
          <a:ext cx="8274631" cy="832168"/>
        </a:xfrm>
        <a:prstGeom prst="rect">
          <a:avLst/>
        </a:prstGeom>
        <a:gradFill rotWithShape="0">
          <a:gsLst>
            <a:gs pos="0">
              <a:schemeClr val="accent3">
                <a:shade val="60000"/>
                <a:hueOff val="0"/>
                <a:satOff val="0"/>
                <a:lumOff val="0"/>
                <a:alphaOff val="0"/>
                <a:tint val="100000"/>
                <a:shade val="100000"/>
                <a:satMod val="130000"/>
              </a:schemeClr>
            </a:gs>
            <a:gs pos="100000">
              <a:schemeClr val="accent3">
                <a:shade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smtClean="0">
              <a:solidFill>
                <a:schemeClr val="accent5">
                  <a:lumMod val="75000"/>
                </a:schemeClr>
              </a:solidFill>
            </a:rPr>
            <a:t>Bewertungskonzepte</a:t>
          </a:r>
          <a:endParaRPr lang="de-DE" sz="2000" kern="1200" dirty="0">
            <a:solidFill>
              <a:schemeClr val="accent5">
                <a:lumMod val="75000"/>
              </a:schemeClr>
            </a:solidFill>
          </a:endParaRPr>
        </a:p>
      </dsp:txBody>
      <dsp:txXfrm>
        <a:off x="3144" y="1580092"/>
        <a:ext cx="8274631" cy="832168"/>
      </dsp:txXfrm>
    </dsp:sp>
    <dsp:sp modelId="{64B8905C-679C-074E-8E5B-811C56EF9AFD}">
      <dsp:nvSpPr>
        <dsp:cNvPr id="0" name=""/>
        <dsp:cNvSpPr/>
      </dsp:nvSpPr>
      <dsp:spPr>
        <a:xfrm>
          <a:off x="21546" y="2910587"/>
          <a:ext cx="2495213" cy="1197951"/>
        </a:xfrm>
        <a:prstGeom prst="rect">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err="1" smtClean="0">
              <a:solidFill>
                <a:schemeClr val="accent5">
                  <a:lumMod val="75000"/>
                </a:schemeClr>
              </a:solidFill>
            </a:rPr>
            <a:t>Cost</a:t>
          </a:r>
          <a:r>
            <a:rPr lang="de-DE" sz="2000" kern="1200" dirty="0" smtClean="0">
              <a:solidFill>
                <a:schemeClr val="accent5">
                  <a:lumMod val="75000"/>
                </a:schemeClr>
              </a:solidFill>
            </a:rPr>
            <a:t> Approach</a:t>
          </a:r>
        </a:p>
      </dsp:txBody>
      <dsp:txXfrm>
        <a:off x="21546" y="2910587"/>
        <a:ext cx="2495213" cy="1197951"/>
      </dsp:txXfrm>
    </dsp:sp>
    <dsp:sp modelId="{3BCE4CF7-CB2C-0544-ABA5-CC63929555FB}">
      <dsp:nvSpPr>
        <dsp:cNvPr id="0" name=""/>
        <dsp:cNvSpPr/>
      </dsp:nvSpPr>
      <dsp:spPr>
        <a:xfrm>
          <a:off x="3015085" y="2910587"/>
          <a:ext cx="2372980" cy="1186490"/>
        </a:xfrm>
        <a:prstGeom prst="rect">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smtClean="0">
              <a:solidFill>
                <a:schemeClr val="accent5">
                  <a:lumMod val="75000"/>
                </a:schemeClr>
              </a:solidFill>
            </a:rPr>
            <a:t>Market Approach</a:t>
          </a:r>
          <a:endParaRPr lang="de-DE" sz="2000" kern="1200" dirty="0">
            <a:solidFill>
              <a:schemeClr val="accent5">
                <a:lumMod val="75000"/>
              </a:schemeClr>
            </a:solidFill>
          </a:endParaRPr>
        </a:p>
      </dsp:txBody>
      <dsp:txXfrm>
        <a:off x="3015085" y="2910587"/>
        <a:ext cx="2372980" cy="1186490"/>
      </dsp:txXfrm>
    </dsp:sp>
    <dsp:sp modelId="{C4118163-10D9-644F-AAA9-6D8F2637B60E}">
      <dsp:nvSpPr>
        <dsp:cNvPr id="0" name=""/>
        <dsp:cNvSpPr/>
      </dsp:nvSpPr>
      <dsp:spPr>
        <a:xfrm>
          <a:off x="5886392" y="2910587"/>
          <a:ext cx="2372980" cy="1186490"/>
        </a:xfrm>
        <a:prstGeom prst="rect">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smtClean="0">
              <a:solidFill>
                <a:schemeClr val="accent5">
                  <a:lumMod val="75000"/>
                </a:schemeClr>
              </a:solidFill>
            </a:rPr>
            <a:t>Income Approach</a:t>
          </a:r>
          <a:endParaRPr lang="de-DE" sz="2000" kern="1200" dirty="0">
            <a:solidFill>
              <a:schemeClr val="accent5">
                <a:lumMod val="75000"/>
              </a:schemeClr>
            </a:solidFill>
          </a:endParaRPr>
        </a:p>
      </dsp:txBody>
      <dsp:txXfrm>
        <a:off x="5886392" y="2910587"/>
        <a:ext cx="2372980" cy="11864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F176F3-52F8-7446-8054-CF2341223BDB}">
      <dsp:nvSpPr>
        <dsp:cNvPr id="0" name=""/>
        <dsp:cNvSpPr/>
      </dsp:nvSpPr>
      <dsp:spPr>
        <a:xfrm>
          <a:off x="4283813" y="804718"/>
          <a:ext cx="2916510" cy="625903"/>
        </a:xfrm>
        <a:custGeom>
          <a:avLst/>
          <a:gdLst/>
          <a:ahLst/>
          <a:cxnLst/>
          <a:rect l="0" t="0" r="0" b="0"/>
          <a:pathLst>
            <a:path>
              <a:moveTo>
                <a:pt x="0" y="0"/>
              </a:moveTo>
              <a:lnTo>
                <a:pt x="0" y="384959"/>
              </a:lnTo>
              <a:lnTo>
                <a:pt x="2916510" y="384959"/>
              </a:lnTo>
              <a:lnTo>
                <a:pt x="2916510" y="625903"/>
              </a:lnTo>
            </a:path>
          </a:pathLst>
        </a:custGeom>
        <a:noFill/>
        <a:ln w="9525" cap="flat" cmpd="sng" algn="ctr">
          <a:solidFill>
            <a:schemeClr val="accent3">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C3ADC1-E7AD-C445-8243-CCDB0747CCF0}">
      <dsp:nvSpPr>
        <dsp:cNvPr id="0" name=""/>
        <dsp:cNvSpPr/>
      </dsp:nvSpPr>
      <dsp:spPr>
        <a:xfrm>
          <a:off x="4173882" y="804718"/>
          <a:ext cx="109931" cy="625903"/>
        </a:xfrm>
        <a:custGeom>
          <a:avLst/>
          <a:gdLst/>
          <a:ahLst/>
          <a:cxnLst/>
          <a:rect l="0" t="0" r="0" b="0"/>
          <a:pathLst>
            <a:path>
              <a:moveTo>
                <a:pt x="109931" y="0"/>
              </a:moveTo>
              <a:lnTo>
                <a:pt x="109931" y="384959"/>
              </a:lnTo>
              <a:lnTo>
                <a:pt x="0" y="384959"/>
              </a:lnTo>
              <a:lnTo>
                <a:pt x="0" y="625903"/>
              </a:lnTo>
            </a:path>
          </a:pathLst>
        </a:custGeom>
        <a:noFill/>
        <a:ln w="9525" cap="flat" cmpd="sng" algn="ctr">
          <a:solidFill>
            <a:schemeClr val="accent3">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7630D1-FCCA-5442-A596-C2847E3897E6}">
      <dsp:nvSpPr>
        <dsp:cNvPr id="0" name=""/>
        <dsp:cNvSpPr/>
      </dsp:nvSpPr>
      <dsp:spPr>
        <a:xfrm>
          <a:off x="1278457" y="804718"/>
          <a:ext cx="3005356" cy="625903"/>
        </a:xfrm>
        <a:custGeom>
          <a:avLst/>
          <a:gdLst/>
          <a:ahLst/>
          <a:cxnLst/>
          <a:rect l="0" t="0" r="0" b="0"/>
          <a:pathLst>
            <a:path>
              <a:moveTo>
                <a:pt x="3005356" y="0"/>
              </a:moveTo>
              <a:lnTo>
                <a:pt x="3005356" y="384959"/>
              </a:lnTo>
              <a:lnTo>
                <a:pt x="0" y="384959"/>
              </a:lnTo>
              <a:lnTo>
                <a:pt x="0" y="625903"/>
              </a:lnTo>
            </a:path>
          </a:pathLst>
        </a:custGeom>
        <a:noFill/>
        <a:ln w="9525" cap="flat" cmpd="sng" algn="ctr">
          <a:solidFill>
            <a:schemeClr val="accent3">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E7B9B0-25FB-E548-9BBF-3F80A9557192}">
      <dsp:nvSpPr>
        <dsp:cNvPr id="0" name=""/>
        <dsp:cNvSpPr/>
      </dsp:nvSpPr>
      <dsp:spPr>
        <a:xfrm>
          <a:off x="0" y="0"/>
          <a:ext cx="8567627" cy="804718"/>
        </a:xfrm>
        <a:prstGeom prst="rect">
          <a:avLst/>
        </a:prstGeom>
        <a:gradFill rotWithShape="0">
          <a:gsLst>
            <a:gs pos="0">
              <a:schemeClr val="accent3">
                <a:shade val="60000"/>
                <a:hueOff val="0"/>
                <a:satOff val="0"/>
                <a:lumOff val="0"/>
                <a:alphaOff val="0"/>
                <a:tint val="100000"/>
                <a:shade val="100000"/>
                <a:satMod val="130000"/>
              </a:schemeClr>
            </a:gs>
            <a:gs pos="100000">
              <a:schemeClr val="accent3">
                <a:shade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accent5">
                  <a:lumMod val="75000"/>
                </a:schemeClr>
              </a:solidFill>
            </a:rPr>
            <a:t>Wertminderungsursachen von Immobilien</a:t>
          </a:r>
          <a:endParaRPr lang="de-DE" sz="2000" b="1" kern="1200" dirty="0">
            <a:solidFill>
              <a:schemeClr val="accent5">
                <a:lumMod val="75000"/>
              </a:schemeClr>
            </a:solidFill>
          </a:endParaRPr>
        </a:p>
      </dsp:txBody>
      <dsp:txXfrm>
        <a:off x="0" y="0"/>
        <a:ext cx="8567627" cy="804718"/>
      </dsp:txXfrm>
    </dsp:sp>
    <dsp:sp modelId="{64B8905C-679C-074E-8E5B-811C56EF9AFD}">
      <dsp:nvSpPr>
        <dsp:cNvPr id="0" name=""/>
        <dsp:cNvSpPr/>
      </dsp:nvSpPr>
      <dsp:spPr>
        <a:xfrm>
          <a:off x="72004" y="1430622"/>
          <a:ext cx="2412905" cy="2263004"/>
        </a:xfrm>
        <a:prstGeom prst="rect">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tx1"/>
              </a:solidFill>
            </a:rPr>
            <a:t>Rechtliche Gründe:</a:t>
          </a:r>
        </a:p>
        <a:p>
          <a:pPr lvl="0" algn="ctr" defTabSz="800100">
            <a:lnSpc>
              <a:spcPct val="90000"/>
            </a:lnSpc>
            <a:spcBef>
              <a:spcPct val="0"/>
            </a:spcBef>
            <a:spcAft>
              <a:spcPct val="35000"/>
            </a:spcAft>
          </a:pPr>
          <a:r>
            <a:rPr lang="de-DE" sz="1800" kern="1200" dirty="0" smtClean="0">
              <a:solidFill>
                <a:schemeClr val="tx1"/>
              </a:solidFill>
            </a:rPr>
            <a:t>Auflagen</a:t>
          </a:r>
        </a:p>
        <a:p>
          <a:pPr lvl="0" algn="ctr" defTabSz="800100">
            <a:lnSpc>
              <a:spcPct val="90000"/>
            </a:lnSpc>
            <a:spcBef>
              <a:spcPct val="0"/>
            </a:spcBef>
            <a:spcAft>
              <a:spcPct val="35000"/>
            </a:spcAft>
          </a:pPr>
          <a:r>
            <a:rPr lang="de-DE" sz="1800" kern="1200" dirty="0" smtClean="0">
              <a:solidFill>
                <a:schemeClr val="tx1"/>
              </a:solidFill>
            </a:rPr>
            <a:t>Befristungen</a:t>
          </a:r>
        </a:p>
        <a:p>
          <a:pPr lvl="0" algn="ctr" defTabSz="800100">
            <a:lnSpc>
              <a:spcPct val="90000"/>
            </a:lnSpc>
            <a:spcBef>
              <a:spcPct val="0"/>
            </a:spcBef>
            <a:spcAft>
              <a:spcPct val="35000"/>
            </a:spcAft>
          </a:pPr>
          <a:r>
            <a:rPr lang="de-DE" sz="1800" kern="1200" dirty="0" err="1" smtClean="0">
              <a:solidFill>
                <a:schemeClr val="tx1"/>
              </a:solidFill>
            </a:rPr>
            <a:t>Nutzungsbeschrän-kungen</a:t>
          </a:r>
          <a:endParaRPr lang="de-DE" sz="1800" kern="1200" dirty="0" smtClean="0">
            <a:solidFill>
              <a:schemeClr val="tx1"/>
            </a:solidFill>
          </a:endParaRPr>
        </a:p>
        <a:p>
          <a:pPr lvl="0" algn="ctr" defTabSz="800100">
            <a:lnSpc>
              <a:spcPct val="90000"/>
            </a:lnSpc>
            <a:spcBef>
              <a:spcPct val="0"/>
            </a:spcBef>
            <a:spcAft>
              <a:spcPct val="35000"/>
            </a:spcAft>
          </a:pPr>
          <a:r>
            <a:rPr lang="de-DE" sz="1800" kern="1200" dirty="0" smtClean="0">
              <a:solidFill>
                <a:schemeClr val="tx1"/>
              </a:solidFill>
            </a:rPr>
            <a:t>Etc.</a:t>
          </a:r>
        </a:p>
      </dsp:txBody>
      <dsp:txXfrm>
        <a:off x="72004" y="1430622"/>
        <a:ext cx="2412905" cy="2263004"/>
      </dsp:txXfrm>
    </dsp:sp>
    <dsp:sp modelId="{3BCE4CF7-CB2C-0544-ABA5-CC63929555FB}">
      <dsp:nvSpPr>
        <dsp:cNvPr id="0" name=""/>
        <dsp:cNvSpPr/>
      </dsp:nvSpPr>
      <dsp:spPr>
        <a:xfrm>
          <a:off x="2875148" y="1430622"/>
          <a:ext cx="2597469" cy="1214587"/>
        </a:xfrm>
        <a:prstGeom prst="rect">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156"/>
            </a:spcAft>
          </a:pPr>
          <a:r>
            <a:rPr lang="de-DE" sz="1800" b="1" kern="100" dirty="0" smtClean="0">
              <a:solidFill>
                <a:srgbClr val="000000"/>
              </a:solidFill>
            </a:rPr>
            <a:t>Technische Gründe:</a:t>
          </a:r>
        </a:p>
        <a:p>
          <a:pPr lvl="0" algn="ctr" defTabSz="800100">
            <a:lnSpc>
              <a:spcPct val="90000"/>
            </a:lnSpc>
            <a:spcBef>
              <a:spcPct val="0"/>
            </a:spcBef>
            <a:spcAft>
              <a:spcPts val="156"/>
            </a:spcAft>
          </a:pPr>
          <a:r>
            <a:rPr lang="de-DE" sz="1800" kern="100" dirty="0" smtClean="0">
              <a:solidFill>
                <a:srgbClr val="000000"/>
              </a:solidFill>
            </a:rPr>
            <a:t>Verschleiß</a:t>
          </a:r>
        </a:p>
        <a:p>
          <a:pPr lvl="0" algn="ctr" defTabSz="800100">
            <a:lnSpc>
              <a:spcPct val="90000"/>
            </a:lnSpc>
            <a:spcBef>
              <a:spcPct val="0"/>
            </a:spcBef>
            <a:spcAft>
              <a:spcPts val="156"/>
            </a:spcAft>
          </a:pPr>
          <a:r>
            <a:rPr lang="de-DE" sz="1800" kern="100" dirty="0" smtClean="0">
              <a:solidFill>
                <a:srgbClr val="000000"/>
              </a:solidFill>
            </a:rPr>
            <a:t>Beschädigungen</a:t>
          </a:r>
        </a:p>
        <a:p>
          <a:pPr lvl="0" algn="ctr" defTabSz="800100">
            <a:lnSpc>
              <a:spcPct val="90000"/>
            </a:lnSpc>
            <a:spcBef>
              <a:spcPct val="0"/>
            </a:spcBef>
            <a:spcAft>
              <a:spcPts val="156"/>
            </a:spcAft>
          </a:pPr>
          <a:r>
            <a:rPr lang="de-DE" sz="1800" kern="100" dirty="0" smtClean="0">
              <a:solidFill>
                <a:srgbClr val="000000"/>
              </a:solidFill>
            </a:rPr>
            <a:t>Etc.</a:t>
          </a:r>
          <a:endParaRPr lang="de-DE" sz="1800" kern="100" dirty="0">
            <a:solidFill>
              <a:srgbClr val="000000"/>
            </a:solidFill>
          </a:endParaRPr>
        </a:p>
      </dsp:txBody>
      <dsp:txXfrm>
        <a:off x="2875148" y="1430622"/>
        <a:ext cx="2597469" cy="1214587"/>
      </dsp:txXfrm>
    </dsp:sp>
    <dsp:sp modelId="{C4118163-10D9-644F-AAA9-6D8F2637B60E}">
      <dsp:nvSpPr>
        <dsp:cNvPr id="0" name=""/>
        <dsp:cNvSpPr/>
      </dsp:nvSpPr>
      <dsp:spPr>
        <a:xfrm>
          <a:off x="5831692" y="1430622"/>
          <a:ext cx="2737262" cy="4113994"/>
        </a:xfrm>
        <a:prstGeom prst="rect">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rgbClr val="000000"/>
              </a:solidFill>
            </a:rPr>
            <a:t>Wirtschaftliche Gründe:</a:t>
          </a:r>
        </a:p>
        <a:p>
          <a:pPr lvl="0" algn="ctr" defTabSz="800100">
            <a:lnSpc>
              <a:spcPct val="90000"/>
            </a:lnSpc>
            <a:spcBef>
              <a:spcPct val="0"/>
            </a:spcBef>
            <a:spcAft>
              <a:spcPct val="35000"/>
            </a:spcAft>
          </a:pPr>
          <a:r>
            <a:rPr lang="de-DE" sz="1800" kern="1200" dirty="0" smtClean="0">
              <a:solidFill>
                <a:srgbClr val="000000"/>
              </a:solidFill>
            </a:rPr>
            <a:t>Demographische Entwicklung</a:t>
          </a:r>
        </a:p>
        <a:p>
          <a:pPr lvl="0" algn="ctr" defTabSz="800100">
            <a:lnSpc>
              <a:spcPct val="90000"/>
            </a:lnSpc>
            <a:spcBef>
              <a:spcPct val="0"/>
            </a:spcBef>
            <a:spcAft>
              <a:spcPct val="35000"/>
            </a:spcAft>
          </a:pPr>
          <a:endParaRPr lang="de-DE" sz="1800" kern="1200" dirty="0" smtClean="0">
            <a:solidFill>
              <a:srgbClr val="000000"/>
            </a:solidFill>
          </a:endParaRPr>
        </a:p>
        <a:p>
          <a:pPr lvl="0" algn="ctr" defTabSz="800100">
            <a:lnSpc>
              <a:spcPct val="90000"/>
            </a:lnSpc>
            <a:spcBef>
              <a:spcPct val="0"/>
            </a:spcBef>
            <a:spcAft>
              <a:spcPct val="35000"/>
            </a:spcAft>
          </a:pPr>
          <a:r>
            <a:rPr lang="de-DE" sz="1800" kern="1200" dirty="0" smtClean="0">
              <a:solidFill>
                <a:srgbClr val="000000"/>
              </a:solidFill>
            </a:rPr>
            <a:t>Arbeitslosigkeit</a:t>
          </a:r>
        </a:p>
        <a:p>
          <a:pPr lvl="0" algn="ctr" defTabSz="800100">
            <a:lnSpc>
              <a:spcPct val="90000"/>
            </a:lnSpc>
            <a:spcBef>
              <a:spcPct val="0"/>
            </a:spcBef>
            <a:spcAft>
              <a:spcPct val="35000"/>
            </a:spcAft>
          </a:pPr>
          <a:r>
            <a:rPr lang="de-DE" sz="1800" kern="1200" dirty="0" smtClean="0">
              <a:solidFill>
                <a:srgbClr val="000000"/>
              </a:solidFill>
            </a:rPr>
            <a:t>Zinsniveau</a:t>
          </a:r>
        </a:p>
        <a:p>
          <a:pPr lvl="0" algn="ctr" defTabSz="800100">
            <a:lnSpc>
              <a:spcPct val="90000"/>
            </a:lnSpc>
            <a:spcBef>
              <a:spcPct val="0"/>
            </a:spcBef>
            <a:spcAft>
              <a:spcPct val="35000"/>
            </a:spcAft>
          </a:pPr>
          <a:r>
            <a:rPr lang="de-DE" sz="1800" kern="1200" dirty="0" smtClean="0">
              <a:solidFill>
                <a:srgbClr val="000000"/>
              </a:solidFill>
            </a:rPr>
            <a:t>Wegfall von Subventionen</a:t>
          </a:r>
        </a:p>
        <a:p>
          <a:pPr lvl="0" algn="ctr" defTabSz="800100">
            <a:lnSpc>
              <a:spcPct val="90000"/>
            </a:lnSpc>
            <a:spcBef>
              <a:spcPct val="0"/>
            </a:spcBef>
            <a:spcAft>
              <a:spcPct val="35000"/>
            </a:spcAft>
          </a:pPr>
          <a:endParaRPr lang="de-DE" sz="1800" kern="1200" dirty="0" smtClean="0">
            <a:solidFill>
              <a:srgbClr val="000000"/>
            </a:solidFill>
          </a:endParaRPr>
        </a:p>
        <a:p>
          <a:pPr lvl="0" algn="ctr" defTabSz="800100">
            <a:lnSpc>
              <a:spcPct val="90000"/>
            </a:lnSpc>
            <a:spcBef>
              <a:spcPct val="0"/>
            </a:spcBef>
            <a:spcAft>
              <a:spcPct val="35000"/>
            </a:spcAft>
          </a:pPr>
          <a:r>
            <a:rPr lang="de-DE" sz="1800" kern="1200" dirty="0" smtClean="0">
              <a:solidFill>
                <a:srgbClr val="000000"/>
              </a:solidFill>
            </a:rPr>
            <a:t>Veränderte Bedürfnisse der Nachfrager</a:t>
          </a:r>
        </a:p>
        <a:p>
          <a:pPr lvl="0" algn="ctr" defTabSz="800100">
            <a:lnSpc>
              <a:spcPct val="90000"/>
            </a:lnSpc>
            <a:spcBef>
              <a:spcPct val="0"/>
            </a:spcBef>
            <a:spcAft>
              <a:spcPct val="35000"/>
            </a:spcAft>
          </a:pPr>
          <a:endParaRPr lang="de-DE" sz="1800" kern="1200" dirty="0">
            <a:solidFill>
              <a:srgbClr val="000000"/>
            </a:solidFill>
          </a:endParaRPr>
        </a:p>
      </dsp:txBody>
      <dsp:txXfrm>
        <a:off x="5831692" y="1430622"/>
        <a:ext cx="2737262" cy="41139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67FAC2-1CDF-634B-BC4F-749BA7FABE5B}">
      <dsp:nvSpPr>
        <dsp:cNvPr id="0" name=""/>
        <dsp:cNvSpPr/>
      </dsp:nvSpPr>
      <dsp:spPr>
        <a:xfrm>
          <a:off x="4518248" y="1393266"/>
          <a:ext cx="3913832" cy="252496"/>
        </a:xfrm>
        <a:custGeom>
          <a:avLst/>
          <a:gdLst/>
          <a:ahLst/>
          <a:cxnLst/>
          <a:rect l="0" t="0" r="0" b="0"/>
          <a:pathLst>
            <a:path>
              <a:moveTo>
                <a:pt x="0" y="0"/>
              </a:moveTo>
              <a:lnTo>
                <a:pt x="0" y="126248"/>
              </a:lnTo>
              <a:lnTo>
                <a:pt x="3913832" y="126248"/>
              </a:lnTo>
              <a:lnTo>
                <a:pt x="3913832" y="252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DC7DC2-8AFF-FF45-BC77-03B7A87CF23F}">
      <dsp:nvSpPr>
        <dsp:cNvPr id="0" name=""/>
        <dsp:cNvSpPr/>
      </dsp:nvSpPr>
      <dsp:spPr>
        <a:xfrm>
          <a:off x="4518248" y="1393266"/>
          <a:ext cx="2458970" cy="252496"/>
        </a:xfrm>
        <a:custGeom>
          <a:avLst/>
          <a:gdLst/>
          <a:ahLst/>
          <a:cxnLst/>
          <a:rect l="0" t="0" r="0" b="0"/>
          <a:pathLst>
            <a:path>
              <a:moveTo>
                <a:pt x="0" y="0"/>
              </a:moveTo>
              <a:lnTo>
                <a:pt x="0" y="126248"/>
              </a:lnTo>
              <a:lnTo>
                <a:pt x="2458970" y="126248"/>
              </a:lnTo>
              <a:lnTo>
                <a:pt x="2458970" y="252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FBB5E6-4545-5049-AF06-45A8EBC0ABAB}">
      <dsp:nvSpPr>
        <dsp:cNvPr id="0" name=""/>
        <dsp:cNvSpPr/>
      </dsp:nvSpPr>
      <dsp:spPr>
        <a:xfrm>
          <a:off x="4518248" y="1393266"/>
          <a:ext cx="964742" cy="252496"/>
        </a:xfrm>
        <a:custGeom>
          <a:avLst/>
          <a:gdLst/>
          <a:ahLst/>
          <a:cxnLst/>
          <a:rect l="0" t="0" r="0" b="0"/>
          <a:pathLst>
            <a:path>
              <a:moveTo>
                <a:pt x="0" y="0"/>
              </a:moveTo>
              <a:lnTo>
                <a:pt x="0" y="126248"/>
              </a:lnTo>
              <a:lnTo>
                <a:pt x="964742" y="126248"/>
              </a:lnTo>
              <a:lnTo>
                <a:pt x="964742" y="252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02FE0-BDD1-904C-B189-C2D7B687EEE7}">
      <dsp:nvSpPr>
        <dsp:cNvPr id="0" name=""/>
        <dsp:cNvSpPr/>
      </dsp:nvSpPr>
      <dsp:spPr>
        <a:xfrm>
          <a:off x="4042832" y="1393266"/>
          <a:ext cx="475415" cy="252496"/>
        </a:xfrm>
        <a:custGeom>
          <a:avLst/>
          <a:gdLst/>
          <a:ahLst/>
          <a:cxnLst/>
          <a:rect l="0" t="0" r="0" b="0"/>
          <a:pathLst>
            <a:path>
              <a:moveTo>
                <a:pt x="475415" y="0"/>
              </a:moveTo>
              <a:lnTo>
                <a:pt x="475415" y="126248"/>
              </a:lnTo>
              <a:lnTo>
                <a:pt x="0" y="126248"/>
              </a:lnTo>
              <a:lnTo>
                <a:pt x="0" y="252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B56A3D-D6C5-874E-9F9A-880BA5EFEFEB}">
      <dsp:nvSpPr>
        <dsp:cNvPr id="0" name=""/>
        <dsp:cNvSpPr/>
      </dsp:nvSpPr>
      <dsp:spPr>
        <a:xfrm>
          <a:off x="2383687" y="1393266"/>
          <a:ext cx="2134560" cy="252496"/>
        </a:xfrm>
        <a:custGeom>
          <a:avLst/>
          <a:gdLst/>
          <a:ahLst/>
          <a:cxnLst/>
          <a:rect l="0" t="0" r="0" b="0"/>
          <a:pathLst>
            <a:path>
              <a:moveTo>
                <a:pt x="2134560" y="0"/>
              </a:moveTo>
              <a:lnTo>
                <a:pt x="2134560" y="126248"/>
              </a:lnTo>
              <a:lnTo>
                <a:pt x="0" y="126248"/>
              </a:lnTo>
              <a:lnTo>
                <a:pt x="0" y="252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412999-5C75-B046-B6FB-A09CB17A9240}">
      <dsp:nvSpPr>
        <dsp:cNvPr id="0" name=""/>
        <dsp:cNvSpPr/>
      </dsp:nvSpPr>
      <dsp:spPr>
        <a:xfrm>
          <a:off x="646245" y="1393266"/>
          <a:ext cx="3872002" cy="252496"/>
        </a:xfrm>
        <a:custGeom>
          <a:avLst/>
          <a:gdLst/>
          <a:ahLst/>
          <a:cxnLst/>
          <a:rect l="0" t="0" r="0" b="0"/>
          <a:pathLst>
            <a:path>
              <a:moveTo>
                <a:pt x="3872002" y="0"/>
              </a:moveTo>
              <a:lnTo>
                <a:pt x="3872002" y="126248"/>
              </a:lnTo>
              <a:lnTo>
                <a:pt x="0" y="126248"/>
              </a:lnTo>
              <a:lnTo>
                <a:pt x="0" y="252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4D55C9-64B0-D94D-92BA-8D14DAE21222}">
      <dsp:nvSpPr>
        <dsp:cNvPr id="0" name=""/>
        <dsp:cNvSpPr/>
      </dsp:nvSpPr>
      <dsp:spPr>
        <a:xfrm>
          <a:off x="2507687" y="792084"/>
          <a:ext cx="4021120" cy="60118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smtClean="0"/>
            <a:t>Bilanzierung und Bewertung Immobilien IFRS</a:t>
          </a:r>
          <a:endParaRPr lang="de-DE" sz="1400" kern="1200" dirty="0"/>
        </a:p>
      </dsp:txBody>
      <dsp:txXfrm>
        <a:off x="2507687" y="792084"/>
        <a:ext cx="4021120" cy="601182"/>
      </dsp:txXfrm>
    </dsp:sp>
    <dsp:sp modelId="{F34A12C0-64D8-EC45-9167-8FAA11ECBF64}">
      <dsp:nvSpPr>
        <dsp:cNvPr id="0" name=""/>
        <dsp:cNvSpPr/>
      </dsp:nvSpPr>
      <dsp:spPr>
        <a:xfrm>
          <a:off x="3232" y="1645763"/>
          <a:ext cx="1286026" cy="26747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b="0" u="sng" kern="1200" dirty="0" smtClean="0"/>
            <a:t>IAS 2: Vorräte</a:t>
          </a:r>
        </a:p>
        <a:p>
          <a:pPr lvl="0" algn="ctr" defTabSz="622300">
            <a:lnSpc>
              <a:spcPct val="90000"/>
            </a:lnSpc>
            <a:spcBef>
              <a:spcPct val="0"/>
            </a:spcBef>
            <a:spcAft>
              <a:spcPct val="35000"/>
            </a:spcAft>
          </a:pPr>
          <a:endParaRPr lang="de-DE" sz="1400" b="0" u="sng" kern="1200" dirty="0" smtClean="0"/>
        </a:p>
        <a:p>
          <a:pPr lvl="0" algn="ctr" defTabSz="622300">
            <a:lnSpc>
              <a:spcPct val="90000"/>
            </a:lnSpc>
            <a:spcBef>
              <a:spcPct val="0"/>
            </a:spcBef>
            <a:spcAft>
              <a:spcPct val="35000"/>
            </a:spcAft>
          </a:pPr>
          <a:r>
            <a:rPr lang="de-DE" sz="1400" kern="1200" dirty="0" smtClean="0"/>
            <a:t>Verkauf im Rahmen der gewöhnlichen Geschäfts-tätigkeit.</a:t>
          </a:r>
        </a:p>
        <a:p>
          <a:pPr lvl="0" algn="ctr" defTabSz="622300">
            <a:lnSpc>
              <a:spcPct val="90000"/>
            </a:lnSpc>
            <a:spcBef>
              <a:spcPct val="0"/>
            </a:spcBef>
            <a:spcAft>
              <a:spcPct val="35000"/>
            </a:spcAft>
          </a:pPr>
          <a:r>
            <a:rPr lang="de-DE" sz="1400" kern="1200" dirty="0" smtClean="0"/>
            <a:t>AHK oder niedrigerer Absatzmarkt-wert </a:t>
          </a:r>
          <a:endParaRPr lang="de-DE" sz="1400" kern="1200" dirty="0"/>
        </a:p>
      </dsp:txBody>
      <dsp:txXfrm>
        <a:off x="3232" y="1645763"/>
        <a:ext cx="1286026" cy="2674716"/>
      </dsp:txXfrm>
    </dsp:sp>
    <dsp:sp modelId="{E8B3959B-1869-3342-BF1E-7BCC50EAD5E3}">
      <dsp:nvSpPr>
        <dsp:cNvPr id="0" name=""/>
        <dsp:cNvSpPr/>
      </dsp:nvSpPr>
      <dsp:spPr>
        <a:xfrm>
          <a:off x="1547659" y="1645763"/>
          <a:ext cx="1672057" cy="196833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u="sng" kern="1200" dirty="0" smtClean="0"/>
            <a:t>IAS 11: Fertigungsauftrag</a:t>
          </a:r>
        </a:p>
        <a:p>
          <a:pPr lvl="0" algn="ctr" defTabSz="622300">
            <a:lnSpc>
              <a:spcPct val="90000"/>
            </a:lnSpc>
            <a:spcBef>
              <a:spcPct val="0"/>
            </a:spcBef>
            <a:spcAft>
              <a:spcPct val="35000"/>
            </a:spcAft>
          </a:pPr>
          <a:endParaRPr lang="de-DE" sz="1400" u="sng" kern="1200" dirty="0" smtClean="0"/>
        </a:p>
        <a:p>
          <a:pPr lvl="0" algn="ctr" defTabSz="622300">
            <a:lnSpc>
              <a:spcPct val="90000"/>
            </a:lnSpc>
            <a:spcBef>
              <a:spcPct val="0"/>
            </a:spcBef>
            <a:spcAft>
              <a:spcPct val="35000"/>
            </a:spcAft>
          </a:pPr>
          <a:r>
            <a:rPr lang="de-DE" sz="1400" kern="1200" dirty="0" smtClean="0"/>
            <a:t>Ausweis als Forderung.</a:t>
          </a:r>
        </a:p>
        <a:p>
          <a:pPr lvl="0" algn="ctr" defTabSz="622300">
            <a:lnSpc>
              <a:spcPct val="90000"/>
            </a:lnSpc>
            <a:spcBef>
              <a:spcPct val="0"/>
            </a:spcBef>
            <a:spcAft>
              <a:spcPct val="35000"/>
            </a:spcAft>
          </a:pPr>
          <a:r>
            <a:rPr lang="de-DE" sz="1400" kern="1200" dirty="0" smtClean="0"/>
            <a:t>POC-Methode oder Zero-Profit-Methode</a:t>
          </a:r>
        </a:p>
      </dsp:txBody>
      <dsp:txXfrm>
        <a:off x="1547659" y="1645763"/>
        <a:ext cx="1672057" cy="1968332"/>
      </dsp:txXfrm>
    </dsp:sp>
    <dsp:sp modelId="{AF1B0B4F-455A-4C46-A762-FA714E6AB873}">
      <dsp:nvSpPr>
        <dsp:cNvPr id="0" name=""/>
        <dsp:cNvSpPr/>
      </dsp:nvSpPr>
      <dsp:spPr>
        <a:xfrm>
          <a:off x="3441649" y="1645763"/>
          <a:ext cx="1202365" cy="26747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u="sng" kern="1200" dirty="0" smtClean="0"/>
            <a:t>IAS 16: Selbst genutzte Sachanlagen</a:t>
          </a:r>
        </a:p>
        <a:p>
          <a:pPr lvl="0" algn="ctr" defTabSz="622300">
            <a:lnSpc>
              <a:spcPct val="90000"/>
            </a:lnSpc>
            <a:spcBef>
              <a:spcPct val="0"/>
            </a:spcBef>
            <a:spcAft>
              <a:spcPct val="35000"/>
            </a:spcAft>
          </a:pPr>
          <a:endParaRPr lang="de-DE" sz="1400" u="sng" kern="1200" dirty="0" smtClean="0"/>
        </a:p>
        <a:p>
          <a:pPr lvl="0" algn="ctr" defTabSz="622300">
            <a:lnSpc>
              <a:spcPct val="90000"/>
            </a:lnSpc>
            <a:spcBef>
              <a:spcPct val="0"/>
            </a:spcBef>
            <a:spcAft>
              <a:spcPct val="35000"/>
            </a:spcAft>
          </a:pPr>
          <a:r>
            <a:rPr lang="de-DE" sz="1400" kern="1200" dirty="0" smtClean="0"/>
            <a:t>AK- oder </a:t>
          </a:r>
          <a:r>
            <a:rPr lang="de-DE" sz="1400" kern="1200" dirty="0" err="1" smtClean="0"/>
            <a:t>Neubewer-tungsmodell</a:t>
          </a:r>
          <a:r>
            <a:rPr lang="de-DE" sz="1400" kern="1200" dirty="0" smtClean="0"/>
            <a:t> und </a:t>
          </a:r>
          <a:r>
            <a:rPr lang="de-DE" sz="1400" kern="1200" dirty="0" err="1" smtClean="0"/>
            <a:t>Niederst-werttest</a:t>
          </a:r>
          <a:r>
            <a:rPr lang="de-DE" sz="1400" kern="1200" dirty="0" smtClean="0"/>
            <a:t> nach IAS 36</a:t>
          </a:r>
          <a:endParaRPr lang="de-DE" sz="1400" kern="1200" dirty="0"/>
        </a:p>
      </dsp:txBody>
      <dsp:txXfrm>
        <a:off x="3441649" y="1645763"/>
        <a:ext cx="1202365" cy="2674716"/>
      </dsp:txXfrm>
    </dsp:sp>
    <dsp:sp modelId="{7F8978DD-BC98-E947-9BCB-5C78A12C4DB3}">
      <dsp:nvSpPr>
        <dsp:cNvPr id="0" name=""/>
        <dsp:cNvSpPr/>
      </dsp:nvSpPr>
      <dsp:spPr>
        <a:xfrm>
          <a:off x="4881807" y="1645763"/>
          <a:ext cx="1202365" cy="229081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u="sng" kern="1200" dirty="0" smtClean="0"/>
            <a:t>IAS 40: Als </a:t>
          </a:r>
          <a:r>
            <a:rPr lang="de-DE" sz="1400" u="sng" kern="1200" dirty="0" err="1" smtClean="0"/>
            <a:t>Finanzin-vestition</a:t>
          </a:r>
          <a:r>
            <a:rPr lang="de-DE" sz="1400" u="sng" kern="1200" dirty="0" smtClean="0"/>
            <a:t> gehaltene Immobilien</a:t>
          </a:r>
        </a:p>
        <a:p>
          <a:pPr lvl="0" algn="ctr" defTabSz="622300">
            <a:lnSpc>
              <a:spcPct val="90000"/>
            </a:lnSpc>
            <a:spcBef>
              <a:spcPct val="0"/>
            </a:spcBef>
            <a:spcAft>
              <a:spcPct val="35000"/>
            </a:spcAft>
          </a:pPr>
          <a:endParaRPr lang="de-DE" sz="1400" u="sng" kern="1200" dirty="0" smtClean="0"/>
        </a:p>
        <a:p>
          <a:pPr lvl="0" algn="ctr" defTabSz="622300">
            <a:lnSpc>
              <a:spcPct val="90000"/>
            </a:lnSpc>
            <a:spcBef>
              <a:spcPct val="0"/>
            </a:spcBef>
            <a:spcAft>
              <a:spcPct val="35000"/>
            </a:spcAft>
          </a:pPr>
          <a:r>
            <a:rPr lang="de-DE" sz="1400" kern="1200" dirty="0" smtClean="0"/>
            <a:t>AK-Modell wie IAS 16 oder Fair-Value-Modell</a:t>
          </a:r>
          <a:endParaRPr lang="de-DE" sz="1400" kern="1200" dirty="0"/>
        </a:p>
      </dsp:txBody>
      <dsp:txXfrm>
        <a:off x="4881807" y="1645763"/>
        <a:ext cx="1202365" cy="2290819"/>
      </dsp:txXfrm>
    </dsp:sp>
    <dsp:sp modelId="{E7061DCF-EF46-1545-97AD-FE6A6875DA80}">
      <dsp:nvSpPr>
        <dsp:cNvPr id="0" name=""/>
        <dsp:cNvSpPr/>
      </dsp:nvSpPr>
      <dsp:spPr>
        <a:xfrm>
          <a:off x="6376035" y="1645763"/>
          <a:ext cx="1202365" cy="281873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u="sng" kern="1200" dirty="0" smtClean="0"/>
            <a:t>IFRS 5: Held </a:t>
          </a:r>
          <a:r>
            <a:rPr lang="de-DE" sz="1400" u="sng" kern="1200" dirty="0" err="1" smtClean="0"/>
            <a:t>for</a:t>
          </a:r>
          <a:r>
            <a:rPr lang="de-DE" sz="1400" u="sng" kern="1200" dirty="0" smtClean="0"/>
            <a:t> </a:t>
          </a:r>
          <a:r>
            <a:rPr lang="de-DE" sz="1400" u="sng" kern="1200" dirty="0" err="1" smtClean="0"/>
            <a:t>Sale</a:t>
          </a:r>
          <a:r>
            <a:rPr lang="de-DE" sz="1400" u="sng" kern="1200" dirty="0" smtClean="0"/>
            <a:t> oder Abgangsgruppe oder aufgegebene </a:t>
          </a:r>
          <a:r>
            <a:rPr lang="de-DE" sz="1400" u="sng" kern="1200" dirty="0" err="1" smtClean="0"/>
            <a:t>Geschäftsbe</a:t>
          </a:r>
          <a:r>
            <a:rPr lang="de-DE" sz="1400" u="sng" kern="1200" dirty="0" smtClean="0"/>
            <a:t>-reiche</a:t>
          </a:r>
        </a:p>
        <a:p>
          <a:pPr lvl="0" algn="ctr" defTabSz="622300">
            <a:lnSpc>
              <a:spcPct val="90000"/>
            </a:lnSpc>
            <a:spcBef>
              <a:spcPct val="0"/>
            </a:spcBef>
            <a:spcAft>
              <a:spcPct val="35000"/>
            </a:spcAft>
          </a:pPr>
          <a:endParaRPr lang="de-DE" sz="1400" kern="1200" dirty="0" smtClean="0"/>
        </a:p>
        <a:p>
          <a:pPr lvl="0" algn="ctr" defTabSz="622300">
            <a:lnSpc>
              <a:spcPct val="90000"/>
            </a:lnSpc>
            <a:spcBef>
              <a:spcPct val="0"/>
            </a:spcBef>
            <a:spcAft>
              <a:spcPct val="35000"/>
            </a:spcAft>
          </a:pPr>
          <a:r>
            <a:rPr lang="de-DE" sz="1400" kern="1200" dirty="0" smtClean="0"/>
            <a:t>Letzter Buchwert oder niedrigerer Fair Value</a:t>
          </a:r>
          <a:endParaRPr lang="de-DE" sz="1400" kern="1200" dirty="0"/>
        </a:p>
      </dsp:txBody>
      <dsp:txXfrm>
        <a:off x="6376035" y="1645763"/>
        <a:ext cx="1202365" cy="2818736"/>
      </dsp:txXfrm>
    </dsp:sp>
    <dsp:sp modelId="{1CCD11FD-AC57-044B-8016-B8DDBD6A8D80}">
      <dsp:nvSpPr>
        <dsp:cNvPr id="0" name=""/>
        <dsp:cNvSpPr/>
      </dsp:nvSpPr>
      <dsp:spPr>
        <a:xfrm>
          <a:off x="7830898" y="1645763"/>
          <a:ext cx="1202365" cy="253069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u="sng" kern="1200" dirty="0" smtClean="0"/>
            <a:t>IAS 17: Leasing</a:t>
          </a:r>
        </a:p>
        <a:p>
          <a:pPr lvl="0" algn="ctr" defTabSz="622300">
            <a:lnSpc>
              <a:spcPct val="90000"/>
            </a:lnSpc>
            <a:spcBef>
              <a:spcPct val="0"/>
            </a:spcBef>
            <a:spcAft>
              <a:spcPct val="35000"/>
            </a:spcAft>
          </a:pPr>
          <a:endParaRPr lang="de-DE" sz="1400" kern="1200" dirty="0" smtClean="0"/>
        </a:p>
        <a:p>
          <a:pPr lvl="0" algn="ctr" defTabSz="622300">
            <a:lnSpc>
              <a:spcPct val="90000"/>
            </a:lnSpc>
            <a:spcBef>
              <a:spcPct val="0"/>
            </a:spcBef>
            <a:spcAft>
              <a:spcPct val="35000"/>
            </a:spcAft>
          </a:pPr>
          <a:r>
            <a:rPr lang="de-DE" sz="1400" kern="1200" dirty="0" smtClean="0"/>
            <a:t>Je nach Vertrag (Financial oder </a:t>
          </a:r>
          <a:r>
            <a:rPr lang="de-DE" sz="1400" kern="1200" dirty="0" err="1" smtClean="0"/>
            <a:t>Operate</a:t>
          </a:r>
          <a:r>
            <a:rPr lang="de-DE" sz="1400" kern="1200" dirty="0" smtClean="0"/>
            <a:t> Leasing )</a:t>
          </a:r>
        </a:p>
        <a:p>
          <a:pPr lvl="0" algn="ctr" defTabSz="622300">
            <a:lnSpc>
              <a:spcPct val="90000"/>
            </a:lnSpc>
            <a:spcBef>
              <a:spcPct val="0"/>
            </a:spcBef>
            <a:spcAft>
              <a:spcPct val="35000"/>
            </a:spcAft>
          </a:pPr>
          <a:r>
            <a:rPr lang="de-DE" sz="1400" kern="1200" dirty="0" smtClean="0"/>
            <a:t>Bilanzierung beim LG oder LN</a:t>
          </a:r>
          <a:endParaRPr lang="de-DE" sz="1400" kern="1200" dirty="0"/>
        </a:p>
      </dsp:txBody>
      <dsp:txXfrm>
        <a:off x="7830898" y="1645763"/>
        <a:ext cx="1202365" cy="253069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15A9CA-0F1D-1E4D-948C-4F2B15D45778}">
      <dsp:nvSpPr>
        <dsp:cNvPr id="0" name=""/>
        <dsp:cNvSpPr/>
      </dsp:nvSpPr>
      <dsp:spPr>
        <a:xfrm>
          <a:off x="7767571" y="3702747"/>
          <a:ext cx="91440" cy="432513"/>
        </a:xfrm>
        <a:custGeom>
          <a:avLst/>
          <a:gdLst/>
          <a:ahLst/>
          <a:cxnLst/>
          <a:rect l="0" t="0" r="0" b="0"/>
          <a:pathLst>
            <a:path>
              <a:moveTo>
                <a:pt x="45720" y="0"/>
              </a:moveTo>
              <a:lnTo>
                <a:pt x="45720" y="4325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6154BD-7A5F-BF4C-B173-DB8C031F217F}">
      <dsp:nvSpPr>
        <dsp:cNvPr id="0" name=""/>
        <dsp:cNvSpPr/>
      </dsp:nvSpPr>
      <dsp:spPr>
        <a:xfrm>
          <a:off x="6691249" y="2325894"/>
          <a:ext cx="1122042" cy="432513"/>
        </a:xfrm>
        <a:custGeom>
          <a:avLst/>
          <a:gdLst/>
          <a:ahLst/>
          <a:cxnLst/>
          <a:rect l="0" t="0" r="0" b="0"/>
          <a:pathLst>
            <a:path>
              <a:moveTo>
                <a:pt x="0" y="0"/>
              </a:moveTo>
              <a:lnTo>
                <a:pt x="0" y="294745"/>
              </a:lnTo>
              <a:lnTo>
                <a:pt x="1122042" y="294745"/>
              </a:lnTo>
              <a:lnTo>
                <a:pt x="1122042" y="4325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CD643A-4567-514A-875D-60DCF9DD3F62}">
      <dsp:nvSpPr>
        <dsp:cNvPr id="0" name=""/>
        <dsp:cNvSpPr/>
      </dsp:nvSpPr>
      <dsp:spPr>
        <a:xfrm>
          <a:off x="5511255" y="3702747"/>
          <a:ext cx="91440" cy="432513"/>
        </a:xfrm>
        <a:custGeom>
          <a:avLst/>
          <a:gdLst/>
          <a:ahLst/>
          <a:cxnLst/>
          <a:rect l="0" t="0" r="0" b="0"/>
          <a:pathLst>
            <a:path>
              <a:moveTo>
                <a:pt x="45720" y="0"/>
              </a:moveTo>
              <a:lnTo>
                <a:pt x="45720" y="4325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6BA4A9-6D99-CC47-9E83-4048934E66BD}">
      <dsp:nvSpPr>
        <dsp:cNvPr id="0" name=""/>
        <dsp:cNvSpPr/>
      </dsp:nvSpPr>
      <dsp:spPr>
        <a:xfrm>
          <a:off x="5556975" y="2325894"/>
          <a:ext cx="1134273" cy="432513"/>
        </a:xfrm>
        <a:custGeom>
          <a:avLst/>
          <a:gdLst/>
          <a:ahLst/>
          <a:cxnLst/>
          <a:rect l="0" t="0" r="0" b="0"/>
          <a:pathLst>
            <a:path>
              <a:moveTo>
                <a:pt x="1134273" y="0"/>
              </a:moveTo>
              <a:lnTo>
                <a:pt x="1134273" y="294745"/>
              </a:lnTo>
              <a:lnTo>
                <a:pt x="0" y="294745"/>
              </a:lnTo>
              <a:lnTo>
                <a:pt x="0" y="4325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532E97-9839-1C4A-B25D-502A4AF8F089}">
      <dsp:nvSpPr>
        <dsp:cNvPr id="0" name=""/>
        <dsp:cNvSpPr/>
      </dsp:nvSpPr>
      <dsp:spPr>
        <a:xfrm>
          <a:off x="4478885" y="949040"/>
          <a:ext cx="2212363" cy="432513"/>
        </a:xfrm>
        <a:custGeom>
          <a:avLst/>
          <a:gdLst/>
          <a:ahLst/>
          <a:cxnLst/>
          <a:rect l="0" t="0" r="0" b="0"/>
          <a:pathLst>
            <a:path>
              <a:moveTo>
                <a:pt x="0" y="0"/>
              </a:moveTo>
              <a:lnTo>
                <a:pt x="0" y="294745"/>
              </a:lnTo>
              <a:lnTo>
                <a:pt x="2212363" y="294745"/>
              </a:lnTo>
              <a:lnTo>
                <a:pt x="2212363" y="43251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BF22F2-06F2-2E49-A6C6-ABF3CDBDBBAB}">
      <dsp:nvSpPr>
        <dsp:cNvPr id="0" name=""/>
        <dsp:cNvSpPr/>
      </dsp:nvSpPr>
      <dsp:spPr>
        <a:xfrm>
          <a:off x="3246678" y="3702747"/>
          <a:ext cx="91440" cy="432513"/>
        </a:xfrm>
        <a:custGeom>
          <a:avLst/>
          <a:gdLst/>
          <a:ahLst/>
          <a:cxnLst/>
          <a:rect l="0" t="0" r="0" b="0"/>
          <a:pathLst>
            <a:path>
              <a:moveTo>
                <a:pt x="45720" y="0"/>
              </a:moveTo>
              <a:lnTo>
                <a:pt x="45720" y="4325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5412EA-3A2F-2B42-9435-DCC7B1110859}">
      <dsp:nvSpPr>
        <dsp:cNvPr id="0" name=""/>
        <dsp:cNvSpPr/>
      </dsp:nvSpPr>
      <dsp:spPr>
        <a:xfrm>
          <a:off x="2164340" y="2325894"/>
          <a:ext cx="1128057" cy="432513"/>
        </a:xfrm>
        <a:custGeom>
          <a:avLst/>
          <a:gdLst/>
          <a:ahLst/>
          <a:cxnLst/>
          <a:rect l="0" t="0" r="0" b="0"/>
          <a:pathLst>
            <a:path>
              <a:moveTo>
                <a:pt x="0" y="0"/>
              </a:moveTo>
              <a:lnTo>
                <a:pt x="0" y="294745"/>
              </a:lnTo>
              <a:lnTo>
                <a:pt x="1128057" y="294745"/>
              </a:lnTo>
              <a:lnTo>
                <a:pt x="1128057" y="4325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25AC58-2C03-6742-9CB3-903FA50C7497}">
      <dsp:nvSpPr>
        <dsp:cNvPr id="0" name=""/>
        <dsp:cNvSpPr/>
      </dsp:nvSpPr>
      <dsp:spPr>
        <a:xfrm>
          <a:off x="976085" y="3702747"/>
          <a:ext cx="91440" cy="432513"/>
        </a:xfrm>
        <a:custGeom>
          <a:avLst/>
          <a:gdLst/>
          <a:ahLst/>
          <a:cxnLst/>
          <a:rect l="0" t="0" r="0" b="0"/>
          <a:pathLst>
            <a:path>
              <a:moveTo>
                <a:pt x="45720" y="0"/>
              </a:moveTo>
              <a:lnTo>
                <a:pt x="45720" y="4325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E1969C-C587-DF47-A56B-ABDDB3CF7B1E}">
      <dsp:nvSpPr>
        <dsp:cNvPr id="0" name=""/>
        <dsp:cNvSpPr/>
      </dsp:nvSpPr>
      <dsp:spPr>
        <a:xfrm>
          <a:off x="1021805" y="2325894"/>
          <a:ext cx="1142534" cy="432513"/>
        </a:xfrm>
        <a:custGeom>
          <a:avLst/>
          <a:gdLst/>
          <a:ahLst/>
          <a:cxnLst/>
          <a:rect l="0" t="0" r="0" b="0"/>
          <a:pathLst>
            <a:path>
              <a:moveTo>
                <a:pt x="1142534" y="0"/>
              </a:moveTo>
              <a:lnTo>
                <a:pt x="1142534" y="294745"/>
              </a:lnTo>
              <a:lnTo>
                <a:pt x="0" y="294745"/>
              </a:lnTo>
              <a:lnTo>
                <a:pt x="0" y="4325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C01251-3F01-1D4D-83D7-61518454C55A}">
      <dsp:nvSpPr>
        <dsp:cNvPr id="0" name=""/>
        <dsp:cNvSpPr/>
      </dsp:nvSpPr>
      <dsp:spPr>
        <a:xfrm>
          <a:off x="2164340" y="949040"/>
          <a:ext cx="2314545" cy="432513"/>
        </a:xfrm>
        <a:custGeom>
          <a:avLst/>
          <a:gdLst/>
          <a:ahLst/>
          <a:cxnLst/>
          <a:rect l="0" t="0" r="0" b="0"/>
          <a:pathLst>
            <a:path>
              <a:moveTo>
                <a:pt x="2314545" y="0"/>
              </a:moveTo>
              <a:lnTo>
                <a:pt x="2314545" y="294745"/>
              </a:lnTo>
              <a:lnTo>
                <a:pt x="0" y="294745"/>
              </a:lnTo>
              <a:lnTo>
                <a:pt x="0" y="43251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E87E00-5E45-8C43-8439-B789FF8BF7E1}">
      <dsp:nvSpPr>
        <dsp:cNvPr id="0" name=""/>
        <dsp:cNvSpPr/>
      </dsp:nvSpPr>
      <dsp:spPr>
        <a:xfrm>
          <a:off x="3041844" y="4699"/>
          <a:ext cx="2874082" cy="9443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0811CC-E6D3-3A47-AED4-968B99B831EC}">
      <dsp:nvSpPr>
        <dsp:cNvPr id="0" name=""/>
        <dsp:cNvSpPr/>
      </dsp:nvSpPr>
      <dsp:spPr>
        <a:xfrm>
          <a:off x="3207083" y="161676"/>
          <a:ext cx="2874082" cy="944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dirty="0" smtClean="0"/>
            <a:t>Wertänderung</a:t>
          </a:r>
        </a:p>
        <a:p>
          <a:pPr lvl="0" algn="ctr" defTabSz="711200">
            <a:lnSpc>
              <a:spcPct val="90000"/>
            </a:lnSpc>
            <a:spcBef>
              <a:spcPct val="0"/>
            </a:spcBef>
            <a:spcAft>
              <a:spcPct val="35000"/>
            </a:spcAft>
          </a:pPr>
          <a:r>
            <a:rPr lang="de-DE" sz="1600" kern="1200" dirty="0" smtClean="0"/>
            <a:t>Beizulegender Zeitwert im Verhältnis zum Buchwert</a:t>
          </a:r>
          <a:endParaRPr lang="de-DE" sz="1600" kern="1200" dirty="0"/>
        </a:p>
      </dsp:txBody>
      <dsp:txXfrm>
        <a:off x="3207083" y="161676"/>
        <a:ext cx="2874082" cy="944340"/>
      </dsp:txXfrm>
    </dsp:sp>
    <dsp:sp modelId="{14768EBC-514B-2049-859F-E7A4A7272B24}">
      <dsp:nvSpPr>
        <dsp:cNvPr id="0" name=""/>
        <dsp:cNvSpPr/>
      </dsp:nvSpPr>
      <dsp:spPr>
        <a:xfrm>
          <a:off x="1242686" y="1381553"/>
          <a:ext cx="1843308" cy="9443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BBEFB94-AD52-2740-8AD2-DFB8FE7C6E0B}">
      <dsp:nvSpPr>
        <dsp:cNvPr id="0" name=""/>
        <dsp:cNvSpPr/>
      </dsp:nvSpPr>
      <dsp:spPr>
        <a:xfrm>
          <a:off x="1407925" y="1538530"/>
          <a:ext cx="1843308" cy="944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dirty="0" smtClean="0"/>
            <a:t>Werterhöhung</a:t>
          </a:r>
          <a:endParaRPr lang="de-DE" sz="1600" b="1" kern="1200" dirty="0"/>
        </a:p>
      </dsp:txBody>
      <dsp:txXfrm>
        <a:off x="1407925" y="1538530"/>
        <a:ext cx="1843308" cy="944340"/>
      </dsp:txXfrm>
    </dsp:sp>
    <dsp:sp modelId="{F9BE1206-383F-F141-AF76-994DBA6E38BC}">
      <dsp:nvSpPr>
        <dsp:cNvPr id="0" name=""/>
        <dsp:cNvSpPr/>
      </dsp:nvSpPr>
      <dsp:spPr>
        <a:xfrm>
          <a:off x="58987" y="2758407"/>
          <a:ext cx="1925637" cy="9443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33F196-14E9-0A4F-BDBC-EFED84AAA530}">
      <dsp:nvSpPr>
        <dsp:cNvPr id="0" name=""/>
        <dsp:cNvSpPr/>
      </dsp:nvSpPr>
      <dsp:spPr>
        <a:xfrm>
          <a:off x="224226" y="2915384"/>
          <a:ext cx="1925637" cy="944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Keine Frühere erfolgswirksame Wertminderung</a:t>
          </a:r>
        </a:p>
      </dsp:txBody>
      <dsp:txXfrm>
        <a:off x="224226" y="2915384"/>
        <a:ext cx="1925637" cy="944340"/>
      </dsp:txXfrm>
    </dsp:sp>
    <dsp:sp modelId="{C95305EE-BD0C-9F45-A8DE-8D8DA61EB853}">
      <dsp:nvSpPr>
        <dsp:cNvPr id="0" name=""/>
        <dsp:cNvSpPr/>
      </dsp:nvSpPr>
      <dsp:spPr>
        <a:xfrm>
          <a:off x="4557" y="4135260"/>
          <a:ext cx="2034496" cy="94399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B5AB93-FB07-3849-A60E-2C08578A28C3}">
      <dsp:nvSpPr>
        <dsp:cNvPr id="0" name=""/>
        <dsp:cNvSpPr/>
      </dsp:nvSpPr>
      <dsp:spPr>
        <a:xfrm>
          <a:off x="169796" y="4292237"/>
          <a:ext cx="2034496" cy="9439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Erfolgsneutral gegen Neubewertungs-rücklage</a:t>
          </a:r>
        </a:p>
      </dsp:txBody>
      <dsp:txXfrm>
        <a:off x="169796" y="4292237"/>
        <a:ext cx="2034496" cy="943991"/>
      </dsp:txXfrm>
    </dsp:sp>
    <dsp:sp modelId="{7E541B86-6489-1C47-B5DE-ADB50903A6A3}">
      <dsp:nvSpPr>
        <dsp:cNvPr id="0" name=""/>
        <dsp:cNvSpPr/>
      </dsp:nvSpPr>
      <dsp:spPr>
        <a:xfrm>
          <a:off x="2315102" y="2758407"/>
          <a:ext cx="1954592" cy="9443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E3A893-E75C-2044-90A7-4602340F6147}">
      <dsp:nvSpPr>
        <dsp:cNvPr id="0" name=""/>
        <dsp:cNvSpPr/>
      </dsp:nvSpPr>
      <dsp:spPr>
        <a:xfrm>
          <a:off x="2480341" y="2915384"/>
          <a:ext cx="1954592" cy="944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Frühere erfolgswirksame Wertminderung</a:t>
          </a:r>
        </a:p>
      </dsp:txBody>
      <dsp:txXfrm>
        <a:off x="2480341" y="2915384"/>
        <a:ext cx="1954592" cy="944340"/>
      </dsp:txXfrm>
    </dsp:sp>
    <dsp:sp modelId="{7CF33357-B8C0-5147-9F88-509675D72901}">
      <dsp:nvSpPr>
        <dsp:cNvPr id="0" name=""/>
        <dsp:cNvSpPr/>
      </dsp:nvSpPr>
      <dsp:spPr>
        <a:xfrm>
          <a:off x="2393251" y="4135260"/>
          <a:ext cx="1798292" cy="74886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C552A0-F33D-8A41-975C-824DA677FCCF}">
      <dsp:nvSpPr>
        <dsp:cNvPr id="0" name=""/>
        <dsp:cNvSpPr/>
      </dsp:nvSpPr>
      <dsp:spPr>
        <a:xfrm>
          <a:off x="2558490" y="4292237"/>
          <a:ext cx="1798292" cy="7488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erfolgswirksam</a:t>
          </a:r>
          <a:endParaRPr lang="de-DE" sz="1600" kern="1200" dirty="0"/>
        </a:p>
      </dsp:txBody>
      <dsp:txXfrm>
        <a:off x="2558490" y="4292237"/>
        <a:ext cx="1798292" cy="748862"/>
      </dsp:txXfrm>
    </dsp:sp>
    <dsp:sp modelId="{16C67418-0BE8-934D-8201-547107F35C4B}">
      <dsp:nvSpPr>
        <dsp:cNvPr id="0" name=""/>
        <dsp:cNvSpPr/>
      </dsp:nvSpPr>
      <dsp:spPr>
        <a:xfrm>
          <a:off x="5667412" y="1381553"/>
          <a:ext cx="2047672" cy="9443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1898258-19CF-FA4F-9135-C30BC966765D}">
      <dsp:nvSpPr>
        <dsp:cNvPr id="0" name=""/>
        <dsp:cNvSpPr/>
      </dsp:nvSpPr>
      <dsp:spPr>
        <a:xfrm>
          <a:off x="5832651" y="1538530"/>
          <a:ext cx="2047672" cy="944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dirty="0" smtClean="0"/>
            <a:t>Wertminderung</a:t>
          </a:r>
          <a:endParaRPr lang="de-DE" sz="1600" b="1" kern="1200" dirty="0"/>
        </a:p>
      </dsp:txBody>
      <dsp:txXfrm>
        <a:off x="5832651" y="1538530"/>
        <a:ext cx="2047672" cy="944340"/>
      </dsp:txXfrm>
    </dsp:sp>
    <dsp:sp modelId="{59737E3C-16F0-7E49-BDDE-BED0622DFE8F}">
      <dsp:nvSpPr>
        <dsp:cNvPr id="0" name=""/>
        <dsp:cNvSpPr/>
      </dsp:nvSpPr>
      <dsp:spPr>
        <a:xfrm>
          <a:off x="4600172" y="2758407"/>
          <a:ext cx="1913606" cy="9443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098D36-A97A-B548-8327-EA3D1F3F07B1}">
      <dsp:nvSpPr>
        <dsp:cNvPr id="0" name=""/>
        <dsp:cNvSpPr/>
      </dsp:nvSpPr>
      <dsp:spPr>
        <a:xfrm>
          <a:off x="4765411" y="2915384"/>
          <a:ext cx="1913606" cy="944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Keine frühere erfolgsneutrale Werterhöhung</a:t>
          </a:r>
        </a:p>
      </dsp:txBody>
      <dsp:txXfrm>
        <a:off x="4765411" y="2915384"/>
        <a:ext cx="1913606" cy="944340"/>
      </dsp:txXfrm>
    </dsp:sp>
    <dsp:sp modelId="{291197B6-5DDE-E947-8F57-83F746D5B52A}">
      <dsp:nvSpPr>
        <dsp:cNvPr id="0" name=""/>
        <dsp:cNvSpPr/>
      </dsp:nvSpPr>
      <dsp:spPr>
        <a:xfrm>
          <a:off x="4651791" y="4135260"/>
          <a:ext cx="1810368" cy="74886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43EDD4-1A6D-0B42-B8DE-5CBDAB01798C}">
      <dsp:nvSpPr>
        <dsp:cNvPr id="0" name=""/>
        <dsp:cNvSpPr/>
      </dsp:nvSpPr>
      <dsp:spPr>
        <a:xfrm>
          <a:off x="4817030" y="4292237"/>
          <a:ext cx="1810368" cy="7488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smtClean="0"/>
            <a:t>erfolgswirksam</a:t>
          </a:r>
          <a:endParaRPr lang="de-DE" sz="1600" kern="1200" dirty="0" smtClean="0"/>
        </a:p>
      </dsp:txBody>
      <dsp:txXfrm>
        <a:off x="4817030" y="4292237"/>
        <a:ext cx="1810368" cy="748862"/>
      </dsp:txXfrm>
    </dsp:sp>
    <dsp:sp modelId="{782D15F1-0B7B-3D4D-9553-B1736C628C3B}">
      <dsp:nvSpPr>
        <dsp:cNvPr id="0" name=""/>
        <dsp:cNvSpPr/>
      </dsp:nvSpPr>
      <dsp:spPr>
        <a:xfrm>
          <a:off x="6844256" y="2758407"/>
          <a:ext cx="1938069" cy="9443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9D7EEC-80DC-4445-8DFF-660D3862E85E}">
      <dsp:nvSpPr>
        <dsp:cNvPr id="0" name=""/>
        <dsp:cNvSpPr/>
      </dsp:nvSpPr>
      <dsp:spPr>
        <a:xfrm>
          <a:off x="7009495" y="2915384"/>
          <a:ext cx="1938069" cy="944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Frühere erfolgsneutrale Werterhöhung</a:t>
          </a:r>
          <a:endParaRPr lang="de-DE" sz="1600" kern="1200" dirty="0"/>
        </a:p>
      </dsp:txBody>
      <dsp:txXfrm>
        <a:off x="7009495" y="2915384"/>
        <a:ext cx="1938069" cy="944340"/>
      </dsp:txXfrm>
    </dsp:sp>
    <dsp:sp modelId="{AF50961A-BB8E-654A-8F35-1EA7AF11E661}">
      <dsp:nvSpPr>
        <dsp:cNvPr id="0" name=""/>
        <dsp:cNvSpPr/>
      </dsp:nvSpPr>
      <dsp:spPr>
        <a:xfrm>
          <a:off x="6831890" y="4135260"/>
          <a:ext cx="1962801" cy="103165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558D19-D40C-734A-90D2-41102D52FAA2}">
      <dsp:nvSpPr>
        <dsp:cNvPr id="0" name=""/>
        <dsp:cNvSpPr/>
      </dsp:nvSpPr>
      <dsp:spPr>
        <a:xfrm>
          <a:off x="6997129" y="4292237"/>
          <a:ext cx="1962801" cy="10316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Erfolgsneutral gegen Neubewertungs-rücklage</a:t>
          </a:r>
          <a:endParaRPr lang="de-DE" sz="1600" kern="1200" dirty="0"/>
        </a:p>
      </dsp:txBody>
      <dsp:txXfrm>
        <a:off x="6997129" y="4292237"/>
        <a:ext cx="1962801" cy="103165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EE5673-894A-A542-931C-E33FB6621830}">
      <dsp:nvSpPr>
        <dsp:cNvPr id="0" name=""/>
        <dsp:cNvSpPr/>
      </dsp:nvSpPr>
      <dsp:spPr>
        <a:xfrm>
          <a:off x="4347774" y="495063"/>
          <a:ext cx="3236554" cy="439686"/>
        </a:xfrm>
        <a:custGeom>
          <a:avLst/>
          <a:gdLst/>
          <a:ahLst/>
          <a:cxnLst/>
          <a:rect l="0" t="0" r="0" b="0"/>
          <a:pathLst>
            <a:path>
              <a:moveTo>
                <a:pt x="0" y="0"/>
              </a:moveTo>
              <a:lnTo>
                <a:pt x="0" y="219843"/>
              </a:lnTo>
              <a:lnTo>
                <a:pt x="3236554" y="219843"/>
              </a:lnTo>
              <a:lnTo>
                <a:pt x="3236554" y="4396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19BE48-32EF-6741-BBFC-C66F5D775BFA}">
      <dsp:nvSpPr>
        <dsp:cNvPr id="0" name=""/>
        <dsp:cNvSpPr/>
      </dsp:nvSpPr>
      <dsp:spPr>
        <a:xfrm>
          <a:off x="4347774" y="495063"/>
          <a:ext cx="436347" cy="439686"/>
        </a:xfrm>
        <a:custGeom>
          <a:avLst/>
          <a:gdLst/>
          <a:ahLst/>
          <a:cxnLst/>
          <a:rect l="0" t="0" r="0" b="0"/>
          <a:pathLst>
            <a:path>
              <a:moveTo>
                <a:pt x="0" y="0"/>
              </a:moveTo>
              <a:lnTo>
                <a:pt x="0" y="219843"/>
              </a:lnTo>
              <a:lnTo>
                <a:pt x="436347" y="219843"/>
              </a:lnTo>
              <a:lnTo>
                <a:pt x="436347" y="4396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927696-4776-954A-8C4E-F097CE8E7BDE}">
      <dsp:nvSpPr>
        <dsp:cNvPr id="0" name=""/>
        <dsp:cNvSpPr/>
      </dsp:nvSpPr>
      <dsp:spPr>
        <a:xfrm>
          <a:off x="1547566" y="495063"/>
          <a:ext cx="2800207" cy="439686"/>
        </a:xfrm>
        <a:custGeom>
          <a:avLst/>
          <a:gdLst/>
          <a:ahLst/>
          <a:cxnLst/>
          <a:rect l="0" t="0" r="0" b="0"/>
          <a:pathLst>
            <a:path>
              <a:moveTo>
                <a:pt x="2800207" y="0"/>
              </a:moveTo>
              <a:lnTo>
                <a:pt x="2800207" y="219843"/>
              </a:lnTo>
              <a:lnTo>
                <a:pt x="0" y="219843"/>
              </a:lnTo>
              <a:lnTo>
                <a:pt x="0" y="4396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F5DC1-5B16-764A-9612-484B7D97B49E}">
      <dsp:nvSpPr>
        <dsp:cNvPr id="0" name=""/>
        <dsp:cNvSpPr/>
      </dsp:nvSpPr>
      <dsp:spPr>
        <a:xfrm>
          <a:off x="3377040" y="217641"/>
          <a:ext cx="1941467" cy="2774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err="1" smtClean="0"/>
            <a:t>Poc</a:t>
          </a:r>
          <a:r>
            <a:rPr lang="de-DE" sz="1800" kern="1200" dirty="0" smtClean="0"/>
            <a:t> notwendig</a:t>
          </a:r>
          <a:endParaRPr lang="de-DE" sz="1800" kern="1200" dirty="0"/>
        </a:p>
      </dsp:txBody>
      <dsp:txXfrm>
        <a:off x="3377040" y="217641"/>
        <a:ext cx="1941467" cy="277421"/>
      </dsp:txXfrm>
    </dsp:sp>
    <dsp:sp modelId="{A87944A8-D487-BB4E-802F-E637B4555306}">
      <dsp:nvSpPr>
        <dsp:cNvPr id="0" name=""/>
        <dsp:cNvSpPr/>
      </dsp:nvSpPr>
      <dsp:spPr>
        <a:xfrm>
          <a:off x="3240" y="934749"/>
          <a:ext cx="3088652" cy="4104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smtClean="0"/>
            <a:t>1. Festpreisverträge</a:t>
          </a:r>
        </a:p>
        <a:p>
          <a:pPr lvl="0" algn="ctr" defTabSz="800100">
            <a:lnSpc>
              <a:spcPct val="90000"/>
            </a:lnSpc>
            <a:spcBef>
              <a:spcPct val="0"/>
            </a:spcBef>
            <a:spcAft>
              <a:spcPct val="35000"/>
            </a:spcAft>
          </a:pPr>
          <a:endParaRPr lang="de-DE" sz="1800" kern="1200" dirty="0" smtClean="0"/>
        </a:p>
        <a:p>
          <a:pPr lvl="0" algn="ctr" defTabSz="800100">
            <a:lnSpc>
              <a:spcPct val="90000"/>
            </a:lnSpc>
            <a:spcBef>
              <a:spcPct val="0"/>
            </a:spcBef>
            <a:spcAft>
              <a:spcPct val="35000"/>
            </a:spcAft>
          </a:pPr>
          <a:r>
            <a:rPr lang="de-DE" sz="1800" kern="1200" dirty="0" smtClean="0"/>
            <a:t>- Gesamter Erlös zuverlässig bestimmbar</a:t>
          </a:r>
        </a:p>
        <a:p>
          <a:pPr lvl="0" algn="ctr" defTabSz="800100">
            <a:lnSpc>
              <a:spcPct val="90000"/>
            </a:lnSpc>
            <a:spcBef>
              <a:spcPct val="0"/>
            </a:spcBef>
            <a:spcAft>
              <a:spcPct val="35000"/>
            </a:spcAft>
          </a:pPr>
          <a:r>
            <a:rPr lang="de-DE" sz="1800" kern="1200" dirty="0" smtClean="0"/>
            <a:t>- Mittelzufluss wahrscheinlich</a:t>
          </a:r>
        </a:p>
        <a:p>
          <a:pPr lvl="0" algn="ctr" defTabSz="800100">
            <a:lnSpc>
              <a:spcPct val="90000"/>
            </a:lnSpc>
            <a:spcBef>
              <a:spcPct val="0"/>
            </a:spcBef>
            <a:spcAft>
              <a:spcPct val="35000"/>
            </a:spcAft>
          </a:pPr>
          <a:r>
            <a:rPr lang="de-DE" sz="1800" kern="1200" dirty="0" smtClean="0"/>
            <a:t>-verlässliche Schätzungen der künftigen Kosten und des Fertigstellungsgrades</a:t>
          </a:r>
        </a:p>
        <a:p>
          <a:pPr lvl="0" algn="ctr" defTabSz="800100">
            <a:lnSpc>
              <a:spcPct val="90000"/>
            </a:lnSpc>
            <a:spcBef>
              <a:spcPct val="0"/>
            </a:spcBef>
            <a:spcAft>
              <a:spcPct val="35000"/>
            </a:spcAft>
          </a:pPr>
          <a:r>
            <a:rPr lang="de-DE" sz="1800" kern="1200" dirty="0" smtClean="0"/>
            <a:t>- Eindeutige Abgrenzung der Kosten des Auftrages (Nachkalkulation zwecks Kontrolle der Prognosen)</a:t>
          </a:r>
          <a:endParaRPr lang="de-DE" sz="1800" kern="1200" dirty="0"/>
        </a:p>
      </dsp:txBody>
      <dsp:txXfrm>
        <a:off x="3240" y="934749"/>
        <a:ext cx="3088652" cy="4104192"/>
      </dsp:txXfrm>
    </dsp:sp>
    <dsp:sp modelId="{529652BB-2866-A74C-8F50-181A75348D10}">
      <dsp:nvSpPr>
        <dsp:cNvPr id="0" name=""/>
        <dsp:cNvSpPr/>
      </dsp:nvSpPr>
      <dsp:spPr>
        <a:xfrm>
          <a:off x="3531579" y="934749"/>
          <a:ext cx="2505083" cy="2595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smtClean="0"/>
            <a:t>2. </a:t>
          </a:r>
          <a:r>
            <a:rPr lang="de-DE" sz="1800" kern="1200" dirty="0" err="1" smtClean="0"/>
            <a:t>Cost</a:t>
          </a:r>
          <a:r>
            <a:rPr lang="de-DE" sz="1800" kern="1200" dirty="0" smtClean="0"/>
            <a:t>-Plus-Verträge</a:t>
          </a:r>
        </a:p>
        <a:p>
          <a:pPr lvl="0" algn="ctr" defTabSz="800100">
            <a:lnSpc>
              <a:spcPct val="90000"/>
            </a:lnSpc>
            <a:spcBef>
              <a:spcPct val="0"/>
            </a:spcBef>
            <a:spcAft>
              <a:spcPct val="35000"/>
            </a:spcAft>
          </a:pPr>
          <a:endParaRPr lang="de-DE" sz="1800" kern="1200" dirty="0" smtClean="0"/>
        </a:p>
        <a:p>
          <a:pPr lvl="0" algn="ctr" defTabSz="800100">
            <a:lnSpc>
              <a:spcPct val="90000"/>
            </a:lnSpc>
            <a:spcBef>
              <a:spcPct val="0"/>
            </a:spcBef>
            <a:spcAft>
              <a:spcPct val="35000"/>
            </a:spcAft>
          </a:pPr>
          <a:r>
            <a:rPr lang="de-DE" sz="1800" kern="1200" dirty="0" smtClean="0"/>
            <a:t>- Mittelzufluss wahrscheinlich</a:t>
          </a:r>
        </a:p>
        <a:p>
          <a:pPr lvl="0" algn="ctr" defTabSz="800100">
            <a:lnSpc>
              <a:spcPct val="90000"/>
            </a:lnSpc>
            <a:spcBef>
              <a:spcPct val="0"/>
            </a:spcBef>
            <a:spcAft>
              <a:spcPct val="35000"/>
            </a:spcAft>
          </a:pPr>
          <a:r>
            <a:rPr lang="de-DE" sz="1800" kern="1200" dirty="0" smtClean="0"/>
            <a:t>- Kosten des Auftrages eindeutig abgrenzbar</a:t>
          </a:r>
          <a:endParaRPr lang="de-DE" sz="1800" kern="1200" dirty="0"/>
        </a:p>
      </dsp:txBody>
      <dsp:txXfrm>
        <a:off x="3531579" y="934749"/>
        <a:ext cx="2505083" cy="2595816"/>
      </dsp:txXfrm>
    </dsp:sp>
    <dsp:sp modelId="{DBE5BBB0-CBF7-2746-A2EF-58124E965909}">
      <dsp:nvSpPr>
        <dsp:cNvPr id="0" name=""/>
        <dsp:cNvSpPr/>
      </dsp:nvSpPr>
      <dsp:spPr>
        <a:xfrm>
          <a:off x="6476349" y="934749"/>
          <a:ext cx="2215958" cy="1869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smtClean="0"/>
            <a:t>3. Gemischte Verträge</a:t>
          </a:r>
        </a:p>
        <a:p>
          <a:pPr lvl="0" algn="ctr" defTabSz="800100">
            <a:lnSpc>
              <a:spcPct val="90000"/>
            </a:lnSpc>
            <a:spcBef>
              <a:spcPct val="0"/>
            </a:spcBef>
            <a:spcAft>
              <a:spcPct val="35000"/>
            </a:spcAft>
          </a:pPr>
          <a:endParaRPr lang="de-DE" sz="1800" kern="1200" dirty="0" smtClean="0"/>
        </a:p>
        <a:p>
          <a:pPr lvl="0" algn="ctr" defTabSz="800100">
            <a:lnSpc>
              <a:spcPct val="90000"/>
            </a:lnSpc>
            <a:spcBef>
              <a:spcPct val="0"/>
            </a:spcBef>
            <a:spcAft>
              <a:spcPct val="35000"/>
            </a:spcAft>
          </a:pPr>
          <a:r>
            <a:rPr lang="de-DE" sz="1800" kern="1200" dirty="0" smtClean="0"/>
            <a:t>- Wie 1.</a:t>
          </a:r>
          <a:endParaRPr lang="de-DE" sz="1800" kern="1200" dirty="0"/>
        </a:p>
      </dsp:txBody>
      <dsp:txXfrm>
        <a:off x="6476349" y="934749"/>
        <a:ext cx="2215958" cy="18694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0" tIns="0" rIns="0" bIns="0"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de-DE"/>
          </a:p>
        </p:txBody>
      </p:sp>
      <p:sp>
        <p:nvSpPr>
          <p:cNvPr id="40963"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0" tIns="0" rIns="0" bIns="0"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fld id="{B307A5BB-4A4B-DA43-8D77-885D0CD3B4E8}" type="datetime1">
              <a:rPr lang="de-DE"/>
              <a:pPr>
                <a:defRPr/>
              </a:pPr>
              <a:t>06.04.2011</a:t>
            </a:fld>
            <a:endParaRPr lang="de-DE"/>
          </a:p>
        </p:txBody>
      </p:sp>
      <p:sp>
        <p:nvSpPr>
          <p:cNvPr id="40964" name="Rectangle 4"/>
          <p:cNvSpPr>
            <a:spLocks noGrp="1" noChangeArrowheads="1"/>
          </p:cNvSpPr>
          <p:nvPr>
            <p:ph type="ftr" sz="quarter" idx="2"/>
          </p:nvPr>
        </p:nvSpPr>
        <p:spPr bwMode="auto">
          <a:xfrm>
            <a:off x="1132946" y="8437642"/>
            <a:ext cx="2945659" cy="496332"/>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0" tIns="0" rIns="0" bIns="0"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de-DE"/>
          </a:p>
        </p:txBody>
      </p:sp>
      <p:sp>
        <p:nvSpPr>
          <p:cNvPr id="40965"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0" tIns="0" rIns="0" bIns="0" numCol="1" anchor="b"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fld id="{9F30A156-E304-F94F-9339-A72873E4FFFC}" type="slidenum">
              <a:rPr lang="de-DE"/>
              <a:pPr>
                <a:defRPr/>
              </a:pPr>
              <a:t>‹Nr.›</a:t>
            </a:fld>
            <a:endParaRPr lang="de-DE"/>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395496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dt" idx="1"/>
          </p:nvPr>
        </p:nvSpPr>
        <p:spPr bwMode="auto">
          <a:xfrm>
            <a:off x="1132946" y="9430306"/>
            <a:ext cx="2265892" cy="330888"/>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0" tIns="0" rIns="0" bIns="0" numCol="1" anchor="t" anchorCtr="0" compatLnSpc="1">
            <a:prstTxWarp prst="textNoShape">
              <a:avLst/>
            </a:prstTxWarp>
          </a:bodyPr>
          <a:lstStyle>
            <a:lvl1pPr eaLnBrk="0" hangingPunct="0">
              <a:defRPr sz="1000" b="0">
                <a:solidFill>
                  <a:schemeClr val="tx1"/>
                </a:solidFill>
                <a:ea typeface="ＭＳ Ｐゴシック" charset="0"/>
                <a:cs typeface="ＭＳ Ｐゴシック" charset="0"/>
              </a:defRPr>
            </a:lvl1pPr>
          </a:lstStyle>
          <a:p>
            <a:pPr>
              <a:defRPr/>
            </a:pPr>
            <a:fld id="{35ACB4F3-681A-6A44-BE2C-D35607C3F9F3}" type="datetime1">
              <a:rPr lang="de-DE"/>
              <a:pPr>
                <a:defRPr/>
              </a:pPr>
              <a:t>06.04.2011</a:t>
            </a:fld>
            <a:endParaRPr lang="de-DE"/>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xmlns:p="http://schemas.openxmlformats.org/presentationml/2006/main" xmlns:r="http://schemas.openxmlformats.org/officeDocument/2006/relationships" xmlns:a="http://schemas.openxmlformats.org/drawingml/2006/main" val="1"/>
            </a:ext>
          </a:extLst>
        </p:spPr>
      </p:sp>
      <p:sp>
        <p:nvSpPr>
          <p:cNvPr id="6149" name="Rectangle 5"/>
          <p:cNvSpPr>
            <a:spLocks noGrp="1" noChangeArrowheads="1"/>
          </p:cNvSpPr>
          <p:nvPr>
            <p:ph type="body" sz="quarter" idx="3"/>
          </p:nvPr>
        </p:nvSpPr>
        <p:spPr bwMode="auto">
          <a:xfrm>
            <a:off x="1132946" y="4715153"/>
            <a:ext cx="4531783" cy="4466987"/>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0" tIns="0" rIns="0" bIns="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1" name="Rectangle 7"/>
          <p:cNvSpPr>
            <a:spLocks noGrp="1" noChangeArrowheads="1"/>
          </p:cNvSpPr>
          <p:nvPr>
            <p:ph type="sldNum" sz="quarter" idx="5"/>
          </p:nvPr>
        </p:nvSpPr>
        <p:spPr bwMode="auto">
          <a:xfrm>
            <a:off x="3398837" y="9430306"/>
            <a:ext cx="2265892" cy="330888"/>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0" tIns="0" rIns="0" bIns="0" numCol="1" anchor="t" anchorCtr="0" compatLnSpc="1">
            <a:prstTxWarp prst="textNoShape">
              <a:avLst/>
            </a:prstTxWarp>
          </a:bodyPr>
          <a:lstStyle>
            <a:lvl1pPr algn="r" eaLnBrk="0" hangingPunct="0">
              <a:defRPr sz="1000" b="0">
                <a:solidFill>
                  <a:schemeClr val="tx1"/>
                </a:solidFill>
                <a:ea typeface="ＭＳ Ｐゴシック" charset="0"/>
                <a:cs typeface="ＭＳ Ｐゴシック" charset="0"/>
              </a:defRPr>
            </a:lvl1pPr>
          </a:lstStyle>
          <a:p>
            <a:pPr>
              <a:defRPr/>
            </a:pPr>
            <a:fld id="{D6FA1B4A-7C8E-1E47-8C4B-33D31988B98A}" type="slidenum">
              <a:rPr lang="de-DE"/>
              <a:pPr>
                <a:defRPr/>
              </a:pPr>
              <a:t>‹Nr.›</a:t>
            </a:fld>
            <a:endParaRPr lang="de-DE" sz="1200" b="1">
              <a:latin typeface="Arial"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60569584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sz="quarter" idx="1"/>
          </p:nvPr>
        </p:nvSpPr>
        <p:spPr/>
        <p:txBody>
          <a:bodyPr/>
          <a:lstStyle/>
          <a:p>
            <a:pPr>
              <a:defRPr/>
            </a:pPr>
            <a:fld id="{5EFB7F29-4306-694A-B9EE-EA4A9697E00F}" type="datetime1">
              <a:rPr lang="de-DE"/>
              <a:pPr>
                <a:defRPr/>
              </a:pPr>
              <a:t>06.04.2011</a:t>
            </a:fld>
            <a:endParaRPr lang="de-DE"/>
          </a:p>
        </p:txBody>
      </p:sp>
      <p:sp>
        <p:nvSpPr>
          <p:cNvPr id="5" name="Rectangle 7"/>
          <p:cNvSpPr>
            <a:spLocks noGrp="1" noChangeArrowheads="1"/>
          </p:cNvSpPr>
          <p:nvPr>
            <p:ph type="sldNum" sz="quarter" idx="5"/>
          </p:nvPr>
        </p:nvSpPr>
        <p:spPr/>
        <p:txBody>
          <a:bodyPr/>
          <a:lstStyle/>
          <a:p>
            <a:pPr>
              <a:defRPr/>
            </a:pPr>
            <a:fld id="{4362C99A-11A3-3841-9BAB-08558779BA97}" type="slidenum">
              <a:rPr lang="de-DE"/>
              <a:pPr>
                <a:defRPr/>
              </a:pPr>
              <a:t>1</a:t>
            </a:fld>
            <a:endParaRPr lang="de-DE" sz="1200" b="1">
              <a:latin typeface="Arial" charset="0"/>
            </a:endParaRPr>
          </a:p>
        </p:txBody>
      </p:sp>
      <p:sp>
        <p:nvSpPr>
          <p:cNvPr id="71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7172" name="Rectangle 4"/>
          <p:cNvSpPr>
            <a:spLocks noGrp="1" noChangeArrowheads="1"/>
          </p:cNvSpPr>
          <p:nvPr>
            <p:ph type="body" idx="1"/>
          </p:nvPr>
        </p:nvSpPr>
        <p:spPr>
          <a:ln/>
        </p:spPr>
        <p:txBody>
          <a:bodyPr/>
          <a:lstStyle/>
          <a:p>
            <a:pPr eaLnBrk="1" hangingPunct="1">
              <a:defRPr/>
            </a:pPr>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sz="quarter" idx="1"/>
          </p:nvPr>
        </p:nvSpPr>
        <p:spPr/>
        <p:txBody>
          <a:bodyPr/>
          <a:lstStyle/>
          <a:p>
            <a:pPr>
              <a:defRPr/>
            </a:pPr>
            <a:fld id="{1FBAFFEA-5FBC-0D4B-9FBF-5205E35F0D9D}" type="datetime1">
              <a:rPr lang="de-DE"/>
              <a:pPr>
                <a:defRPr/>
              </a:pPr>
              <a:t>06.04.2011</a:t>
            </a:fld>
            <a:endParaRPr lang="de-DE"/>
          </a:p>
        </p:txBody>
      </p:sp>
      <p:sp>
        <p:nvSpPr>
          <p:cNvPr id="5" name="Rectangle 7"/>
          <p:cNvSpPr>
            <a:spLocks noGrp="1" noChangeArrowheads="1"/>
          </p:cNvSpPr>
          <p:nvPr>
            <p:ph type="sldNum" sz="quarter" idx="5"/>
          </p:nvPr>
        </p:nvSpPr>
        <p:spPr/>
        <p:txBody>
          <a:bodyPr/>
          <a:lstStyle/>
          <a:p>
            <a:pPr>
              <a:defRPr/>
            </a:pPr>
            <a:fld id="{053FFF01-51BA-194B-B4D5-EB898488CBB3}" type="slidenum">
              <a:rPr lang="de-DE"/>
              <a:pPr>
                <a:defRPr/>
              </a:pPr>
              <a:t>111</a:t>
            </a:fld>
            <a:endParaRPr lang="de-DE" sz="1200" b="1">
              <a:latin typeface="Arial" charset="0"/>
            </a:endParaRPr>
          </a:p>
        </p:txBody>
      </p:sp>
      <p:sp>
        <p:nvSpPr>
          <p:cNvPr id="2017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201731" name="Rectangle 3"/>
          <p:cNvSpPr>
            <a:spLocks noGrp="1" noChangeArrowheads="1"/>
          </p:cNvSpPr>
          <p:nvPr>
            <p:ph type="body" idx="1"/>
          </p:nvPr>
        </p:nvSpPr>
        <p:spPr/>
        <p:txBody>
          <a:bodyPr/>
          <a:lstStyle/>
          <a:p>
            <a:pPr eaLnBrk="1" hangingPunct="1">
              <a:defRPr/>
            </a:pPr>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elfoli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3432175"/>
            <a:ext cx="9140825" cy="3425825"/>
          </a:xfrm>
          <a:prstGeom prst="rect">
            <a:avLst/>
          </a:prstGeom>
          <a:solidFill>
            <a:schemeClr val="accent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txBody>
          <a:bodyPr wrap="none" anchor="ctr"/>
          <a:lstStyle/>
          <a:p>
            <a:pPr algn="ctr" eaLnBrk="0" hangingPunct="0"/>
            <a:endParaRPr lang="de-DE" sz="1800" b="0">
              <a:solidFill>
                <a:schemeClr val="folHlink"/>
              </a:solidFill>
              <a:latin typeface="Arial" charset="0"/>
              <a:ea typeface="ＭＳ Ｐゴシック" charset="0"/>
              <a:cs typeface="ＭＳ Ｐゴシック" charset="0"/>
            </a:endParaRPr>
          </a:p>
        </p:txBody>
      </p:sp>
      <p:pic>
        <p:nvPicPr>
          <p:cNvPr id="5" name="Picture 18" descr="O:\01_CD_Basiselemente\Logos\Sonderformat\WMF\HTW_Logo_quer_weiß_neg.wmf"/>
          <p:cNvPicPr>
            <a:picLocks noChangeAspect="1" noChangeArrowheads="1"/>
          </p:cNvPicPr>
          <p:nvPr userDrawn="1"/>
        </p:nvPicPr>
        <p:blipFill>
          <a:blip r:embed="rId2">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r="57864" b="22580"/>
          <a:stretch>
            <a:fillRect/>
          </a:stretch>
        </p:blipFill>
        <p:spPr bwMode="auto">
          <a:xfrm>
            <a:off x="7543800" y="6172200"/>
            <a:ext cx="914400" cy="3810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076" name="Rectangle 4"/>
          <p:cNvSpPr>
            <a:spLocks noGrp="1" noChangeArrowheads="1"/>
          </p:cNvSpPr>
          <p:nvPr>
            <p:ph type="subTitle" idx="1"/>
          </p:nvPr>
        </p:nvSpPr>
        <p:spPr>
          <a:xfrm>
            <a:off x="685800" y="1524000"/>
            <a:ext cx="7772400" cy="685800"/>
          </a:xfrm>
        </p:spPr>
        <p:txBody>
          <a:bodyPr/>
          <a:lstStyle>
            <a:lvl1pPr marL="0" indent="0">
              <a:buFont typeface="Times" charset="0"/>
              <a:buNone/>
              <a:defRPr/>
            </a:lvl1pPr>
          </a:lstStyle>
          <a:p>
            <a:pPr lvl="0"/>
            <a:r>
              <a:rPr lang="de-DE" noProof="0" smtClean="0"/>
              <a:t>Master-Untertitelformat bearbeiten</a:t>
            </a:r>
          </a:p>
        </p:txBody>
      </p:sp>
      <p:sp>
        <p:nvSpPr>
          <p:cNvPr id="3075" name="Rectangle 3"/>
          <p:cNvSpPr>
            <a:spLocks noGrp="1" noChangeArrowheads="1"/>
          </p:cNvSpPr>
          <p:nvPr>
            <p:ph type="ctrTitle"/>
          </p:nvPr>
        </p:nvSpPr>
        <p:spPr>
          <a:xfrm>
            <a:off x="685800" y="3733800"/>
            <a:ext cx="7772400" cy="1219200"/>
          </a:xfrm>
          <a:solidFill>
            <a:schemeClr val="accent1"/>
          </a:solidFill>
        </p:spPr>
        <p:txBody>
          <a:bodyPr/>
          <a:lstStyle>
            <a:lvl1pPr>
              <a:lnSpc>
                <a:spcPts val="3000"/>
              </a:lnSpc>
              <a:defRPr>
                <a:solidFill>
                  <a:schemeClr val="bg1"/>
                </a:solidFill>
              </a:defRPr>
            </a:lvl1pPr>
          </a:lstStyle>
          <a:p>
            <a:pPr lvl="0"/>
            <a:r>
              <a:rPr lang="de-DE" noProof="0" smtClean="0"/>
              <a:t>Mastertitelformat bearbeiten</a:t>
            </a:r>
          </a:p>
        </p:txBody>
      </p:sp>
      <p:sp>
        <p:nvSpPr>
          <p:cNvPr id="6" name="Rectangle 6"/>
          <p:cNvSpPr>
            <a:spLocks noGrp="1" noChangeArrowheads="1"/>
          </p:cNvSpPr>
          <p:nvPr>
            <p:ph type="sldNum" sz="quarter" idx="10"/>
          </p:nvPr>
        </p:nvSpPr>
        <p:spPr>
          <a:xfrm>
            <a:off x="685800" y="6153150"/>
            <a:ext cx="3886200" cy="444500"/>
          </a:xfrm>
          <a:prstGeom prst="rect">
            <a:avLst/>
          </a:prstGeom>
        </p:spPr>
        <p:txBody>
          <a:bodyPr/>
          <a:lstStyle>
            <a:lvl1pPr eaLnBrk="0" hangingPunct="0">
              <a:defRPr sz="1200">
                <a:ea typeface="+mn-ea"/>
                <a:cs typeface="+mn-cs"/>
              </a:defRPr>
            </a:lvl1pPr>
          </a:lstStyle>
          <a:p>
            <a:pPr>
              <a:defRPr/>
            </a:pPr>
            <a:r>
              <a:rPr lang="de-DE" dirty="0" err="1"/>
              <a:t>Manfred.Kuehnberger@htw-berlin.de</a:t>
            </a:r>
            <a:r>
              <a:rPr lang="de-DE" dirty="0"/>
              <a:t> · </a:t>
            </a:r>
          </a:p>
          <a:p>
            <a:pPr>
              <a:defRPr/>
            </a:pPr>
            <a:fld id="{55E8A6C1-B244-974F-95F5-C16B213A1692}" type="slidenum">
              <a:rPr lang="de-DE"/>
              <a:pPr>
                <a:defRPr/>
              </a:pPr>
              <a:t>‹Nr.›</a:t>
            </a:fld>
            <a:r>
              <a:rPr lang="de-DE" dirty="0"/>
              <a:t> </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608432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3"/>
          <p:cNvSpPr>
            <a:spLocks noGrp="1"/>
          </p:cNvSpPr>
          <p:nvPr>
            <p:ph type="sldNum" sz="quarter" idx="4"/>
          </p:nvPr>
        </p:nvSpPr>
        <p:spPr>
          <a:xfrm>
            <a:off x="683568" y="6153150"/>
            <a:ext cx="2158008" cy="444500"/>
          </a:xfrm>
          <a:prstGeom prst="rect">
            <a:avLst/>
          </a:prstGeom>
        </p:spPr>
        <p:txBody>
          <a:bodyPr/>
          <a:lstStyle/>
          <a:p>
            <a:pPr>
              <a:defRPr/>
            </a:pPr>
            <a:r>
              <a:rPr lang="de-DE" sz="1100" dirty="0" smtClean="0"/>
              <a:t>Manfred </a:t>
            </a:r>
            <a:r>
              <a:rPr lang="de-DE" sz="1100" dirty="0" err="1" smtClean="0"/>
              <a:t>Kühnberger</a:t>
            </a:r>
            <a:r>
              <a:rPr lang="de-DE" sz="1100" dirty="0" smtClean="0"/>
              <a:t> </a:t>
            </a:r>
          </a:p>
          <a:p>
            <a:pPr>
              <a:defRPr/>
            </a:pPr>
            <a:r>
              <a:rPr lang="de-DE" sz="1200" dirty="0" smtClean="0"/>
              <a:t>Folie </a:t>
            </a:r>
            <a:fld id="{09A872CF-118A-DC4A-9849-1842D9DB4FED}" type="slidenum">
              <a:rPr lang="de-DE" sz="1200" smtClean="0"/>
              <a:pPr>
                <a:defRPr/>
              </a:pPr>
              <a:t>‹Nr.›</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3813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2578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685800" y="609600"/>
            <a:ext cx="5676900" cy="52578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3"/>
          <p:cNvSpPr>
            <a:spLocks noGrp="1"/>
          </p:cNvSpPr>
          <p:nvPr>
            <p:ph type="sldNum" sz="quarter" idx="4"/>
          </p:nvPr>
        </p:nvSpPr>
        <p:spPr>
          <a:xfrm>
            <a:off x="683568" y="6153150"/>
            <a:ext cx="2158008" cy="444500"/>
          </a:xfrm>
          <a:prstGeom prst="rect">
            <a:avLst/>
          </a:prstGeom>
        </p:spPr>
        <p:txBody>
          <a:bodyPr/>
          <a:lstStyle/>
          <a:p>
            <a:pPr>
              <a:defRPr/>
            </a:pPr>
            <a:r>
              <a:rPr lang="de-DE" sz="1100" dirty="0" smtClean="0"/>
              <a:t>Manfred </a:t>
            </a:r>
            <a:r>
              <a:rPr lang="de-DE" sz="1100" dirty="0" err="1" smtClean="0"/>
              <a:t>Kühnberger</a:t>
            </a:r>
            <a:r>
              <a:rPr lang="de-DE" sz="1100" dirty="0" smtClean="0"/>
              <a:t> </a:t>
            </a:r>
          </a:p>
          <a:p>
            <a:pPr>
              <a:defRPr/>
            </a:pPr>
            <a:r>
              <a:rPr lang="de-DE" sz="1200" dirty="0" smtClean="0"/>
              <a:t>Folie </a:t>
            </a:r>
            <a:fld id="{09A872CF-118A-DC4A-9849-1842D9DB4FED}" type="slidenum">
              <a:rPr lang="de-DE" sz="1200" smtClean="0"/>
              <a:pPr>
                <a:defRPr/>
              </a:pPr>
              <a:t>‹Nr.›</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29548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3"/>
          <p:cNvSpPr>
            <a:spLocks noGrp="1"/>
          </p:cNvSpPr>
          <p:nvPr>
            <p:ph type="sldNum" sz="quarter" idx="4"/>
          </p:nvPr>
        </p:nvSpPr>
        <p:spPr>
          <a:xfrm>
            <a:off x="683568" y="6153150"/>
            <a:ext cx="2158008" cy="444500"/>
          </a:xfrm>
          <a:prstGeom prst="rect">
            <a:avLst/>
          </a:prstGeom>
        </p:spPr>
        <p:txBody>
          <a:bodyPr/>
          <a:lstStyle/>
          <a:p>
            <a:pPr>
              <a:defRPr/>
            </a:pPr>
            <a:r>
              <a:rPr lang="de-DE" sz="1100" dirty="0" smtClean="0"/>
              <a:t>Manfred </a:t>
            </a:r>
            <a:r>
              <a:rPr lang="de-DE" sz="1100" dirty="0" err="1" smtClean="0"/>
              <a:t>Kühnberger</a:t>
            </a:r>
            <a:r>
              <a:rPr lang="de-DE" sz="1100" dirty="0" smtClean="0"/>
              <a:t> </a:t>
            </a:r>
          </a:p>
          <a:p>
            <a:pPr>
              <a:defRPr/>
            </a:pPr>
            <a:r>
              <a:rPr lang="de-DE" sz="1200" dirty="0" smtClean="0"/>
              <a:t>Folie </a:t>
            </a:r>
            <a:fld id="{09A872CF-118A-DC4A-9849-1842D9DB4FED}" type="slidenum">
              <a:rPr lang="de-DE" sz="1200" smtClean="0"/>
              <a:pPr>
                <a:defRPr/>
              </a:pPr>
              <a:t>‹Nr.›</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03813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5" name="Foliennummernplatzhalter 3"/>
          <p:cNvSpPr>
            <a:spLocks noGrp="1"/>
          </p:cNvSpPr>
          <p:nvPr>
            <p:ph type="sldNum" sz="quarter" idx="4"/>
          </p:nvPr>
        </p:nvSpPr>
        <p:spPr>
          <a:xfrm>
            <a:off x="683568" y="6153150"/>
            <a:ext cx="2158008" cy="444500"/>
          </a:xfrm>
          <a:prstGeom prst="rect">
            <a:avLst/>
          </a:prstGeom>
        </p:spPr>
        <p:txBody>
          <a:bodyPr/>
          <a:lstStyle/>
          <a:p>
            <a:pPr>
              <a:defRPr/>
            </a:pPr>
            <a:r>
              <a:rPr lang="de-DE" sz="1100" dirty="0" smtClean="0"/>
              <a:t>Manfred </a:t>
            </a:r>
            <a:r>
              <a:rPr lang="de-DE" sz="1100" dirty="0" err="1" smtClean="0"/>
              <a:t>Kühnberger</a:t>
            </a:r>
            <a:r>
              <a:rPr lang="de-DE" sz="1100" dirty="0" smtClean="0"/>
              <a:t> </a:t>
            </a:r>
          </a:p>
          <a:p>
            <a:pPr>
              <a:defRPr/>
            </a:pPr>
            <a:r>
              <a:rPr lang="de-DE" sz="1200" dirty="0" smtClean="0"/>
              <a:t>Folie </a:t>
            </a:r>
            <a:fld id="{09A872CF-118A-DC4A-9849-1842D9DB4FED}" type="slidenum">
              <a:rPr lang="de-DE" sz="1200" smtClean="0"/>
              <a:pPr>
                <a:defRPr/>
              </a:pPr>
              <a:t>‹Nr.›</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14946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85800" y="14478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4478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3"/>
          <p:cNvSpPr>
            <a:spLocks noGrp="1"/>
          </p:cNvSpPr>
          <p:nvPr>
            <p:ph type="sldNum" sz="quarter" idx="4"/>
          </p:nvPr>
        </p:nvSpPr>
        <p:spPr>
          <a:xfrm>
            <a:off x="683568" y="6153150"/>
            <a:ext cx="2158008" cy="444500"/>
          </a:xfrm>
          <a:prstGeom prst="rect">
            <a:avLst/>
          </a:prstGeom>
        </p:spPr>
        <p:txBody>
          <a:bodyPr/>
          <a:lstStyle/>
          <a:p>
            <a:pPr>
              <a:defRPr/>
            </a:pPr>
            <a:r>
              <a:rPr lang="de-DE" sz="1100" dirty="0" smtClean="0"/>
              <a:t>Manfred </a:t>
            </a:r>
            <a:r>
              <a:rPr lang="de-DE" sz="1100" dirty="0" err="1" smtClean="0"/>
              <a:t>Kühnberger</a:t>
            </a:r>
            <a:r>
              <a:rPr lang="de-DE" sz="1100" dirty="0" smtClean="0"/>
              <a:t> </a:t>
            </a:r>
          </a:p>
          <a:p>
            <a:pPr>
              <a:defRPr/>
            </a:pPr>
            <a:r>
              <a:rPr lang="de-DE" sz="1200" dirty="0" smtClean="0"/>
              <a:t>Folie </a:t>
            </a:r>
            <a:fld id="{09A872CF-118A-DC4A-9849-1842D9DB4FED}" type="slidenum">
              <a:rPr lang="de-DE" sz="1200" smtClean="0"/>
              <a:pPr>
                <a:defRPr/>
              </a:pPr>
              <a:t>‹Nr.›</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8449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0"/>
          </p:nvPr>
        </p:nvSpPr>
        <p:spPr>
          <a:xfrm>
            <a:off x="683568" y="6153150"/>
            <a:ext cx="2158008" cy="444500"/>
          </a:xfrm>
          <a:prstGeom prst="rect">
            <a:avLst/>
          </a:prstGeom>
        </p:spPr>
        <p:txBody>
          <a:bodyPr/>
          <a:lstStyle/>
          <a:p>
            <a:pPr>
              <a:defRPr/>
            </a:pPr>
            <a:r>
              <a:rPr lang="de-DE" sz="1100" dirty="0" smtClean="0"/>
              <a:t>Manfred </a:t>
            </a:r>
            <a:r>
              <a:rPr lang="de-DE" sz="1100" dirty="0" err="1" smtClean="0"/>
              <a:t>Kühnberger</a:t>
            </a:r>
            <a:r>
              <a:rPr lang="de-DE" sz="1100" dirty="0" smtClean="0"/>
              <a:t> </a:t>
            </a:r>
          </a:p>
          <a:p>
            <a:pPr>
              <a:defRPr/>
            </a:pPr>
            <a:r>
              <a:rPr lang="de-DE" sz="1200" dirty="0" smtClean="0"/>
              <a:t>Folie </a:t>
            </a:r>
            <a:fld id="{09A872CF-118A-DC4A-9849-1842D9DB4FED}" type="slidenum">
              <a:rPr lang="de-DE" sz="1200" smtClean="0"/>
              <a:pPr>
                <a:defRPr/>
              </a:pPr>
              <a:t>‹Nr.›</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05123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4"/>
          </p:nvPr>
        </p:nvSpPr>
        <p:spPr>
          <a:xfrm>
            <a:off x="683568" y="6153150"/>
            <a:ext cx="2158008" cy="444500"/>
          </a:xfrm>
          <a:prstGeom prst="rect">
            <a:avLst/>
          </a:prstGeom>
        </p:spPr>
        <p:txBody>
          <a:bodyPr/>
          <a:lstStyle/>
          <a:p>
            <a:pPr>
              <a:defRPr/>
            </a:pPr>
            <a:r>
              <a:rPr lang="de-DE" sz="1100" dirty="0" smtClean="0"/>
              <a:t>Manfred </a:t>
            </a:r>
            <a:r>
              <a:rPr lang="de-DE" sz="1100" dirty="0" err="1" smtClean="0"/>
              <a:t>Kühnberger</a:t>
            </a:r>
            <a:r>
              <a:rPr lang="de-DE" sz="1100" dirty="0" smtClean="0"/>
              <a:t> </a:t>
            </a:r>
          </a:p>
          <a:p>
            <a:pPr>
              <a:defRPr/>
            </a:pPr>
            <a:r>
              <a:rPr lang="de-DE" sz="1200" dirty="0" smtClean="0"/>
              <a:t>Folie </a:t>
            </a:r>
            <a:fld id="{09A872CF-118A-DC4A-9849-1842D9DB4FED}" type="slidenum">
              <a:rPr lang="de-DE" sz="1200" smtClean="0"/>
              <a:pPr>
                <a:defRPr/>
              </a:pPr>
              <a:t>‹Nr.›</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74535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3" name="Foliennummernplatzhalter 3"/>
          <p:cNvSpPr>
            <a:spLocks noGrp="1"/>
          </p:cNvSpPr>
          <p:nvPr>
            <p:ph type="sldNum" sz="quarter" idx="4"/>
          </p:nvPr>
        </p:nvSpPr>
        <p:spPr>
          <a:xfrm>
            <a:off x="683568" y="6153150"/>
            <a:ext cx="2158008" cy="444500"/>
          </a:xfrm>
          <a:prstGeom prst="rect">
            <a:avLst/>
          </a:prstGeom>
        </p:spPr>
        <p:txBody>
          <a:bodyPr/>
          <a:lstStyle/>
          <a:p>
            <a:pPr>
              <a:defRPr/>
            </a:pPr>
            <a:r>
              <a:rPr lang="de-DE" sz="1100" dirty="0" smtClean="0"/>
              <a:t>Manfred </a:t>
            </a:r>
            <a:r>
              <a:rPr lang="de-DE" sz="1100" dirty="0" err="1" smtClean="0"/>
              <a:t>Kühnberger</a:t>
            </a:r>
            <a:r>
              <a:rPr lang="de-DE" sz="1100" dirty="0" smtClean="0"/>
              <a:t> </a:t>
            </a:r>
          </a:p>
          <a:p>
            <a:pPr>
              <a:defRPr/>
            </a:pPr>
            <a:r>
              <a:rPr lang="de-DE" sz="1200" dirty="0" smtClean="0"/>
              <a:t>Folie </a:t>
            </a:r>
            <a:fld id="{09A872CF-118A-DC4A-9849-1842D9DB4FED}" type="slidenum">
              <a:rPr lang="de-DE" sz="1200" smtClean="0"/>
              <a:pPr>
                <a:defRPr/>
              </a:pPr>
              <a:t>‹Nr.›</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67915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6" name="Foliennummernplatzhalter 3"/>
          <p:cNvSpPr>
            <a:spLocks noGrp="1"/>
          </p:cNvSpPr>
          <p:nvPr>
            <p:ph type="sldNum" sz="quarter" idx="4"/>
          </p:nvPr>
        </p:nvSpPr>
        <p:spPr>
          <a:xfrm>
            <a:off x="683568" y="6153150"/>
            <a:ext cx="2158008" cy="444500"/>
          </a:xfrm>
          <a:prstGeom prst="rect">
            <a:avLst/>
          </a:prstGeom>
        </p:spPr>
        <p:txBody>
          <a:bodyPr/>
          <a:lstStyle/>
          <a:p>
            <a:pPr>
              <a:defRPr/>
            </a:pPr>
            <a:r>
              <a:rPr lang="de-DE" sz="1100" dirty="0" smtClean="0"/>
              <a:t>Manfred </a:t>
            </a:r>
            <a:r>
              <a:rPr lang="de-DE" sz="1100" dirty="0" err="1" smtClean="0"/>
              <a:t>Kühnberger</a:t>
            </a:r>
            <a:r>
              <a:rPr lang="de-DE" sz="1100" dirty="0" smtClean="0"/>
              <a:t> </a:t>
            </a:r>
          </a:p>
          <a:p>
            <a:pPr>
              <a:defRPr/>
            </a:pPr>
            <a:r>
              <a:rPr lang="de-DE" sz="1200" dirty="0" smtClean="0"/>
              <a:t>Folie </a:t>
            </a:r>
            <a:fld id="{09A872CF-118A-DC4A-9849-1842D9DB4FED}" type="slidenum">
              <a:rPr lang="de-DE" sz="1200" smtClean="0"/>
              <a:pPr>
                <a:defRPr/>
              </a:pPr>
              <a:t>‹Nr.›</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42771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6" name="Foliennummernplatzhalter 3"/>
          <p:cNvSpPr>
            <a:spLocks noGrp="1"/>
          </p:cNvSpPr>
          <p:nvPr>
            <p:ph type="sldNum" sz="quarter" idx="4"/>
          </p:nvPr>
        </p:nvSpPr>
        <p:spPr>
          <a:xfrm>
            <a:off x="683568" y="6153150"/>
            <a:ext cx="2158008" cy="444500"/>
          </a:xfrm>
          <a:prstGeom prst="rect">
            <a:avLst/>
          </a:prstGeom>
        </p:spPr>
        <p:txBody>
          <a:bodyPr/>
          <a:lstStyle/>
          <a:p>
            <a:pPr>
              <a:defRPr/>
            </a:pPr>
            <a:r>
              <a:rPr lang="de-DE" sz="1100" dirty="0" smtClean="0"/>
              <a:t>Manfred </a:t>
            </a:r>
            <a:r>
              <a:rPr lang="de-DE" sz="1100" dirty="0" err="1" smtClean="0"/>
              <a:t>Kühnberger</a:t>
            </a:r>
            <a:r>
              <a:rPr lang="de-DE" sz="1100" dirty="0" smtClean="0"/>
              <a:t> </a:t>
            </a:r>
          </a:p>
          <a:p>
            <a:pPr>
              <a:defRPr/>
            </a:pPr>
            <a:r>
              <a:rPr lang="de-DE" sz="1200" dirty="0" smtClean="0"/>
              <a:t>Folie </a:t>
            </a:r>
            <a:fld id="{09A872CF-118A-DC4A-9849-1842D9DB4FED}" type="slidenum">
              <a:rPr lang="de-DE" sz="1200" smtClean="0"/>
              <a:pPr>
                <a:defRPr/>
              </a:pPr>
              <a:t>‹Nr.›</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324660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3175" y="5994400"/>
            <a:ext cx="9140825" cy="863600"/>
          </a:xfrm>
          <a:prstGeom prst="rect">
            <a:avLst/>
          </a:prstGeom>
          <a:solidFill>
            <a:schemeClr val="accent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txBody>
          <a:bodyPr wrap="none" anchor="ctr"/>
          <a:lstStyle/>
          <a:p>
            <a:pPr algn="ctr" eaLnBrk="0" hangingPunct="0"/>
            <a:endParaRPr lang="de-DE" b="0">
              <a:solidFill>
                <a:schemeClr val="tx1"/>
              </a:solidFill>
              <a:latin typeface="Arial" charset="0"/>
              <a:ea typeface="ＭＳ Ｐゴシック" charset="0"/>
              <a:cs typeface="ＭＳ Ｐゴシック" charset="0"/>
            </a:endParaRPr>
          </a:p>
        </p:txBody>
      </p:sp>
      <p:sp>
        <p:nvSpPr>
          <p:cNvPr id="1027" name="Rectangle 2"/>
          <p:cNvSpPr>
            <a:spLocks noGrp="1" noChangeArrowheads="1"/>
          </p:cNvSpPr>
          <p:nvPr>
            <p:ph type="title"/>
          </p:nvPr>
        </p:nvSpPr>
        <p:spPr bwMode="auto">
          <a:xfrm>
            <a:off x="685800" y="609600"/>
            <a:ext cx="7772400" cy="7620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0" tIns="0" rIns="0" bIns="0" numCol="1" anchor="t" anchorCtr="0" compatLnSpc="1">
            <a:prstTxWarp prst="textNoShape">
              <a:avLst/>
            </a:prstTxWarp>
          </a:bodyPr>
          <a:lstStyle/>
          <a:p>
            <a:pPr lvl="0"/>
            <a:r>
              <a:rPr lang="de-DE"/>
              <a:t>Mastertitelformat bearbeiten</a:t>
            </a:r>
          </a:p>
        </p:txBody>
      </p:sp>
      <p:sp>
        <p:nvSpPr>
          <p:cNvPr id="1028" name="Rectangle 3"/>
          <p:cNvSpPr>
            <a:spLocks noGrp="1" noChangeArrowheads="1"/>
          </p:cNvSpPr>
          <p:nvPr>
            <p:ph type="body" idx="1"/>
          </p:nvPr>
        </p:nvSpPr>
        <p:spPr bwMode="auto">
          <a:xfrm>
            <a:off x="685800" y="1447800"/>
            <a:ext cx="7772400" cy="44196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2" name="Picture 23" descr="O:\01_CD_Basiselemente\Logos\Sonderformat\WMF\HTW_Logo_quer_weiß_neg.wmf"/>
          <p:cNvPicPr>
            <a:picLocks noChangeAspect="1" noChangeArrowheads="1"/>
          </p:cNvPicPr>
          <p:nvPr userDrawn="1"/>
        </p:nvPicPr>
        <p:blipFill>
          <a:blip r:embed="rId13">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r="57864" b="22580"/>
          <a:stretch>
            <a:fillRect/>
          </a:stretch>
        </p:blipFill>
        <p:spPr bwMode="auto">
          <a:xfrm>
            <a:off x="7543800" y="6172200"/>
            <a:ext cx="914400" cy="3810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8" name="Foliennummernplatzhalter 3"/>
          <p:cNvSpPr>
            <a:spLocks noGrp="1"/>
          </p:cNvSpPr>
          <p:nvPr>
            <p:ph type="sldNum" sz="quarter" idx="4"/>
          </p:nvPr>
        </p:nvSpPr>
        <p:spPr>
          <a:xfrm>
            <a:off x="683568" y="6153150"/>
            <a:ext cx="2158008" cy="444500"/>
          </a:xfrm>
          <a:prstGeom prst="rect">
            <a:avLst/>
          </a:prstGeom>
        </p:spPr>
        <p:txBody>
          <a:bodyPr/>
          <a:lstStyle/>
          <a:p>
            <a:pPr>
              <a:defRPr/>
            </a:pPr>
            <a:r>
              <a:rPr lang="de-DE" sz="1100" dirty="0" smtClean="0"/>
              <a:t>Manfred </a:t>
            </a:r>
            <a:r>
              <a:rPr lang="de-DE" sz="1100" dirty="0" err="1" smtClean="0"/>
              <a:t>Kühnberger</a:t>
            </a:r>
            <a:r>
              <a:rPr lang="de-DE" sz="1100" dirty="0" smtClean="0"/>
              <a:t> </a:t>
            </a:r>
          </a:p>
          <a:p>
            <a:pPr>
              <a:defRPr/>
            </a:pPr>
            <a:r>
              <a:rPr lang="de-DE" sz="1200" dirty="0" smtClean="0"/>
              <a:t>Folie </a:t>
            </a:r>
            <a:fld id="{09A872CF-118A-DC4A-9849-1842D9DB4FED}" type="slidenum">
              <a:rPr lang="de-DE" sz="1200" smtClean="0"/>
              <a:pPr>
                <a:defRPr/>
              </a:pPr>
              <a:t>‹Nr.›</a:t>
            </a:fld>
            <a:endParaRPr lang="de-DE" sz="1200" dirty="0"/>
          </a:p>
        </p:txBody>
      </p:sp>
    </p:spTree>
  </p:cSld>
  <p:clrMap bg1="lt1" tx1="dk1" bg2="lt2" tx2="dk2" accent1="accent1" accent2="accent2" accent3="accent3" accent4="accent4" accent5="accent5" accent6="accent6" hlink="hlink" folHlink="folHlink"/>
  <p:sldLayoutIdLst>
    <p:sldLayoutId id="2147483761" r:id="rId1"/>
    <p:sldLayoutId id="2147483754" r:id="rId2"/>
    <p:sldLayoutId id="2147483755" r:id="rId3"/>
    <p:sldLayoutId id="2147483756" r:id="rId4"/>
    <p:sldLayoutId id="2147483757" r:id="rId5"/>
    <p:sldLayoutId id="2147483758" r:id="rId6"/>
    <p:sldLayoutId id="2147483759" r:id="rId7"/>
    <p:sldLayoutId id="2147483760" r:id="rId8"/>
    <p:sldLayoutId id="2147483762" r:id="rId9"/>
    <p:sldLayoutId id="2147483763" r:id="rId10"/>
    <p:sldLayoutId id="2147483764" r:id="rId11"/>
  </p:sldLayoutIdLst>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charset="0"/>
          <a:ea typeface="ＭＳ Ｐゴシック" charset="0"/>
          <a:cs typeface="ＭＳ Ｐゴシック" charset="0"/>
        </a:defRPr>
      </a:lvl2pPr>
      <a:lvl3pPr algn="l" rtl="0" eaLnBrk="0" fontAlgn="base" hangingPunct="0">
        <a:spcBef>
          <a:spcPct val="0"/>
        </a:spcBef>
        <a:spcAft>
          <a:spcPct val="0"/>
        </a:spcAft>
        <a:defRPr sz="2400" b="1">
          <a:solidFill>
            <a:schemeClr val="accent1"/>
          </a:solidFill>
          <a:latin typeface="Verdana" charset="0"/>
          <a:ea typeface="ＭＳ Ｐゴシック" charset="0"/>
          <a:cs typeface="ＭＳ Ｐゴシック" charset="0"/>
        </a:defRPr>
      </a:lvl3pPr>
      <a:lvl4pPr algn="l" rtl="0" eaLnBrk="0" fontAlgn="base" hangingPunct="0">
        <a:spcBef>
          <a:spcPct val="0"/>
        </a:spcBef>
        <a:spcAft>
          <a:spcPct val="0"/>
        </a:spcAft>
        <a:defRPr sz="2400" b="1">
          <a:solidFill>
            <a:schemeClr val="accent1"/>
          </a:solidFill>
          <a:latin typeface="Verdana" charset="0"/>
          <a:ea typeface="ＭＳ Ｐゴシック" charset="0"/>
          <a:cs typeface="ＭＳ Ｐゴシック" charset="0"/>
        </a:defRPr>
      </a:lvl4pPr>
      <a:lvl5pPr algn="l" rtl="0" eaLnBrk="0" fontAlgn="base" hangingPunct="0">
        <a:spcBef>
          <a:spcPct val="0"/>
        </a:spcBef>
        <a:spcAft>
          <a:spcPct val="0"/>
        </a:spcAft>
        <a:defRPr sz="2400" b="1">
          <a:solidFill>
            <a:schemeClr val="accent1"/>
          </a:solidFill>
          <a:latin typeface="Verdana" charset="0"/>
          <a:ea typeface="ＭＳ Ｐゴシック" charset="0"/>
          <a:cs typeface="ＭＳ Ｐゴシック" charset="0"/>
        </a:defRPr>
      </a:lvl5pPr>
      <a:lvl6pPr marL="457200" algn="l" rtl="0" fontAlgn="base">
        <a:spcBef>
          <a:spcPct val="0"/>
        </a:spcBef>
        <a:spcAft>
          <a:spcPct val="0"/>
        </a:spcAft>
        <a:defRPr sz="2400" b="1">
          <a:solidFill>
            <a:schemeClr val="accent1"/>
          </a:solidFill>
          <a:latin typeface="Verdana" charset="0"/>
          <a:ea typeface="ＭＳ Ｐゴシック" charset="0"/>
          <a:cs typeface="ＭＳ Ｐゴシック" charset="0"/>
        </a:defRPr>
      </a:lvl6pPr>
      <a:lvl7pPr marL="914400" algn="l" rtl="0" fontAlgn="base">
        <a:spcBef>
          <a:spcPct val="0"/>
        </a:spcBef>
        <a:spcAft>
          <a:spcPct val="0"/>
        </a:spcAft>
        <a:defRPr sz="2400" b="1">
          <a:solidFill>
            <a:schemeClr val="accent1"/>
          </a:solidFill>
          <a:latin typeface="Verdana" charset="0"/>
          <a:ea typeface="ＭＳ Ｐゴシック" charset="0"/>
          <a:cs typeface="ＭＳ Ｐゴシック" charset="0"/>
        </a:defRPr>
      </a:lvl7pPr>
      <a:lvl8pPr marL="1371600" algn="l" rtl="0" fontAlgn="base">
        <a:spcBef>
          <a:spcPct val="0"/>
        </a:spcBef>
        <a:spcAft>
          <a:spcPct val="0"/>
        </a:spcAft>
        <a:defRPr sz="2400" b="1">
          <a:solidFill>
            <a:schemeClr val="accent1"/>
          </a:solidFill>
          <a:latin typeface="Verdana" charset="0"/>
          <a:ea typeface="ＭＳ Ｐゴシック" charset="0"/>
          <a:cs typeface="ＭＳ Ｐゴシック" charset="0"/>
        </a:defRPr>
      </a:lvl8pPr>
      <a:lvl9pPr marL="1828800" algn="l" rtl="0" fontAlgn="base">
        <a:spcBef>
          <a:spcPct val="0"/>
        </a:spcBef>
        <a:spcAft>
          <a:spcPct val="0"/>
        </a:spcAft>
        <a:defRPr sz="2400" b="1">
          <a:solidFill>
            <a:schemeClr val="accent1"/>
          </a:solidFill>
          <a:latin typeface="Verdana" charset="0"/>
          <a:ea typeface="ＭＳ Ｐゴシック" charset="0"/>
          <a:cs typeface="ＭＳ Ｐゴシック" charset="0"/>
        </a:defRPr>
      </a:lvl9pPr>
    </p:titleStyle>
    <p:bodyStyle>
      <a:lvl1pPr marL="342900" indent="-3429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1"/>
          <p:cNvSpPr>
            <a:spLocks noGrp="1" noChangeArrowheads="1"/>
          </p:cNvSpPr>
          <p:nvPr>
            <p:ph type="sldNum" sz="quarter" idx="10"/>
          </p:nvPr>
        </p:nvSpPr>
        <p:spPr/>
        <p:txBody>
          <a:bodyPr/>
          <a:lstStyle/>
          <a:p>
            <a:pPr>
              <a:defRPr/>
            </a:pPr>
            <a:r>
              <a:rPr lang="de-DE"/>
              <a:t>Referent · </a:t>
            </a:r>
            <a:fld id="{25F0D24C-E81C-A346-ACAC-8972D8554303}" type="datetime1">
              <a:rPr lang="de-DE"/>
              <a:pPr>
                <a:defRPr/>
              </a:pPr>
              <a:t>06.04.2011</a:t>
            </a:fld>
            <a:endParaRPr lang="de-DE"/>
          </a:p>
          <a:p>
            <a:pPr>
              <a:defRPr/>
            </a:pPr>
            <a:fld id="{0C72728C-47DF-674B-84D3-A98F92A1DA2A}" type="slidenum">
              <a:rPr lang="de-DE"/>
              <a:pPr>
                <a:defRPr/>
              </a:pPr>
              <a:t>1</a:t>
            </a:fld>
            <a:r>
              <a:rPr lang="de-DE"/>
              <a:t> von xx Seiten</a:t>
            </a:r>
          </a:p>
        </p:txBody>
      </p:sp>
      <p:sp>
        <p:nvSpPr>
          <p:cNvPr id="2063" name="Rectangle 15"/>
          <p:cNvSpPr>
            <a:spLocks noChangeArrowheads="1"/>
          </p:cNvSpPr>
          <p:nvPr/>
        </p:nvSpPr>
        <p:spPr bwMode="auto">
          <a:xfrm>
            <a:off x="0" y="6019800"/>
            <a:ext cx="9144000" cy="838200"/>
          </a:xfrm>
          <a:prstGeom prst="rect">
            <a:avLst/>
          </a:prstGeom>
          <a:solidFill>
            <a:srgbClr val="76B900"/>
          </a:solidFill>
          <a:ln>
            <a:noFill/>
          </a:ln>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txBody>
          <a:bodyPr wrap="none" lIns="0" tIns="0" rIns="0" bIns="0" anchor="ctr"/>
          <a:lstStyle/>
          <a:p>
            <a:pPr>
              <a:defRPr/>
            </a:pPr>
            <a:endParaRPr lang="de-DE"/>
          </a:p>
        </p:txBody>
      </p:sp>
      <p:sp>
        <p:nvSpPr>
          <p:cNvPr id="2064" name="Rectangle 16"/>
          <p:cNvSpPr>
            <a:spLocks noChangeArrowheads="1"/>
          </p:cNvSpPr>
          <p:nvPr/>
        </p:nvSpPr>
        <p:spPr bwMode="auto">
          <a:xfrm>
            <a:off x="0" y="3429000"/>
            <a:ext cx="9144000" cy="3429000"/>
          </a:xfrm>
          <a:prstGeom prst="rect">
            <a:avLst/>
          </a:prstGeom>
          <a:solidFill>
            <a:schemeClr val="bg1"/>
          </a:solidFill>
          <a:ln>
            <a:noFill/>
          </a:ln>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txBody>
          <a:bodyPr wrap="none" lIns="0" tIns="0" rIns="0" bIns="0" anchor="ctr"/>
          <a:lstStyle/>
          <a:p>
            <a:pPr>
              <a:defRPr/>
            </a:pPr>
            <a:endParaRPr lang="de-DE"/>
          </a:p>
        </p:txBody>
      </p:sp>
      <p:sp>
        <p:nvSpPr>
          <p:cNvPr id="15364" name="Rectangle 25"/>
          <p:cNvSpPr>
            <a:spLocks noGrp="1" noChangeArrowheads="1"/>
          </p:cNvSpPr>
          <p:nvPr>
            <p:ph type="ctrTitle"/>
          </p:nvPr>
        </p:nvSpPr>
        <p:spPr>
          <a:xfrm>
            <a:off x="685800" y="5229225"/>
            <a:ext cx="8077200" cy="1295400"/>
          </a:xfr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Lst>
        </p:spPr>
        <p:txBody>
          <a:bodyPr/>
          <a:lstStyle/>
          <a:p>
            <a:pPr eaLnBrk="1" hangingPunct="1"/>
            <a:r>
              <a:rPr lang="de-DE">
                <a:solidFill>
                  <a:schemeClr val="accent1"/>
                </a:solidFill>
                <a:latin typeface="Verdana" charset="0"/>
                <a:ea typeface="ＭＳ Ｐゴシック" charset="0"/>
                <a:cs typeface="ＭＳ Ｐゴシック" charset="0"/>
              </a:rPr>
              <a:t>Modul Immobilienbewertung</a:t>
            </a:r>
            <a:br>
              <a:rPr lang="de-DE">
                <a:solidFill>
                  <a:schemeClr val="accent1"/>
                </a:solidFill>
                <a:latin typeface="Verdana" charset="0"/>
                <a:ea typeface="ＭＳ Ｐゴシック" charset="0"/>
                <a:cs typeface="ＭＳ Ｐゴシック" charset="0"/>
              </a:rPr>
            </a:br>
            <a:r>
              <a:rPr lang="de-DE">
                <a:solidFill>
                  <a:schemeClr val="accent1"/>
                </a:solidFill>
                <a:latin typeface="Verdana" charset="0"/>
                <a:ea typeface="ＭＳ Ｐゴシック" charset="0"/>
                <a:cs typeface="ＭＳ Ｐゴシック" charset="0"/>
              </a:rPr>
              <a:t/>
            </a:r>
            <a:br>
              <a:rPr lang="de-DE">
                <a:solidFill>
                  <a:schemeClr val="accent1"/>
                </a:solidFill>
                <a:latin typeface="Verdana" charset="0"/>
                <a:ea typeface="ＭＳ Ｐゴシック" charset="0"/>
                <a:cs typeface="ＭＳ Ｐゴシック" charset="0"/>
              </a:rPr>
            </a:br>
            <a:r>
              <a:rPr lang="de-DE" sz="2000">
                <a:solidFill>
                  <a:schemeClr val="accent1"/>
                </a:solidFill>
                <a:latin typeface="Verdana" charset="0"/>
                <a:ea typeface="ＭＳ Ｐゴシック" charset="0"/>
                <a:cs typeface="ＭＳ Ｐゴシック" charset="0"/>
              </a:rPr>
              <a:t>Prof. Dr. Manfred Kühnberger</a:t>
            </a:r>
            <a:r>
              <a:rPr lang="de-DE">
                <a:solidFill>
                  <a:schemeClr val="accent1"/>
                </a:solidFill>
                <a:latin typeface="Verdana" charset="0"/>
                <a:ea typeface="ＭＳ Ｐゴシック" charset="0"/>
                <a:cs typeface="ＭＳ Ｐゴシック" charset="0"/>
              </a:rPr>
              <a:t/>
            </a:r>
            <a:br>
              <a:rPr lang="de-DE">
                <a:solidFill>
                  <a:schemeClr val="accent1"/>
                </a:solidFill>
                <a:latin typeface="Verdana" charset="0"/>
                <a:ea typeface="ＭＳ Ｐゴシック" charset="0"/>
                <a:cs typeface="ＭＳ Ｐゴシック" charset="0"/>
              </a:rPr>
            </a:br>
            <a:endParaRPr lang="de-DE">
              <a:solidFill>
                <a:schemeClr val="accent1"/>
              </a:solidFill>
              <a:latin typeface="Verdana" charset="0"/>
              <a:ea typeface="ＭＳ Ｐゴシック" charset="0"/>
              <a:cs typeface="ＭＳ Ｐゴシック" charset="0"/>
            </a:endParaRPr>
          </a:p>
        </p:txBody>
      </p:sp>
      <p:pic>
        <p:nvPicPr>
          <p:cNvPr id="15365" name="Picture 28" descr="Bild1_mod"/>
          <p:cNvPicPr>
            <a:picLocks noChangeAspect="1" noChangeArrowheads="1"/>
          </p:cNvPicPr>
          <p:nvPr/>
        </p:nvPicPr>
        <p:blipFill>
          <a:blip r:embed="rId3">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34385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15366" name="Picture 29" descr="O:\01_CD_Basiselemente\Logos\Sonderformat\WMF\HTW_Logo_quer_rgb.wmf"/>
          <p:cNvPicPr>
            <a:picLocks noChangeAspect="1" noChangeArrowheads="1"/>
          </p:cNvPicPr>
          <p:nvPr/>
        </p:nvPicPr>
        <p:blipFill>
          <a:blip r:embed="rId4">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23900" y="3810000"/>
            <a:ext cx="4914900" cy="11144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Fragen</a:t>
            </a:r>
          </a:p>
        </p:txBody>
      </p:sp>
      <p:sp>
        <p:nvSpPr>
          <p:cNvPr id="17411" name="Rectangle 3"/>
          <p:cNvSpPr>
            <a:spLocks noGrp="1" noChangeArrowheads="1"/>
          </p:cNvSpPr>
          <p:nvPr>
            <p:ph type="body" idx="1"/>
          </p:nvPr>
        </p:nvSpPr>
        <p:spPr>
          <a:xfrm>
            <a:off x="323850" y="692150"/>
            <a:ext cx="8569325" cy="5329238"/>
          </a:xfrm>
        </p:spPr>
        <p:txBody>
          <a:bodyPr/>
          <a:lstStyle/>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Geben Sie typische wertrelevante Einflussfaktoren an:</a:t>
            </a:r>
          </a:p>
          <a:p>
            <a:pPr eaLnBrk="1" hangingPunct="1">
              <a:lnSpc>
                <a:spcPts val="2200"/>
              </a:lnSpc>
              <a:buFont typeface="Symbol" charset="2"/>
              <a:buChar char="-"/>
              <a:defRPr/>
            </a:pPr>
            <a:r>
              <a:rPr lang="de-DE" sz="2000" dirty="0" smtClean="0">
                <a:latin typeface="Verdana" charset="0"/>
                <a:ea typeface="ＭＳ Ｐゴシック" charset="0"/>
                <a:cs typeface="ＭＳ Ｐゴシック" charset="0"/>
              </a:rPr>
              <a:t>Rechtliche:</a:t>
            </a:r>
          </a:p>
          <a:p>
            <a:pPr eaLnBrk="1" hangingPunct="1">
              <a:lnSpc>
                <a:spcPts val="2200"/>
              </a:lnSpc>
              <a:buFont typeface="Symbol" charset="2"/>
              <a:buChar char="-"/>
              <a:defRPr/>
            </a:pPr>
            <a:r>
              <a:rPr lang="de-DE" sz="2000" dirty="0" smtClean="0">
                <a:latin typeface="Verdana" charset="0"/>
                <a:ea typeface="ＭＳ Ｐゴシック" charset="0"/>
                <a:cs typeface="ＭＳ Ｐゴシック" charset="0"/>
              </a:rPr>
              <a:t>Politische:</a:t>
            </a:r>
          </a:p>
          <a:p>
            <a:pPr eaLnBrk="1" hangingPunct="1">
              <a:lnSpc>
                <a:spcPts val="2200"/>
              </a:lnSpc>
              <a:buFont typeface="Symbol" charset="2"/>
              <a:buChar char="-"/>
              <a:defRPr/>
            </a:pPr>
            <a:r>
              <a:rPr lang="de-DE" sz="2000" dirty="0" smtClean="0">
                <a:latin typeface="Verdana" charset="0"/>
                <a:ea typeface="ＭＳ Ｐゴシック" charset="0"/>
                <a:cs typeface="ＭＳ Ｐゴシック" charset="0"/>
              </a:rPr>
              <a:t>Steuerliche:</a:t>
            </a:r>
          </a:p>
          <a:p>
            <a:pPr eaLnBrk="1" hangingPunct="1">
              <a:lnSpc>
                <a:spcPts val="2200"/>
              </a:lnSpc>
              <a:buFont typeface="Symbol" charset="2"/>
              <a:buChar char="-"/>
              <a:defRPr/>
            </a:pPr>
            <a:r>
              <a:rPr lang="de-DE" sz="2000" dirty="0" smtClean="0">
                <a:latin typeface="Verdana" charset="0"/>
                <a:ea typeface="ＭＳ Ｐゴシック" charset="0"/>
                <a:cs typeface="ＭＳ Ｐゴシック" charset="0"/>
              </a:rPr>
              <a:t>Soziale:</a:t>
            </a:r>
          </a:p>
          <a:p>
            <a:pPr eaLnBrk="1" hangingPunct="1">
              <a:lnSpc>
                <a:spcPts val="2200"/>
              </a:lnSpc>
              <a:buFont typeface="Symbol" charset="2"/>
              <a:buChar char="-"/>
              <a:defRPr/>
            </a:pPr>
            <a:r>
              <a:rPr lang="de-DE" sz="2000" dirty="0" smtClean="0">
                <a:latin typeface="Verdana" charset="0"/>
                <a:ea typeface="ＭＳ Ｐゴシック" charset="0"/>
                <a:cs typeface="ＭＳ Ｐゴシック" charset="0"/>
              </a:rPr>
              <a:t>Ökonomische:</a:t>
            </a:r>
          </a:p>
          <a:p>
            <a:pPr marL="457200" indent="-457200" eaLnBrk="1" hangingPunct="1">
              <a:lnSpc>
                <a:spcPts val="2200"/>
              </a:lnSpc>
              <a:buFont typeface="+mj-lt"/>
              <a:buAutoNum type="arabicPeriod" startAt="2"/>
              <a:defRPr/>
            </a:pPr>
            <a:r>
              <a:rPr lang="de-DE" sz="2000" dirty="0" smtClean="0">
                <a:latin typeface="Verdana" charset="0"/>
                <a:ea typeface="ＭＳ Ｐゴシック" charset="0"/>
                <a:cs typeface="ＭＳ Ｐゴシック" charset="0"/>
              </a:rPr>
              <a:t>Woraus bestehen die Informations-/Transaktionskosten beim Erwerb eines unbebauten Grundstückes, auf dem eine </a:t>
            </a:r>
            <a:r>
              <a:rPr lang="de-DE" sz="2000" dirty="0" err="1" smtClean="0">
                <a:latin typeface="Verdana" charset="0"/>
                <a:ea typeface="ＭＳ Ｐゴシック" charset="0"/>
                <a:cs typeface="ＭＳ Ｐゴシック" charset="0"/>
              </a:rPr>
              <a:t>Gewer-beimmobilie</a:t>
            </a:r>
            <a:r>
              <a:rPr lang="de-DE" sz="2000" dirty="0" smtClean="0">
                <a:latin typeface="Verdana" charset="0"/>
                <a:ea typeface="ＭＳ Ｐゴシック" charset="0"/>
                <a:cs typeface="ＭＳ Ｐゴシック" charset="0"/>
              </a:rPr>
              <a:t> errichtet werden soll?</a:t>
            </a:r>
          </a:p>
          <a:p>
            <a:pPr marL="457200" indent="-457200" eaLnBrk="1" hangingPunct="1">
              <a:lnSpc>
                <a:spcPts val="2200"/>
              </a:lnSpc>
              <a:buFont typeface="+mj-lt"/>
              <a:buAutoNum type="arabicPeriod" startAt="2"/>
              <a:defRPr/>
            </a:pPr>
            <a:r>
              <a:rPr lang="de-DE" sz="2000" dirty="0" smtClean="0">
                <a:latin typeface="Verdana" charset="0"/>
                <a:ea typeface="ＭＳ Ｐゴシック" charset="0"/>
                <a:cs typeface="ＭＳ Ｐゴシック" charset="0"/>
              </a:rPr>
              <a:t>Sind Marktpreise für Grund und Boden oder Gebäude in Deutschland bekannt? Welche Quellen gibt es? Ist die Daten-lage befriedigend oder eher „Steinzeit“-Niveau (Kahl 2004, 16</a:t>
            </a:r>
            <a:r>
              <a:rPr lang="de-DE" sz="2000" dirty="0" smtClean="0">
                <a:solidFill>
                  <a:srgbClr val="FF0000"/>
                </a:solidFill>
                <a:latin typeface="Verdana" charset="0"/>
                <a:ea typeface="ＭＳ Ｐゴシック" charset="0"/>
                <a:cs typeface="ＭＳ Ｐゴシック" charset="0"/>
              </a:rPr>
              <a:t> f</a:t>
            </a:r>
            <a:r>
              <a:rPr lang="de-DE" sz="2000" dirty="0" smtClean="0">
                <a:latin typeface="Verdana" charset="0"/>
                <a:ea typeface="ＭＳ Ｐゴシック" charset="0"/>
                <a:cs typeface="ＭＳ Ｐゴシック" charset="0"/>
              </a:rPr>
              <a:t>)?</a:t>
            </a:r>
          </a:p>
          <a:p>
            <a:pPr marL="457200" indent="-457200" eaLnBrk="1" hangingPunct="1">
              <a:lnSpc>
                <a:spcPts val="2200"/>
              </a:lnSpc>
              <a:buFont typeface="+mj-lt"/>
              <a:buAutoNum type="arabicPeriod" startAt="2"/>
              <a:defRPr/>
            </a:pPr>
            <a:r>
              <a:rPr lang="de-DE" sz="2000" dirty="0" smtClean="0">
                <a:latin typeface="Verdana" charset="0"/>
                <a:ea typeface="ＭＳ Ｐゴシック" charset="0"/>
                <a:cs typeface="ＭＳ Ｐゴシック" charset="0"/>
              </a:rPr>
              <a:t>Skizzieren Sie den (idealtypischen) Immobilienzyklus. Unterstellen Sie, dass ausgehend von einem Marktgleich-gewicht zunächst die Nachfrage nach bestimmten Immobilien steigt.</a:t>
            </a:r>
            <a:endParaRPr lang="de-DE" sz="2000" dirty="0">
              <a:latin typeface="Verdana" charset="0"/>
              <a:ea typeface="ＭＳ Ｐゴシック" charset="0"/>
              <a:cs typeface="ＭＳ Ｐゴシック" charset="0"/>
            </a:endParaRPr>
          </a:p>
        </p:txBody>
      </p:sp>
      <p:sp>
        <p:nvSpPr>
          <p:cNvPr id="24580"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10</a:t>
            </a:fld>
            <a:endParaRPr lang="de-DE" sz="12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Der JA nach internationalem und nationalem Recht</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dirty="0"/>
              <a:t>Modul Immobilienbewertung</a:t>
            </a:r>
          </a:p>
          <a:p>
            <a:pPr algn="ctr" eaLnBrk="1" hangingPunct="1"/>
            <a:r>
              <a:rPr lang="de-DE" sz="1400" b="0" dirty="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2" name="Rechteck 1"/>
          <p:cNvSpPr/>
          <p:nvPr/>
        </p:nvSpPr>
        <p:spPr>
          <a:xfrm>
            <a:off x="323528" y="529984"/>
            <a:ext cx="7992888" cy="357363"/>
          </a:xfrm>
          <a:prstGeom prst="rect">
            <a:avLst/>
          </a:prstGeom>
        </p:spPr>
        <p:txBody>
          <a:bodyPr wrap="square">
            <a:spAutoFit/>
          </a:bodyPr>
          <a:lstStyle/>
          <a:p>
            <a:pPr eaLnBrk="1" hangingPunct="1">
              <a:lnSpc>
                <a:spcPts val="2000"/>
              </a:lnSpc>
              <a:spcBef>
                <a:spcPts val="475"/>
              </a:spcBef>
              <a:buClr>
                <a:schemeClr val="accent1"/>
              </a:buClr>
            </a:pPr>
            <a:r>
              <a:rPr lang="de-DE" sz="2000" b="0" u="sng" dirty="0" smtClean="0">
                <a:solidFill>
                  <a:srgbClr val="000000"/>
                </a:solidFill>
                <a:ea typeface="ＭＳ Ｐゴシック" charset="0"/>
                <a:cs typeface="ＭＳ Ｐゴシック" charset="0"/>
              </a:rPr>
              <a:t>Beispiel:</a:t>
            </a:r>
          </a:p>
        </p:txBody>
      </p:sp>
      <p:graphicFrame>
        <p:nvGraphicFramePr>
          <p:cNvPr id="3" name="Tabelle 2"/>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3872280149"/>
              </p:ext>
            </p:extLst>
          </p:nvPr>
        </p:nvGraphicFramePr>
        <p:xfrm>
          <a:off x="323528" y="980728"/>
          <a:ext cx="8280920" cy="4680312"/>
        </p:xfrm>
        <a:graphic>
          <a:graphicData uri="http://schemas.openxmlformats.org/drawingml/2006/table">
            <a:tbl>
              <a:tblPr firstRow="1" bandRow="1">
                <a:tableStyleId>{5C22544A-7EE6-4342-B048-85BDC9FD1C3A}</a:tableStyleId>
              </a:tblPr>
              <a:tblGrid>
                <a:gridCol w="4824536"/>
                <a:gridCol w="1080120"/>
                <a:gridCol w="1224136"/>
                <a:gridCol w="1152128"/>
              </a:tblGrid>
              <a:tr h="987675">
                <a:tc>
                  <a:txBody>
                    <a:bodyPr/>
                    <a:lstStyle/>
                    <a:p>
                      <a:r>
                        <a:rPr lang="de-DE" dirty="0" smtClean="0"/>
                        <a:t>Stand</a:t>
                      </a:r>
                      <a:r>
                        <a:rPr lang="de-DE" baseline="0" dirty="0" smtClean="0"/>
                        <a:t> zum 31.12.2011</a:t>
                      </a:r>
                      <a:endParaRPr lang="de-DE" dirty="0"/>
                    </a:p>
                  </a:txBody>
                  <a:tcPr/>
                </a:tc>
                <a:tc>
                  <a:txBody>
                    <a:bodyPr/>
                    <a:lstStyle/>
                    <a:p>
                      <a:pPr algn="ctr"/>
                      <a:r>
                        <a:rPr lang="de-DE" dirty="0" smtClean="0"/>
                        <a:t>2011</a:t>
                      </a:r>
                      <a:endParaRPr lang="de-DE" dirty="0"/>
                    </a:p>
                  </a:txBody>
                  <a:tcPr/>
                </a:tc>
                <a:tc>
                  <a:txBody>
                    <a:bodyPr/>
                    <a:lstStyle/>
                    <a:p>
                      <a:pPr algn="ctr"/>
                      <a:r>
                        <a:rPr lang="de-DE" dirty="0" smtClean="0"/>
                        <a:t>2012</a:t>
                      </a:r>
                      <a:endParaRPr lang="de-DE" dirty="0"/>
                    </a:p>
                  </a:txBody>
                  <a:tcPr/>
                </a:tc>
                <a:tc>
                  <a:txBody>
                    <a:bodyPr/>
                    <a:lstStyle/>
                    <a:p>
                      <a:pPr algn="ctr"/>
                      <a:r>
                        <a:rPr lang="de-DE" dirty="0" smtClean="0"/>
                        <a:t>2013</a:t>
                      </a:r>
                      <a:endParaRPr lang="de-DE" dirty="0"/>
                    </a:p>
                  </a:txBody>
                  <a:tcPr/>
                </a:tc>
              </a:tr>
              <a:tr h="987675">
                <a:tc>
                  <a:txBody>
                    <a:bodyPr/>
                    <a:lstStyle/>
                    <a:p>
                      <a:r>
                        <a:rPr lang="de-DE" dirty="0" smtClean="0"/>
                        <a:t>Geschätzter Erlös</a:t>
                      </a:r>
                    </a:p>
                    <a:p>
                      <a:endParaRPr lang="de-DE" dirty="0" smtClean="0"/>
                    </a:p>
                    <a:p>
                      <a:r>
                        <a:rPr lang="de-DE" dirty="0" smtClean="0"/>
                        <a:t>Tatsächliche/geschätzte Kosten</a:t>
                      </a:r>
                      <a:endParaRPr lang="de-DE" dirty="0"/>
                    </a:p>
                  </a:txBody>
                  <a:tcPr/>
                </a:tc>
                <a:tc>
                  <a:txBody>
                    <a:bodyPr/>
                    <a:lstStyle/>
                    <a:p>
                      <a:pPr algn="ctr"/>
                      <a:endParaRPr lang="de-DE" dirty="0" smtClean="0"/>
                    </a:p>
                    <a:p>
                      <a:pPr algn="ctr"/>
                      <a:endParaRPr lang="de-DE" dirty="0" smtClean="0"/>
                    </a:p>
                    <a:p>
                      <a:pPr algn="ctr"/>
                      <a:r>
                        <a:rPr lang="de-DE" dirty="0" smtClean="0"/>
                        <a:t>300</a:t>
                      </a:r>
                      <a:endParaRPr lang="de-DE" dirty="0"/>
                    </a:p>
                  </a:txBody>
                  <a:tcPr/>
                </a:tc>
                <a:tc>
                  <a:txBody>
                    <a:bodyPr/>
                    <a:lstStyle/>
                    <a:p>
                      <a:pPr algn="ctr"/>
                      <a:endParaRPr lang="de-DE" i="1" dirty="0" smtClean="0"/>
                    </a:p>
                    <a:p>
                      <a:pPr algn="ctr"/>
                      <a:endParaRPr lang="de-DE" i="1" dirty="0" smtClean="0"/>
                    </a:p>
                    <a:p>
                      <a:pPr algn="ctr"/>
                      <a:r>
                        <a:rPr lang="de-DE" i="1" dirty="0" smtClean="0"/>
                        <a:t>400</a:t>
                      </a:r>
                      <a:endParaRPr lang="de-DE" i="1" dirty="0"/>
                    </a:p>
                  </a:txBody>
                  <a:tcPr/>
                </a:tc>
                <a:tc>
                  <a:txBody>
                    <a:bodyPr/>
                    <a:lstStyle/>
                    <a:p>
                      <a:pPr algn="ctr"/>
                      <a:r>
                        <a:rPr lang="de-DE" i="1" dirty="0" smtClean="0"/>
                        <a:t>1.100</a:t>
                      </a:r>
                    </a:p>
                    <a:p>
                      <a:pPr algn="ctr"/>
                      <a:endParaRPr lang="de-DE" i="1" dirty="0" smtClean="0"/>
                    </a:p>
                    <a:p>
                      <a:pPr algn="ctr"/>
                      <a:r>
                        <a:rPr lang="de-DE" i="1" dirty="0" smtClean="0"/>
                        <a:t>300</a:t>
                      </a:r>
                      <a:endParaRPr lang="de-DE" i="1" dirty="0"/>
                    </a:p>
                  </a:txBody>
                  <a:tcPr/>
                </a:tc>
              </a:tr>
              <a:tr h="416690">
                <a:tc>
                  <a:txBody>
                    <a:bodyPr/>
                    <a:lstStyle/>
                    <a:p>
                      <a:r>
                        <a:rPr lang="de-DE" dirty="0" smtClean="0"/>
                        <a:t>Kumulierte Kosten</a:t>
                      </a:r>
                      <a:endParaRPr lang="de-DE" dirty="0"/>
                    </a:p>
                  </a:txBody>
                  <a:tcPr/>
                </a:tc>
                <a:tc>
                  <a:txBody>
                    <a:bodyPr/>
                    <a:lstStyle/>
                    <a:p>
                      <a:pPr algn="ctr"/>
                      <a:r>
                        <a:rPr lang="de-DE" dirty="0" smtClean="0"/>
                        <a:t>300</a:t>
                      </a:r>
                      <a:endParaRPr lang="de-DE" dirty="0"/>
                    </a:p>
                  </a:txBody>
                  <a:tcPr/>
                </a:tc>
                <a:tc>
                  <a:txBody>
                    <a:bodyPr/>
                    <a:lstStyle/>
                    <a:p>
                      <a:pPr algn="ctr"/>
                      <a:r>
                        <a:rPr lang="de-DE" i="1" dirty="0" smtClean="0"/>
                        <a:t>700</a:t>
                      </a:r>
                      <a:endParaRPr lang="de-DE" i="1" dirty="0"/>
                    </a:p>
                  </a:txBody>
                  <a:tcPr/>
                </a:tc>
                <a:tc>
                  <a:txBody>
                    <a:bodyPr/>
                    <a:lstStyle/>
                    <a:p>
                      <a:pPr algn="ctr"/>
                      <a:r>
                        <a:rPr lang="de-DE" i="1" dirty="0" smtClean="0"/>
                        <a:t>1.000</a:t>
                      </a:r>
                      <a:endParaRPr lang="de-DE" i="1" dirty="0"/>
                    </a:p>
                  </a:txBody>
                  <a:tcPr/>
                </a:tc>
              </a:tr>
              <a:tr h="1008112">
                <a:tc>
                  <a:txBody>
                    <a:bodyPr/>
                    <a:lstStyle/>
                    <a:p>
                      <a:r>
                        <a:rPr lang="de-DE" dirty="0" smtClean="0"/>
                        <a:t>Fertigstellungsgrad</a:t>
                      </a:r>
                    </a:p>
                    <a:p>
                      <a:r>
                        <a:rPr lang="de-DE" dirty="0" smtClean="0"/>
                        <a:t>Stand</a:t>
                      </a:r>
                      <a:r>
                        <a:rPr lang="de-DE" baseline="0" dirty="0" smtClean="0"/>
                        <a:t> Erlöskonto</a:t>
                      </a:r>
                    </a:p>
                    <a:p>
                      <a:r>
                        <a:rPr lang="de-DE" baseline="0" dirty="0" smtClean="0"/>
                        <a:t>Stand Wertberichtigungskonto</a:t>
                      </a:r>
                      <a:endParaRPr lang="de-DE" dirty="0"/>
                    </a:p>
                  </a:txBody>
                  <a:tcPr/>
                </a:tc>
                <a:tc>
                  <a:txBody>
                    <a:bodyPr/>
                    <a:lstStyle/>
                    <a:p>
                      <a:pPr algn="ctr"/>
                      <a:r>
                        <a:rPr lang="de-DE" dirty="0" smtClean="0"/>
                        <a:t>30%</a:t>
                      </a:r>
                    </a:p>
                    <a:p>
                      <a:pPr algn="ctr"/>
                      <a:r>
                        <a:rPr lang="de-DE" dirty="0" smtClean="0"/>
                        <a:t>330</a:t>
                      </a:r>
                    </a:p>
                    <a:p>
                      <a:pPr algn="ctr"/>
                      <a:r>
                        <a:rPr lang="de-DE" dirty="0" smtClean="0"/>
                        <a:t>0</a:t>
                      </a:r>
                    </a:p>
                  </a:txBody>
                  <a:tcPr/>
                </a:tc>
                <a:tc>
                  <a:txBody>
                    <a:bodyPr/>
                    <a:lstStyle/>
                    <a:p>
                      <a:pPr algn="ctr"/>
                      <a:endParaRPr lang="de-DE" dirty="0"/>
                    </a:p>
                  </a:txBody>
                  <a:tcPr/>
                </a:tc>
                <a:tc>
                  <a:txBody>
                    <a:bodyPr/>
                    <a:lstStyle/>
                    <a:p>
                      <a:pPr algn="ctr"/>
                      <a:endParaRPr lang="de-DE" dirty="0"/>
                    </a:p>
                  </a:txBody>
                  <a:tcPr/>
                </a:tc>
              </a:tr>
              <a:tr h="572224">
                <a:tc>
                  <a:txBody>
                    <a:bodyPr/>
                    <a:lstStyle/>
                    <a:p>
                      <a:r>
                        <a:rPr lang="de-DE" dirty="0" smtClean="0"/>
                        <a:t>Stand Forderungskonto</a:t>
                      </a:r>
                    </a:p>
                    <a:p>
                      <a:r>
                        <a:rPr lang="de-DE" dirty="0" smtClean="0"/>
                        <a:t>Kumulierter</a:t>
                      </a:r>
                      <a:r>
                        <a:rPr lang="de-DE" baseline="0" dirty="0" smtClean="0"/>
                        <a:t> Gewinn</a:t>
                      </a:r>
                      <a:endParaRPr lang="de-DE" dirty="0"/>
                    </a:p>
                  </a:txBody>
                  <a:tcPr/>
                </a:tc>
                <a:tc>
                  <a:txBody>
                    <a:bodyPr/>
                    <a:lstStyle/>
                    <a:p>
                      <a:pPr algn="ctr"/>
                      <a:r>
                        <a:rPr lang="de-DE" dirty="0" smtClean="0"/>
                        <a:t>330</a:t>
                      </a:r>
                    </a:p>
                    <a:p>
                      <a:pPr algn="ctr"/>
                      <a:r>
                        <a:rPr lang="de-DE" dirty="0" smtClean="0"/>
                        <a:t>30</a:t>
                      </a:r>
                      <a:endParaRPr lang="de-DE" dirty="0"/>
                    </a:p>
                  </a:txBody>
                  <a:tcPr/>
                </a:tc>
                <a:tc>
                  <a:txBody>
                    <a:bodyPr/>
                    <a:lstStyle/>
                    <a:p>
                      <a:pPr algn="ctr"/>
                      <a:endParaRPr lang="de-DE" dirty="0"/>
                    </a:p>
                  </a:txBody>
                  <a:tcPr/>
                </a:tc>
                <a:tc>
                  <a:txBody>
                    <a:bodyPr/>
                    <a:lstStyle/>
                    <a:p>
                      <a:pPr algn="ctr"/>
                      <a:endParaRPr lang="de-DE" dirty="0"/>
                    </a:p>
                  </a:txBody>
                  <a:tcPr/>
                </a:tc>
              </a:tr>
              <a:tr h="572224">
                <a:tc>
                  <a:txBody>
                    <a:bodyPr/>
                    <a:lstStyle/>
                    <a:p>
                      <a:r>
                        <a:rPr lang="de-DE" dirty="0" smtClean="0"/>
                        <a:t>Erlöse der Periode</a:t>
                      </a:r>
                    </a:p>
                    <a:p>
                      <a:r>
                        <a:rPr lang="de-DE" dirty="0" smtClean="0"/>
                        <a:t>Gewinn der Periode</a:t>
                      </a:r>
                      <a:endParaRPr lang="de-DE" dirty="0"/>
                    </a:p>
                  </a:txBody>
                  <a:tcPr/>
                </a:tc>
                <a:tc>
                  <a:txBody>
                    <a:bodyPr/>
                    <a:lstStyle/>
                    <a:p>
                      <a:pPr algn="ctr"/>
                      <a:r>
                        <a:rPr lang="de-DE" dirty="0" smtClean="0"/>
                        <a:t>330</a:t>
                      </a:r>
                    </a:p>
                    <a:p>
                      <a:pPr algn="ctr"/>
                      <a:r>
                        <a:rPr lang="de-DE" dirty="0" smtClean="0"/>
                        <a:t>30</a:t>
                      </a:r>
                      <a:endParaRPr lang="de-DE" dirty="0"/>
                    </a:p>
                  </a:txBody>
                  <a:tcPr/>
                </a:tc>
                <a:tc>
                  <a:txBody>
                    <a:bodyPr/>
                    <a:lstStyle/>
                    <a:p>
                      <a:pPr algn="ctr"/>
                      <a:endParaRPr lang="de-DE" dirty="0"/>
                    </a:p>
                  </a:txBody>
                  <a:tcPr/>
                </a:tc>
                <a:tc>
                  <a:txBody>
                    <a:bodyPr/>
                    <a:lstStyle/>
                    <a:p>
                      <a:pPr algn="ctr"/>
                      <a:endParaRPr lang="de-DE" dirty="0"/>
                    </a:p>
                  </a:txBody>
                  <a:tcPr/>
                </a:tc>
              </a:tr>
            </a:tbl>
          </a:graphicData>
        </a:graphic>
      </p:graphicFrame>
      <p:sp>
        <p:nvSpPr>
          <p:cNvPr id="9"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100</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102186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Der JA nach internationalem und nationalem Recht</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2" name="Rechteck 1"/>
          <p:cNvSpPr/>
          <p:nvPr/>
        </p:nvSpPr>
        <p:spPr>
          <a:xfrm>
            <a:off x="323528" y="529984"/>
            <a:ext cx="7992888" cy="4238767"/>
          </a:xfrm>
          <a:prstGeom prst="rect">
            <a:avLst/>
          </a:prstGeom>
        </p:spPr>
        <p:txBody>
          <a:bodyPr wrap="square">
            <a:spAutoFit/>
          </a:bodyPr>
          <a:lstStyle/>
          <a:p>
            <a:pPr eaLnBrk="1" hangingPunct="1">
              <a:lnSpc>
                <a:spcPts val="2000"/>
              </a:lnSpc>
              <a:spcBef>
                <a:spcPts val="475"/>
              </a:spcBef>
              <a:buClr>
                <a:schemeClr val="accent1"/>
              </a:buClr>
            </a:pPr>
            <a:r>
              <a:rPr lang="de-DE" sz="2000" b="0" u="sng" dirty="0" smtClean="0">
                <a:solidFill>
                  <a:srgbClr val="000000"/>
                </a:solidFill>
                <a:ea typeface="ＭＳ Ｐゴシック" charset="0"/>
                <a:cs typeface="ＭＳ Ｐゴシック" charset="0"/>
              </a:rPr>
              <a:t>Beispiel:</a:t>
            </a:r>
          </a:p>
          <a:p>
            <a:pPr eaLnBrk="1" hangingPunct="1">
              <a:lnSpc>
                <a:spcPts val="2000"/>
              </a:lnSpc>
              <a:spcBef>
                <a:spcPts val="475"/>
              </a:spcBef>
              <a:buClr>
                <a:schemeClr val="accent1"/>
              </a:buClr>
            </a:pPr>
            <a:endParaRPr lang="de-DE" sz="2000" b="0" dirty="0">
              <a:solidFill>
                <a:srgbClr val="000000"/>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Zum 31.12.2012 haben sich etliche Änderungen in den Schätzungen ergeben, die insgesamt nun einen Verlust aus dem Auftrag in Höhe von 20 erwarten lasse. Gemäß dem Imparitätsprinzip ist dieser erwartete Verlust in voller Höhe als Aufwand zu erfassen. Da in 2011 ein Gewinn von 30 aus dem Auftrag ausgewiesen wurde, muss der Verlust in 2012 diese 30 und die 20, also 50, umfassen. Dies erfolgt über eine entsprechende Abwertung der Forderung, die in der unten stehenden Tabelle im Wege einer Wertberichtigung zu Forderungen dargestellt ist.</a:t>
            </a:r>
          </a:p>
          <a:p>
            <a:pPr eaLnBrk="1" hangingPunct="1">
              <a:lnSpc>
                <a:spcPts val="2200"/>
              </a:lnSpc>
              <a:spcBef>
                <a:spcPts val="475"/>
              </a:spcBef>
              <a:buClr>
                <a:schemeClr val="accent1"/>
              </a:buClr>
            </a:pPr>
            <a:endParaRPr lang="de-DE" sz="2000" b="0" dirty="0">
              <a:solidFill>
                <a:srgbClr val="000000"/>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Wagenhofer, 2001 Kapitel 5 S. 222</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101</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5447834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Der JA nach internationalem und nationalem Recht</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dirty="0"/>
              <a:t>Modul Immobilienbewertung</a:t>
            </a:r>
          </a:p>
          <a:p>
            <a:pPr algn="ctr" eaLnBrk="1" hangingPunct="1"/>
            <a:r>
              <a:rPr lang="de-DE" sz="1400" b="0" dirty="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2" name="Rechteck 1"/>
          <p:cNvSpPr/>
          <p:nvPr/>
        </p:nvSpPr>
        <p:spPr>
          <a:xfrm>
            <a:off x="323528" y="529984"/>
            <a:ext cx="7992888" cy="357363"/>
          </a:xfrm>
          <a:prstGeom prst="rect">
            <a:avLst/>
          </a:prstGeom>
        </p:spPr>
        <p:txBody>
          <a:bodyPr wrap="square">
            <a:spAutoFit/>
          </a:bodyPr>
          <a:lstStyle/>
          <a:p>
            <a:pPr eaLnBrk="1" hangingPunct="1">
              <a:lnSpc>
                <a:spcPts val="2000"/>
              </a:lnSpc>
              <a:spcBef>
                <a:spcPts val="475"/>
              </a:spcBef>
              <a:buClr>
                <a:schemeClr val="accent1"/>
              </a:buClr>
            </a:pPr>
            <a:r>
              <a:rPr lang="de-DE" sz="2000" b="0" u="sng" dirty="0" smtClean="0">
                <a:solidFill>
                  <a:srgbClr val="000000"/>
                </a:solidFill>
                <a:ea typeface="ＭＳ Ｐゴシック" charset="0"/>
                <a:cs typeface="ＭＳ Ｐゴシック" charset="0"/>
              </a:rPr>
              <a:t>Beispiel:</a:t>
            </a:r>
          </a:p>
        </p:txBody>
      </p:sp>
      <p:graphicFrame>
        <p:nvGraphicFramePr>
          <p:cNvPr id="3" name="Tabelle 2"/>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1428725333"/>
              </p:ext>
            </p:extLst>
          </p:nvPr>
        </p:nvGraphicFramePr>
        <p:xfrm>
          <a:off x="323528" y="980728"/>
          <a:ext cx="8280920" cy="4680312"/>
        </p:xfrm>
        <a:graphic>
          <a:graphicData uri="http://schemas.openxmlformats.org/drawingml/2006/table">
            <a:tbl>
              <a:tblPr firstRow="1" bandRow="1">
                <a:tableStyleId>{5C22544A-7EE6-4342-B048-85BDC9FD1C3A}</a:tableStyleId>
              </a:tblPr>
              <a:tblGrid>
                <a:gridCol w="4824536"/>
                <a:gridCol w="1080120"/>
                <a:gridCol w="1224136"/>
                <a:gridCol w="1152128"/>
              </a:tblGrid>
              <a:tr h="987675">
                <a:tc>
                  <a:txBody>
                    <a:bodyPr/>
                    <a:lstStyle/>
                    <a:p>
                      <a:r>
                        <a:rPr lang="de-DE" dirty="0" smtClean="0"/>
                        <a:t>Stand</a:t>
                      </a:r>
                      <a:r>
                        <a:rPr lang="de-DE" baseline="0" dirty="0" smtClean="0"/>
                        <a:t> zum 31.12.2012</a:t>
                      </a:r>
                      <a:endParaRPr lang="de-DE" dirty="0"/>
                    </a:p>
                  </a:txBody>
                  <a:tcPr/>
                </a:tc>
                <a:tc>
                  <a:txBody>
                    <a:bodyPr/>
                    <a:lstStyle/>
                    <a:p>
                      <a:pPr algn="ctr"/>
                      <a:r>
                        <a:rPr lang="de-DE" dirty="0" smtClean="0"/>
                        <a:t>2011</a:t>
                      </a:r>
                      <a:endParaRPr lang="de-DE" dirty="0"/>
                    </a:p>
                  </a:txBody>
                  <a:tcPr/>
                </a:tc>
                <a:tc>
                  <a:txBody>
                    <a:bodyPr/>
                    <a:lstStyle/>
                    <a:p>
                      <a:pPr algn="ctr"/>
                      <a:r>
                        <a:rPr lang="de-DE" dirty="0" smtClean="0"/>
                        <a:t>2012</a:t>
                      </a:r>
                      <a:endParaRPr lang="de-DE" dirty="0"/>
                    </a:p>
                  </a:txBody>
                  <a:tcPr/>
                </a:tc>
                <a:tc>
                  <a:txBody>
                    <a:bodyPr/>
                    <a:lstStyle/>
                    <a:p>
                      <a:pPr algn="ctr"/>
                      <a:r>
                        <a:rPr lang="de-DE" dirty="0" smtClean="0"/>
                        <a:t>2013</a:t>
                      </a:r>
                      <a:endParaRPr lang="de-DE" dirty="0"/>
                    </a:p>
                  </a:txBody>
                  <a:tcPr/>
                </a:tc>
              </a:tr>
              <a:tr h="987675">
                <a:tc>
                  <a:txBody>
                    <a:bodyPr/>
                    <a:lstStyle/>
                    <a:p>
                      <a:r>
                        <a:rPr lang="de-DE" dirty="0" smtClean="0"/>
                        <a:t>Geschätzter Erlös</a:t>
                      </a:r>
                    </a:p>
                    <a:p>
                      <a:endParaRPr lang="de-DE" dirty="0" smtClean="0"/>
                    </a:p>
                    <a:p>
                      <a:r>
                        <a:rPr lang="de-DE" dirty="0" smtClean="0"/>
                        <a:t>Tatsächliche/geschätzte Kosten</a:t>
                      </a:r>
                      <a:endParaRPr lang="de-DE" dirty="0"/>
                    </a:p>
                  </a:txBody>
                  <a:tcPr/>
                </a:tc>
                <a:tc>
                  <a:txBody>
                    <a:bodyPr/>
                    <a:lstStyle/>
                    <a:p>
                      <a:pPr algn="ctr"/>
                      <a:endParaRPr lang="de-DE" dirty="0" smtClean="0"/>
                    </a:p>
                    <a:p>
                      <a:pPr algn="ctr"/>
                      <a:endParaRPr lang="de-DE" dirty="0" smtClean="0"/>
                    </a:p>
                    <a:p>
                      <a:pPr algn="ctr"/>
                      <a:r>
                        <a:rPr lang="de-DE" dirty="0" smtClean="0"/>
                        <a:t>300</a:t>
                      </a:r>
                      <a:endParaRPr lang="de-DE" dirty="0"/>
                    </a:p>
                  </a:txBody>
                  <a:tcPr/>
                </a:tc>
                <a:tc>
                  <a:txBody>
                    <a:bodyPr/>
                    <a:lstStyle/>
                    <a:p>
                      <a:pPr algn="ctr"/>
                      <a:endParaRPr lang="de-DE" i="1" dirty="0" smtClean="0"/>
                    </a:p>
                    <a:p>
                      <a:pPr algn="ctr"/>
                      <a:endParaRPr lang="de-DE" i="1" dirty="0" smtClean="0"/>
                    </a:p>
                    <a:p>
                      <a:pPr algn="ctr"/>
                      <a:r>
                        <a:rPr lang="de-DE" i="1" dirty="0" smtClean="0"/>
                        <a:t>430</a:t>
                      </a:r>
                      <a:endParaRPr lang="de-DE" i="1" dirty="0"/>
                    </a:p>
                  </a:txBody>
                  <a:tcPr/>
                </a:tc>
                <a:tc>
                  <a:txBody>
                    <a:bodyPr/>
                    <a:lstStyle/>
                    <a:p>
                      <a:pPr algn="ctr"/>
                      <a:r>
                        <a:rPr lang="de-DE" i="1" dirty="0" smtClean="0"/>
                        <a:t>1.030</a:t>
                      </a:r>
                    </a:p>
                    <a:p>
                      <a:pPr algn="ctr"/>
                      <a:endParaRPr lang="de-DE" i="1" dirty="0" smtClean="0"/>
                    </a:p>
                    <a:p>
                      <a:pPr algn="ctr"/>
                      <a:r>
                        <a:rPr lang="de-DE" i="1" dirty="0" smtClean="0"/>
                        <a:t>320</a:t>
                      </a:r>
                      <a:endParaRPr lang="de-DE" i="1" dirty="0"/>
                    </a:p>
                  </a:txBody>
                  <a:tcPr/>
                </a:tc>
              </a:tr>
              <a:tr h="416690">
                <a:tc>
                  <a:txBody>
                    <a:bodyPr/>
                    <a:lstStyle/>
                    <a:p>
                      <a:r>
                        <a:rPr lang="de-DE" dirty="0" smtClean="0"/>
                        <a:t>Kumulierte Kosten</a:t>
                      </a:r>
                      <a:endParaRPr lang="de-DE" dirty="0"/>
                    </a:p>
                  </a:txBody>
                  <a:tcPr/>
                </a:tc>
                <a:tc>
                  <a:txBody>
                    <a:bodyPr/>
                    <a:lstStyle/>
                    <a:p>
                      <a:pPr algn="ctr"/>
                      <a:r>
                        <a:rPr lang="de-DE" dirty="0" smtClean="0"/>
                        <a:t>300</a:t>
                      </a:r>
                      <a:endParaRPr lang="de-DE" dirty="0"/>
                    </a:p>
                  </a:txBody>
                  <a:tcPr/>
                </a:tc>
                <a:tc>
                  <a:txBody>
                    <a:bodyPr/>
                    <a:lstStyle/>
                    <a:p>
                      <a:pPr algn="ctr"/>
                      <a:r>
                        <a:rPr lang="de-DE" i="1" dirty="0" smtClean="0"/>
                        <a:t>730</a:t>
                      </a:r>
                      <a:endParaRPr lang="de-DE" i="1" dirty="0"/>
                    </a:p>
                  </a:txBody>
                  <a:tcPr/>
                </a:tc>
                <a:tc>
                  <a:txBody>
                    <a:bodyPr/>
                    <a:lstStyle/>
                    <a:p>
                      <a:pPr algn="ctr"/>
                      <a:r>
                        <a:rPr lang="de-DE" i="1" dirty="0" smtClean="0"/>
                        <a:t>1.050</a:t>
                      </a:r>
                      <a:endParaRPr lang="de-DE" i="1" dirty="0"/>
                    </a:p>
                  </a:txBody>
                  <a:tcPr/>
                </a:tc>
              </a:tr>
              <a:tr h="1008112">
                <a:tc>
                  <a:txBody>
                    <a:bodyPr/>
                    <a:lstStyle/>
                    <a:p>
                      <a:r>
                        <a:rPr lang="de-DE" dirty="0" smtClean="0"/>
                        <a:t>Fertigstellungsgrad</a:t>
                      </a:r>
                    </a:p>
                    <a:p>
                      <a:r>
                        <a:rPr lang="de-DE" dirty="0" smtClean="0"/>
                        <a:t>Stand</a:t>
                      </a:r>
                      <a:r>
                        <a:rPr lang="de-DE" baseline="0" dirty="0" smtClean="0"/>
                        <a:t> Erlöskonto</a:t>
                      </a:r>
                    </a:p>
                    <a:p>
                      <a:r>
                        <a:rPr lang="de-DE" baseline="0" dirty="0" smtClean="0"/>
                        <a:t>Stand Wertberichtigungskonto</a:t>
                      </a:r>
                      <a:endParaRPr lang="de-DE" dirty="0"/>
                    </a:p>
                  </a:txBody>
                  <a:tcPr/>
                </a:tc>
                <a:tc>
                  <a:txBody>
                    <a:bodyPr/>
                    <a:lstStyle/>
                    <a:p>
                      <a:pPr algn="ctr"/>
                      <a:endParaRPr lang="de-DE" dirty="0" smtClean="0"/>
                    </a:p>
                    <a:p>
                      <a:pPr algn="ctr"/>
                      <a:r>
                        <a:rPr lang="de-DE" dirty="0" smtClean="0"/>
                        <a:t>330</a:t>
                      </a:r>
                    </a:p>
                    <a:p>
                      <a:pPr algn="ctr"/>
                      <a:r>
                        <a:rPr lang="de-DE" dirty="0" smtClean="0"/>
                        <a:t>0</a:t>
                      </a:r>
                    </a:p>
                  </a:txBody>
                  <a:tcPr/>
                </a:tc>
                <a:tc>
                  <a:txBody>
                    <a:bodyPr/>
                    <a:lstStyle/>
                    <a:p>
                      <a:pPr algn="ctr"/>
                      <a:r>
                        <a:rPr lang="de-DE" dirty="0" smtClean="0"/>
                        <a:t>69,5%</a:t>
                      </a:r>
                    </a:p>
                    <a:p>
                      <a:pPr algn="ctr"/>
                      <a:r>
                        <a:rPr lang="de-DE" dirty="0" smtClean="0"/>
                        <a:t>716</a:t>
                      </a:r>
                    </a:p>
                    <a:p>
                      <a:pPr algn="ctr"/>
                      <a:r>
                        <a:rPr lang="de-DE" dirty="0" smtClean="0"/>
                        <a:t>6</a:t>
                      </a:r>
                      <a:endParaRPr lang="de-DE" dirty="0"/>
                    </a:p>
                  </a:txBody>
                  <a:tcPr/>
                </a:tc>
                <a:tc>
                  <a:txBody>
                    <a:bodyPr/>
                    <a:lstStyle/>
                    <a:p>
                      <a:pPr algn="ctr"/>
                      <a:endParaRPr lang="de-DE" dirty="0"/>
                    </a:p>
                  </a:txBody>
                  <a:tcPr/>
                </a:tc>
              </a:tr>
              <a:tr h="572224">
                <a:tc>
                  <a:txBody>
                    <a:bodyPr/>
                    <a:lstStyle/>
                    <a:p>
                      <a:r>
                        <a:rPr lang="de-DE" dirty="0" smtClean="0"/>
                        <a:t>Stand Forderungskonto</a:t>
                      </a:r>
                    </a:p>
                    <a:p>
                      <a:r>
                        <a:rPr lang="de-DE" dirty="0" smtClean="0"/>
                        <a:t>Kumulierter</a:t>
                      </a:r>
                      <a:r>
                        <a:rPr lang="de-DE" baseline="0" dirty="0" smtClean="0"/>
                        <a:t> Gewinn</a:t>
                      </a:r>
                      <a:endParaRPr lang="de-DE" dirty="0"/>
                    </a:p>
                  </a:txBody>
                  <a:tcPr/>
                </a:tc>
                <a:tc>
                  <a:txBody>
                    <a:bodyPr/>
                    <a:lstStyle/>
                    <a:p>
                      <a:pPr algn="ctr"/>
                      <a:r>
                        <a:rPr lang="de-DE" dirty="0" smtClean="0"/>
                        <a:t>330</a:t>
                      </a:r>
                    </a:p>
                    <a:p>
                      <a:pPr algn="ctr"/>
                      <a:r>
                        <a:rPr lang="de-DE" dirty="0" smtClean="0"/>
                        <a:t>30</a:t>
                      </a:r>
                      <a:endParaRPr lang="de-DE" dirty="0"/>
                    </a:p>
                  </a:txBody>
                  <a:tcPr/>
                </a:tc>
                <a:tc>
                  <a:txBody>
                    <a:bodyPr/>
                    <a:lstStyle/>
                    <a:p>
                      <a:pPr algn="ctr"/>
                      <a:r>
                        <a:rPr lang="de-DE" dirty="0" smtClean="0"/>
                        <a:t>710</a:t>
                      </a:r>
                    </a:p>
                    <a:p>
                      <a:pPr algn="ctr"/>
                      <a:r>
                        <a:rPr lang="de-DE" dirty="0" smtClean="0"/>
                        <a:t>-20</a:t>
                      </a:r>
                      <a:endParaRPr lang="de-DE" dirty="0"/>
                    </a:p>
                  </a:txBody>
                  <a:tcPr/>
                </a:tc>
                <a:tc>
                  <a:txBody>
                    <a:bodyPr/>
                    <a:lstStyle/>
                    <a:p>
                      <a:pPr algn="ctr"/>
                      <a:endParaRPr lang="de-DE" dirty="0"/>
                    </a:p>
                  </a:txBody>
                  <a:tcPr/>
                </a:tc>
              </a:tr>
              <a:tr h="572224">
                <a:tc>
                  <a:txBody>
                    <a:bodyPr/>
                    <a:lstStyle/>
                    <a:p>
                      <a:r>
                        <a:rPr lang="de-DE" dirty="0" smtClean="0"/>
                        <a:t>Erlöse der Periode</a:t>
                      </a:r>
                    </a:p>
                    <a:p>
                      <a:r>
                        <a:rPr lang="de-DE" dirty="0" smtClean="0"/>
                        <a:t>Gewinn der Periode</a:t>
                      </a:r>
                      <a:endParaRPr lang="de-DE" dirty="0"/>
                    </a:p>
                  </a:txBody>
                  <a:tcPr/>
                </a:tc>
                <a:tc>
                  <a:txBody>
                    <a:bodyPr/>
                    <a:lstStyle/>
                    <a:p>
                      <a:pPr algn="ctr"/>
                      <a:r>
                        <a:rPr lang="de-DE" dirty="0" smtClean="0"/>
                        <a:t>330</a:t>
                      </a:r>
                    </a:p>
                    <a:p>
                      <a:pPr algn="ctr"/>
                      <a:r>
                        <a:rPr lang="de-DE" dirty="0" smtClean="0"/>
                        <a:t>30</a:t>
                      </a:r>
                      <a:endParaRPr lang="de-DE" dirty="0"/>
                    </a:p>
                  </a:txBody>
                  <a:tcPr/>
                </a:tc>
                <a:tc>
                  <a:txBody>
                    <a:bodyPr/>
                    <a:lstStyle/>
                    <a:p>
                      <a:pPr algn="ctr"/>
                      <a:r>
                        <a:rPr lang="de-DE" dirty="0" smtClean="0"/>
                        <a:t>386</a:t>
                      </a:r>
                    </a:p>
                    <a:p>
                      <a:pPr algn="ctr"/>
                      <a:r>
                        <a:rPr lang="de-DE" dirty="0" smtClean="0"/>
                        <a:t>-50</a:t>
                      </a:r>
                      <a:endParaRPr lang="de-DE" dirty="0"/>
                    </a:p>
                  </a:txBody>
                  <a:tcPr/>
                </a:tc>
                <a:tc>
                  <a:txBody>
                    <a:bodyPr/>
                    <a:lstStyle/>
                    <a:p>
                      <a:pPr algn="ctr"/>
                      <a:endParaRPr lang="de-DE" dirty="0"/>
                    </a:p>
                  </a:txBody>
                  <a:tcPr/>
                </a:tc>
              </a:tr>
            </a:tbl>
          </a:graphicData>
        </a:graphic>
      </p:graphicFrame>
      <p:sp>
        <p:nvSpPr>
          <p:cNvPr id="9"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102</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459517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Der JA nach internationalem und nationalem Recht</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2" name="Rechteck 1"/>
          <p:cNvSpPr/>
          <p:nvPr/>
        </p:nvSpPr>
        <p:spPr>
          <a:xfrm>
            <a:off x="323528" y="529984"/>
            <a:ext cx="7992888" cy="2706296"/>
          </a:xfrm>
          <a:prstGeom prst="rect">
            <a:avLst/>
          </a:prstGeom>
        </p:spPr>
        <p:txBody>
          <a:bodyPr wrap="square">
            <a:spAutoFit/>
          </a:bodyPr>
          <a:lstStyle/>
          <a:p>
            <a:pPr eaLnBrk="1" hangingPunct="1">
              <a:lnSpc>
                <a:spcPts val="2000"/>
              </a:lnSpc>
              <a:spcBef>
                <a:spcPts val="475"/>
              </a:spcBef>
              <a:buClr>
                <a:schemeClr val="accent1"/>
              </a:buClr>
            </a:pPr>
            <a:r>
              <a:rPr lang="de-DE" sz="2000" b="0" u="sng" dirty="0" smtClean="0">
                <a:solidFill>
                  <a:srgbClr val="000000"/>
                </a:solidFill>
                <a:ea typeface="ＭＳ Ｐゴシック" charset="0"/>
                <a:cs typeface="ＭＳ Ｐゴシック" charset="0"/>
              </a:rPr>
              <a:t>Beispiel:</a:t>
            </a:r>
          </a:p>
          <a:p>
            <a:pPr eaLnBrk="1" hangingPunct="1">
              <a:lnSpc>
                <a:spcPts val="2000"/>
              </a:lnSpc>
              <a:spcBef>
                <a:spcPts val="475"/>
              </a:spcBef>
              <a:buClr>
                <a:schemeClr val="accent1"/>
              </a:buClr>
            </a:pPr>
            <a:endParaRPr lang="de-DE" sz="2000" b="0" dirty="0">
              <a:solidFill>
                <a:srgbClr val="000000"/>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Bei Fertigstellung des Auftrages am Ende des Geschäftsjahres 2013 sind alle auftragsbezogenen Werte realisiert. Es zeigt sich, dass nun insgesamt doch ein kleiner Gewinn von 10 entstanden ist. Daraus ergibt sich ein Periodengewinn von 30. Die Berechnung wie die Gewinnverteilung über die drei Geschäftsjahre sind in der folgenden Tabelle enthalten.</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103</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061587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Der JA nach internationalem und nationalem Recht</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dirty="0"/>
              <a:t>Modul Immobilienbewertung</a:t>
            </a:r>
          </a:p>
          <a:p>
            <a:pPr algn="ctr" eaLnBrk="1" hangingPunct="1"/>
            <a:r>
              <a:rPr lang="de-DE" sz="1400" b="0" dirty="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2" name="Rechteck 1"/>
          <p:cNvSpPr/>
          <p:nvPr/>
        </p:nvSpPr>
        <p:spPr>
          <a:xfrm>
            <a:off x="323528" y="529984"/>
            <a:ext cx="7992888" cy="357363"/>
          </a:xfrm>
          <a:prstGeom prst="rect">
            <a:avLst/>
          </a:prstGeom>
        </p:spPr>
        <p:txBody>
          <a:bodyPr wrap="square">
            <a:spAutoFit/>
          </a:bodyPr>
          <a:lstStyle/>
          <a:p>
            <a:pPr eaLnBrk="1" hangingPunct="1">
              <a:lnSpc>
                <a:spcPts val="2000"/>
              </a:lnSpc>
              <a:spcBef>
                <a:spcPts val="475"/>
              </a:spcBef>
              <a:buClr>
                <a:schemeClr val="accent1"/>
              </a:buClr>
            </a:pPr>
            <a:r>
              <a:rPr lang="de-DE" sz="2000" b="0" u="sng" dirty="0" smtClean="0">
                <a:solidFill>
                  <a:srgbClr val="000000"/>
                </a:solidFill>
                <a:ea typeface="ＭＳ Ｐゴシック" charset="0"/>
                <a:cs typeface="ＭＳ Ｐゴシック" charset="0"/>
              </a:rPr>
              <a:t>Beispiel:</a:t>
            </a:r>
          </a:p>
        </p:txBody>
      </p:sp>
      <p:graphicFrame>
        <p:nvGraphicFramePr>
          <p:cNvPr id="3" name="Tabelle 2"/>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710969677"/>
              </p:ext>
            </p:extLst>
          </p:nvPr>
        </p:nvGraphicFramePr>
        <p:xfrm>
          <a:off x="323528" y="980728"/>
          <a:ext cx="8280920" cy="4680312"/>
        </p:xfrm>
        <a:graphic>
          <a:graphicData uri="http://schemas.openxmlformats.org/drawingml/2006/table">
            <a:tbl>
              <a:tblPr firstRow="1" bandRow="1">
                <a:tableStyleId>{5C22544A-7EE6-4342-B048-85BDC9FD1C3A}</a:tableStyleId>
              </a:tblPr>
              <a:tblGrid>
                <a:gridCol w="4824536"/>
                <a:gridCol w="1080120"/>
                <a:gridCol w="1224136"/>
                <a:gridCol w="1152128"/>
              </a:tblGrid>
              <a:tr h="987675">
                <a:tc>
                  <a:txBody>
                    <a:bodyPr/>
                    <a:lstStyle/>
                    <a:p>
                      <a:r>
                        <a:rPr lang="de-DE" dirty="0" smtClean="0"/>
                        <a:t>Stand</a:t>
                      </a:r>
                      <a:r>
                        <a:rPr lang="de-DE" baseline="0" dirty="0" smtClean="0"/>
                        <a:t> zum 31.12.2013</a:t>
                      </a:r>
                      <a:endParaRPr lang="de-DE" dirty="0"/>
                    </a:p>
                  </a:txBody>
                  <a:tcPr/>
                </a:tc>
                <a:tc>
                  <a:txBody>
                    <a:bodyPr/>
                    <a:lstStyle/>
                    <a:p>
                      <a:pPr algn="ctr"/>
                      <a:r>
                        <a:rPr lang="de-DE" dirty="0" smtClean="0"/>
                        <a:t>2011</a:t>
                      </a:r>
                      <a:endParaRPr lang="de-DE" dirty="0"/>
                    </a:p>
                  </a:txBody>
                  <a:tcPr/>
                </a:tc>
                <a:tc>
                  <a:txBody>
                    <a:bodyPr/>
                    <a:lstStyle/>
                    <a:p>
                      <a:pPr algn="ctr"/>
                      <a:r>
                        <a:rPr lang="de-DE" dirty="0" smtClean="0"/>
                        <a:t>2012</a:t>
                      </a:r>
                      <a:endParaRPr lang="de-DE" dirty="0"/>
                    </a:p>
                  </a:txBody>
                  <a:tcPr/>
                </a:tc>
                <a:tc>
                  <a:txBody>
                    <a:bodyPr/>
                    <a:lstStyle/>
                    <a:p>
                      <a:pPr algn="ctr"/>
                      <a:r>
                        <a:rPr lang="de-DE" dirty="0" smtClean="0"/>
                        <a:t>2013</a:t>
                      </a:r>
                      <a:endParaRPr lang="de-DE" dirty="0"/>
                    </a:p>
                  </a:txBody>
                  <a:tcPr/>
                </a:tc>
              </a:tr>
              <a:tr h="987675">
                <a:tc>
                  <a:txBody>
                    <a:bodyPr/>
                    <a:lstStyle/>
                    <a:p>
                      <a:r>
                        <a:rPr lang="de-DE" dirty="0" smtClean="0"/>
                        <a:t>Geschätzter Erlös</a:t>
                      </a:r>
                    </a:p>
                    <a:p>
                      <a:endParaRPr lang="de-DE" dirty="0" smtClean="0"/>
                    </a:p>
                    <a:p>
                      <a:r>
                        <a:rPr lang="de-DE" dirty="0" smtClean="0"/>
                        <a:t>Tatsächliche/geschätzte Kosten</a:t>
                      </a:r>
                      <a:endParaRPr lang="de-DE" dirty="0"/>
                    </a:p>
                  </a:txBody>
                  <a:tcPr/>
                </a:tc>
                <a:tc>
                  <a:txBody>
                    <a:bodyPr/>
                    <a:lstStyle/>
                    <a:p>
                      <a:pPr algn="ctr"/>
                      <a:endParaRPr lang="de-DE" dirty="0" smtClean="0"/>
                    </a:p>
                    <a:p>
                      <a:pPr algn="ctr"/>
                      <a:endParaRPr lang="de-DE" dirty="0" smtClean="0"/>
                    </a:p>
                    <a:p>
                      <a:pPr algn="ctr"/>
                      <a:r>
                        <a:rPr lang="de-DE" dirty="0" smtClean="0"/>
                        <a:t>300</a:t>
                      </a:r>
                      <a:endParaRPr lang="de-DE" dirty="0"/>
                    </a:p>
                  </a:txBody>
                  <a:tcPr/>
                </a:tc>
                <a:tc>
                  <a:txBody>
                    <a:bodyPr/>
                    <a:lstStyle/>
                    <a:p>
                      <a:pPr algn="ctr"/>
                      <a:endParaRPr lang="de-DE" i="1" dirty="0" smtClean="0"/>
                    </a:p>
                    <a:p>
                      <a:pPr algn="ctr"/>
                      <a:endParaRPr lang="de-DE" i="1" dirty="0" smtClean="0"/>
                    </a:p>
                    <a:p>
                      <a:pPr algn="ctr"/>
                      <a:r>
                        <a:rPr lang="de-DE" i="1" dirty="0" smtClean="0"/>
                        <a:t>430</a:t>
                      </a:r>
                      <a:endParaRPr lang="de-DE" i="1" dirty="0"/>
                    </a:p>
                  </a:txBody>
                  <a:tcPr/>
                </a:tc>
                <a:tc>
                  <a:txBody>
                    <a:bodyPr/>
                    <a:lstStyle/>
                    <a:p>
                      <a:pPr algn="ctr"/>
                      <a:r>
                        <a:rPr lang="de-DE" i="1" dirty="0" smtClean="0"/>
                        <a:t>1.050</a:t>
                      </a:r>
                    </a:p>
                    <a:p>
                      <a:pPr algn="ctr"/>
                      <a:endParaRPr lang="de-DE" i="1" dirty="0" smtClean="0"/>
                    </a:p>
                    <a:p>
                      <a:pPr algn="ctr"/>
                      <a:r>
                        <a:rPr lang="de-DE" i="1" dirty="0" smtClean="0"/>
                        <a:t>310</a:t>
                      </a:r>
                      <a:endParaRPr lang="de-DE" i="1" dirty="0"/>
                    </a:p>
                  </a:txBody>
                  <a:tcPr/>
                </a:tc>
              </a:tr>
              <a:tr h="416690">
                <a:tc>
                  <a:txBody>
                    <a:bodyPr/>
                    <a:lstStyle/>
                    <a:p>
                      <a:r>
                        <a:rPr lang="de-DE" dirty="0" smtClean="0"/>
                        <a:t>Kumulierte Kosten</a:t>
                      </a:r>
                      <a:endParaRPr lang="de-DE" dirty="0"/>
                    </a:p>
                  </a:txBody>
                  <a:tcPr/>
                </a:tc>
                <a:tc>
                  <a:txBody>
                    <a:bodyPr/>
                    <a:lstStyle/>
                    <a:p>
                      <a:pPr algn="ctr"/>
                      <a:r>
                        <a:rPr lang="de-DE" dirty="0" smtClean="0"/>
                        <a:t>300</a:t>
                      </a:r>
                      <a:endParaRPr lang="de-DE" dirty="0"/>
                    </a:p>
                  </a:txBody>
                  <a:tcPr/>
                </a:tc>
                <a:tc>
                  <a:txBody>
                    <a:bodyPr/>
                    <a:lstStyle/>
                    <a:p>
                      <a:pPr algn="ctr"/>
                      <a:r>
                        <a:rPr lang="de-DE" i="1" dirty="0" smtClean="0"/>
                        <a:t>730</a:t>
                      </a:r>
                      <a:endParaRPr lang="de-DE" i="1" dirty="0"/>
                    </a:p>
                  </a:txBody>
                  <a:tcPr/>
                </a:tc>
                <a:tc>
                  <a:txBody>
                    <a:bodyPr/>
                    <a:lstStyle/>
                    <a:p>
                      <a:pPr algn="ctr"/>
                      <a:r>
                        <a:rPr lang="de-DE" i="1" dirty="0" smtClean="0"/>
                        <a:t>1.040</a:t>
                      </a:r>
                      <a:endParaRPr lang="de-DE" i="1" dirty="0"/>
                    </a:p>
                  </a:txBody>
                  <a:tcPr/>
                </a:tc>
              </a:tr>
              <a:tr h="1008112">
                <a:tc>
                  <a:txBody>
                    <a:bodyPr/>
                    <a:lstStyle/>
                    <a:p>
                      <a:r>
                        <a:rPr lang="de-DE" dirty="0" smtClean="0"/>
                        <a:t>Fertigstellungsgrad</a:t>
                      </a:r>
                    </a:p>
                    <a:p>
                      <a:r>
                        <a:rPr lang="de-DE" dirty="0" smtClean="0"/>
                        <a:t>Stand</a:t>
                      </a:r>
                      <a:r>
                        <a:rPr lang="de-DE" baseline="0" dirty="0" smtClean="0"/>
                        <a:t> Erlöskonto</a:t>
                      </a:r>
                    </a:p>
                    <a:p>
                      <a:r>
                        <a:rPr lang="de-DE" baseline="0" dirty="0" smtClean="0"/>
                        <a:t>Stand Wertberichtigungskonto</a:t>
                      </a:r>
                      <a:endParaRPr lang="de-DE" dirty="0"/>
                    </a:p>
                  </a:txBody>
                  <a:tcPr/>
                </a:tc>
                <a:tc>
                  <a:txBody>
                    <a:bodyPr/>
                    <a:lstStyle/>
                    <a:p>
                      <a:pPr algn="ctr"/>
                      <a:endParaRPr lang="de-DE" dirty="0" smtClean="0"/>
                    </a:p>
                    <a:p>
                      <a:pPr algn="ctr"/>
                      <a:endParaRPr lang="de-DE" dirty="0" smtClean="0"/>
                    </a:p>
                    <a:p>
                      <a:pPr algn="ctr"/>
                      <a:endParaRPr lang="de-DE" dirty="0" smtClean="0"/>
                    </a:p>
                  </a:txBody>
                  <a:tcPr/>
                </a:tc>
                <a:tc>
                  <a:txBody>
                    <a:bodyPr/>
                    <a:lstStyle/>
                    <a:p>
                      <a:pPr algn="ctr"/>
                      <a:endParaRPr lang="de-DE" dirty="0" smtClean="0"/>
                    </a:p>
                    <a:p>
                      <a:pPr algn="ctr"/>
                      <a:r>
                        <a:rPr lang="de-DE" dirty="0" smtClean="0"/>
                        <a:t>716</a:t>
                      </a:r>
                    </a:p>
                    <a:p>
                      <a:pPr algn="ctr"/>
                      <a:r>
                        <a:rPr lang="de-DE" dirty="0" smtClean="0"/>
                        <a:t>6</a:t>
                      </a:r>
                      <a:endParaRPr lang="de-DE" dirty="0"/>
                    </a:p>
                  </a:txBody>
                  <a:tcPr/>
                </a:tc>
                <a:tc>
                  <a:txBody>
                    <a:bodyPr/>
                    <a:lstStyle/>
                    <a:p>
                      <a:pPr algn="ctr"/>
                      <a:r>
                        <a:rPr lang="de-DE" dirty="0" smtClean="0"/>
                        <a:t>100%</a:t>
                      </a:r>
                    </a:p>
                    <a:p>
                      <a:pPr algn="ctr"/>
                      <a:r>
                        <a:rPr lang="de-DE" dirty="0" smtClean="0"/>
                        <a:t>1.050</a:t>
                      </a:r>
                    </a:p>
                    <a:p>
                      <a:pPr algn="ctr"/>
                      <a:r>
                        <a:rPr lang="de-DE" dirty="0" smtClean="0"/>
                        <a:t>0</a:t>
                      </a:r>
                      <a:endParaRPr lang="de-DE" dirty="0"/>
                    </a:p>
                  </a:txBody>
                  <a:tcPr/>
                </a:tc>
              </a:tr>
              <a:tr h="572224">
                <a:tc>
                  <a:txBody>
                    <a:bodyPr/>
                    <a:lstStyle/>
                    <a:p>
                      <a:r>
                        <a:rPr lang="de-DE" dirty="0" smtClean="0"/>
                        <a:t>Stand Forderungskonto</a:t>
                      </a:r>
                    </a:p>
                    <a:p>
                      <a:r>
                        <a:rPr lang="de-DE" dirty="0" smtClean="0"/>
                        <a:t>Kumulierter</a:t>
                      </a:r>
                      <a:r>
                        <a:rPr lang="de-DE" baseline="0" dirty="0" smtClean="0"/>
                        <a:t> Gewinn</a:t>
                      </a:r>
                      <a:endParaRPr lang="de-DE" dirty="0"/>
                    </a:p>
                  </a:txBody>
                  <a:tcPr/>
                </a:tc>
                <a:tc>
                  <a:txBody>
                    <a:bodyPr/>
                    <a:lstStyle/>
                    <a:p>
                      <a:pPr algn="ctr"/>
                      <a:endParaRPr lang="de-DE" dirty="0" smtClean="0"/>
                    </a:p>
                  </a:txBody>
                  <a:tcPr/>
                </a:tc>
                <a:tc>
                  <a:txBody>
                    <a:bodyPr/>
                    <a:lstStyle/>
                    <a:p>
                      <a:pPr algn="ctr"/>
                      <a:r>
                        <a:rPr lang="de-DE" dirty="0" smtClean="0"/>
                        <a:t>710</a:t>
                      </a:r>
                    </a:p>
                    <a:p>
                      <a:pPr algn="ctr"/>
                      <a:r>
                        <a:rPr lang="de-DE" dirty="0" smtClean="0"/>
                        <a:t>-20</a:t>
                      </a:r>
                      <a:endParaRPr lang="de-DE" dirty="0"/>
                    </a:p>
                  </a:txBody>
                  <a:tcPr/>
                </a:tc>
                <a:tc>
                  <a:txBody>
                    <a:bodyPr/>
                    <a:lstStyle/>
                    <a:p>
                      <a:pPr algn="ctr"/>
                      <a:r>
                        <a:rPr lang="de-DE" dirty="0" smtClean="0"/>
                        <a:t>1.050</a:t>
                      </a:r>
                    </a:p>
                    <a:p>
                      <a:pPr algn="ctr"/>
                      <a:r>
                        <a:rPr lang="de-DE" dirty="0" smtClean="0"/>
                        <a:t>10</a:t>
                      </a:r>
                      <a:endParaRPr lang="de-DE" dirty="0"/>
                    </a:p>
                  </a:txBody>
                  <a:tcPr/>
                </a:tc>
              </a:tr>
              <a:tr h="572224">
                <a:tc>
                  <a:txBody>
                    <a:bodyPr/>
                    <a:lstStyle/>
                    <a:p>
                      <a:r>
                        <a:rPr lang="de-DE" dirty="0" smtClean="0"/>
                        <a:t>Erlöse der Periode</a:t>
                      </a:r>
                    </a:p>
                    <a:p>
                      <a:r>
                        <a:rPr lang="de-DE" dirty="0" smtClean="0"/>
                        <a:t>Gewinn der Periode</a:t>
                      </a:r>
                      <a:endParaRPr lang="de-DE" dirty="0"/>
                    </a:p>
                  </a:txBody>
                  <a:tcPr/>
                </a:tc>
                <a:tc>
                  <a:txBody>
                    <a:bodyPr/>
                    <a:lstStyle/>
                    <a:p>
                      <a:pPr algn="ctr"/>
                      <a:r>
                        <a:rPr lang="de-DE" dirty="0" smtClean="0"/>
                        <a:t>330</a:t>
                      </a:r>
                    </a:p>
                    <a:p>
                      <a:pPr algn="ctr"/>
                      <a:r>
                        <a:rPr lang="de-DE" dirty="0" smtClean="0"/>
                        <a:t>30</a:t>
                      </a:r>
                      <a:endParaRPr lang="de-DE" dirty="0"/>
                    </a:p>
                  </a:txBody>
                  <a:tcPr/>
                </a:tc>
                <a:tc>
                  <a:txBody>
                    <a:bodyPr/>
                    <a:lstStyle/>
                    <a:p>
                      <a:pPr algn="ctr"/>
                      <a:r>
                        <a:rPr lang="de-DE" dirty="0" smtClean="0"/>
                        <a:t>386</a:t>
                      </a:r>
                    </a:p>
                    <a:p>
                      <a:pPr algn="ctr"/>
                      <a:r>
                        <a:rPr lang="de-DE" dirty="0" smtClean="0"/>
                        <a:t>-50</a:t>
                      </a:r>
                      <a:endParaRPr lang="de-DE" dirty="0"/>
                    </a:p>
                  </a:txBody>
                  <a:tcPr/>
                </a:tc>
                <a:tc>
                  <a:txBody>
                    <a:bodyPr/>
                    <a:lstStyle/>
                    <a:p>
                      <a:pPr algn="ctr"/>
                      <a:r>
                        <a:rPr lang="de-DE" dirty="0" smtClean="0"/>
                        <a:t>334</a:t>
                      </a:r>
                    </a:p>
                    <a:p>
                      <a:pPr algn="ctr"/>
                      <a:r>
                        <a:rPr lang="de-DE" dirty="0" smtClean="0"/>
                        <a:t>30</a:t>
                      </a:r>
                      <a:endParaRPr lang="de-DE" dirty="0"/>
                    </a:p>
                  </a:txBody>
                  <a:tcPr/>
                </a:tc>
              </a:tr>
            </a:tbl>
          </a:graphicData>
        </a:graphic>
      </p:graphicFrame>
      <p:sp>
        <p:nvSpPr>
          <p:cNvPr id="9"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104</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9876676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Der JA nach internationalem und nationalem Recht</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2" name="Rechteck 1"/>
          <p:cNvSpPr/>
          <p:nvPr/>
        </p:nvSpPr>
        <p:spPr>
          <a:xfrm>
            <a:off x="323528" y="529984"/>
            <a:ext cx="7992888" cy="4900273"/>
          </a:xfrm>
          <a:prstGeom prst="rect">
            <a:avLst/>
          </a:prstGeom>
        </p:spPr>
        <p:txBody>
          <a:bodyPr wrap="square">
            <a:spAutoFit/>
          </a:bodyPr>
          <a:lstStyle/>
          <a:p>
            <a:pPr eaLnBrk="1" hangingPunct="1">
              <a:lnSpc>
                <a:spcPts val="2000"/>
              </a:lnSpc>
              <a:spcBef>
                <a:spcPts val="475"/>
              </a:spcBef>
              <a:buClr>
                <a:schemeClr val="accent1"/>
              </a:buClr>
            </a:pPr>
            <a:r>
              <a:rPr lang="de-DE" sz="2000" b="0" u="sng" dirty="0" smtClean="0">
                <a:solidFill>
                  <a:srgbClr val="000000"/>
                </a:solidFill>
                <a:ea typeface="ＭＳ Ｐゴシック" charset="0"/>
                <a:cs typeface="ＭＳ Ｐゴシック" charset="0"/>
              </a:rPr>
              <a:t>Beispiel:</a:t>
            </a:r>
            <a:r>
              <a:rPr lang="de-DE" sz="2000" b="0" dirty="0" smtClean="0">
                <a:solidFill>
                  <a:srgbClr val="000000"/>
                </a:solidFill>
                <a:ea typeface="ＭＳ Ｐゴシック" charset="0"/>
                <a:cs typeface="ＭＳ Ｐゴシック" charset="0"/>
              </a:rPr>
              <a:t> Auftragsfertigung nach HGB und IFRS</a:t>
            </a:r>
          </a:p>
          <a:p>
            <a:pPr eaLnBrk="1" hangingPunct="1">
              <a:lnSpc>
                <a:spcPts val="2000"/>
              </a:lnSpc>
              <a:spcBef>
                <a:spcPts val="475"/>
              </a:spcBef>
              <a:buClr>
                <a:schemeClr val="accent1"/>
              </a:buClr>
            </a:pPr>
            <a:endParaRPr lang="de-DE" sz="2000" b="0" u="sng" dirty="0">
              <a:solidFill>
                <a:srgbClr val="000000"/>
              </a:solidFill>
              <a:ea typeface="ＭＳ Ｐゴシック" charset="0"/>
              <a:cs typeface="ＭＳ Ｐゴシック" charset="0"/>
            </a:endParaRPr>
          </a:p>
          <a:p>
            <a:pPr eaLnBrk="1" hangingPunct="1">
              <a:lnSpc>
                <a:spcPts val="2000"/>
              </a:lnSpc>
              <a:spcBef>
                <a:spcPts val="475"/>
              </a:spcBef>
              <a:buClr>
                <a:schemeClr val="accent1"/>
              </a:buClr>
            </a:pPr>
            <a:r>
              <a:rPr lang="de-DE" sz="2000" b="0" dirty="0" smtClean="0">
                <a:solidFill>
                  <a:srgbClr val="000000"/>
                </a:solidFill>
                <a:ea typeface="ＭＳ Ｐゴシック" charset="0"/>
                <a:cs typeface="ＭＳ Ｐゴシック" charset="0"/>
              </a:rPr>
              <a:t>Ein Bauunternehmen soll eine Gewerbeimmobilie auf einem Grundstück der X-AG erstellen. Die Gesamtkosten zu Beginn der dreijährigen Bauphase werden mit 900 veranschlagt, die sich wie folgt verteilen: Jahr 1 – 400, Jahr 2 – 200, Jahr 3 -300. Als Festpreis wurden 1.000 vereinbart. Von Abzinsungen soll abgesehen werden. Am Ende des 1. Jahres werden die realisierten </a:t>
            </a:r>
            <a:r>
              <a:rPr lang="de-DE" sz="2000" b="0" dirty="0" err="1" smtClean="0">
                <a:solidFill>
                  <a:srgbClr val="000000"/>
                </a:solidFill>
                <a:ea typeface="ＭＳ Ｐゴシック" charset="0"/>
                <a:cs typeface="ＭＳ Ｐゴシック" charset="0"/>
              </a:rPr>
              <a:t>Istkosten</a:t>
            </a:r>
            <a:r>
              <a:rPr lang="de-DE" sz="2000" b="0" dirty="0" smtClean="0">
                <a:solidFill>
                  <a:srgbClr val="000000"/>
                </a:solidFill>
                <a:ea typeface="ＭＳ Ｐゴシック" charset="0"/>
                <a:cs typeface="ＭＳ Ｐゴシック" charset="0"/>
              </a:rPr>
              <a:t> mit 450 ermittelt. Für das Jahr 2 wird nunmehr mit Kosten von 250 gerechnet und für das 3. Jahr 400. Da ein Teil der geplanten Kostensteigerungen auf Änderungswünsche des Kunden zurückgehen wird der Verkaufspreis auf 1.200 angehoben. Im 2. Jahr betragen die </a:t>
            </a:r>
            <a:r>
              <a:rPr lang="de-DE" sz="2000" b="0" dirty="0" err="1" smtClean="0">
                <a:solidFill>
                  <a:srgbClr val="000000"/>
                </a:solidFill>
                <a:ea typeface="ＭＳ Ｐゴシック" charset="0"/>
                <a:cs typeface="ＭＳ Ｐゴシック" charset="0"/>
              </a:rPr>
              <a:t>Istkosten</a:t>
            </a:r>
            <a:r>
              <a:rPr lang="de-DE" sz="2000" b="0" dirty="0" smtClean="0">
                <a:solidFill>
                  <a:srgbClr val="000000"/>
                </a:solidFill>
                <a:ea typeface="ＭＳ Ｐゴシック" charset="0"/>
                <a:cs typeface="ＭＳ Ｐゴシック" charset="0"/>
              </a:rPr>
              <a:t> tatsächlich nur 240, die Schätzung für das dritte Jahr wird beibehalten und stellt sich tatsächlich als zutreffend heraus. Ende des dritten Jahres erfolgt die Bauabnahme.</a:t>
            </a:r>
          </a:p>
          <a:p>
            <a:pPr eaLnBrk="1" hangingPunct="1">
              <a:lnSpc>
                <a:spcPts val="2000"/>
              </a:lnSpc>
              <a:spcBef>
                <a:spcPts val="475"/>
              </a:spcBef>
              <a:buClr>
                <a:schemeClr val="accent1"/>
              </a:buClr>
            </a:pPr>
            <a:endParaRPr lang="de-DE" sz="2000" b="0" dirty="0">
              <a:solidFill>
                <a:srgbClr val="000000"/>
              </a:solidFill>
              <a:ea typeface="ＭＳ Ｐゴシック" charset="0"/>
              <a:cs typeface="ＭＳ Ｐゴシック" charset="0"/>
            </a:endParaRP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105</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69676966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Der JA nach internationalem und nationalem Recht</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2" name="Rechteck 1"/>
          <p:cNvSpPr/>
          <p:nvPr/>
        </p:nvSpPr>
        <p:spPr>
          <a:xfrm>
            <a:off x="251520" y="620688"/>
            <a:ext cx="7992888" cy="3665961"/>
          </a:xfrm>
          <a:prstGeom prst="rect">
            <a:avLst/>
          </a:prstGeom>
        </p:spPr>
        <p:txBody>
          <a:bodyPr wrap="square">
            <a:spAutoFit/>
          </a:bodyPr>
          <a:lstStyle/>
          <a:p>
            <a:pPr eaLnBrk="1" hangingPunct="1">
              <a:lnSpc>
                <a:spcPts val="2000"/>
              </a:lnSpc>
              <a:spcBef>
                <a:spcPts val="475"/>
              </a:spcBef>
              <a:buClr>
                <a:schemeClr val="accent1"/>
              </a:buClr>
            </a:pPr>
            <a:r>
              <a:rPr lang="de-DE" sz="2000" b="0" u="sng" dirty="0" smtClean="0">
                <a:solidFill>
                  <a:srgbClr val="000000"/>
                </a:solidFill>
                <a:ea typeface="ＭＳ Ｐゴシック" charset="0"/>
                <a:cs typeface="ＭＳ Ｐゴシック" charset="0"/>
              </a:rPr>
              <a:t>Beispiel:</a:t>
            </a:r>
            <a:r>
              <a:rPr lang="de-DE" sz="2000" b="0" dirty="0" smtClean="0">
                <a:solidFill>
                  <a:srgbClr val="000000"/>
                </a:solidFill>
                <a:ea typeface="ＭＳ Ｐゴシック" charset="0"/>
                <a:cs typeface="ＭＳ Ｐゴシック" charset="0"/>
              </a:rPr>
              <a:t> Auftragsfertigung nach HGB und IFRS</a:t>
            </a:r>
          </a:p>
          <a:p>
            <a:pPr eaLnBrk="1" hangingPunct="1">
              <a:lnSpc>
                <a:spcPts val="2000"/>
              </a:lnSpc>
              <a:spcBef>
                <a:spcPts val="475"/>
              </a:spcBef>
              <a:buClr>
                <a:schemeClr val="accent1"/>
              </a:buClr>
            </a:pPr>
            <a:endParaRPr lang="de-DE" sz="2000" b="0" u="sng" dirty="0">
              <a:solidFill>
                <a:srgbClr val="000000"/>
              </a:solidFill>
              <a:ea typeface="ＭＳ Ｐゴシック" charset="0"/>
              <a:cs typeface="ＭＳ Ｐゴシック" charset="0"/>
            </a:endParaRPr>
          </a:p>
          <a:p>
            <a:pPr marL="457200" indent="-457200" eaLnBrk="1" hangingPunct="1">
              <a:lnSpc>
                <a:spcPts val="20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Wie sehen Bilanz und </a:t>
            </a:r>
            <a:r>
              <a:rPr lang="de-DE" sz="2000" b="0" dirty="0" err="1" smtClean="0">
                <a:solidFill>
                  <a:srgbClr val="000000"/>
                </a:solidFill>
                <a:ea typeface="ＭＳ Ｐゴシック" charset="0"/>
                <a:cs typeface="ＭＳ Ｐゴシック" charset="0"/>
              </a:rPr>
              <a:t>GuV</a:t>
            </a:r>
            <a:r>
              <a:rPr lang="de-DE" sz="2000" b="0" dirty="0" smtClean="0">
                <a:solidFill>
                  <a:srgbClr val="000000"/>
                </a:solidFill>
                <a:ea typeface="ＭＳ Ｐゴシック" charset="0"/>
                <a:cs typeface="ＭＳ Ｐゴシック" charset="0"/>
              </a:rPr>
              <a:t> (auszugsweise) in allen drei Jahren aus, wenn der Auftrag nach HGB bilanziert wird</a:t>
            </a:r>
          </a:p>
          <a:p>
            <a:pPr marL="457200" indent="-457200" eaLnBrk="1" hangingPunct="1">
              <a:lnSpc>
                <a:spcPts val="2000"/>
              </a:lnSpc>
              <a:spcBef>
                <a:spcPts val="475"/>
              </a:spcBef>
              <a:buClr>
                <a:schemeClr val="accent1"/>
              </a:buClr>
              <a:buFont typeface="+mj-lt"/>
              <a:buAutoNum type="arabicPeriod"/>
            </a:pPr>
            <a:endParaRPr lang="de-DE" sz="2000" b="0" dirty="0">
              <a:solidFill>
                <a:srgbClr val="000000"/>
              </a:solidFill>
              <a:ea typeface="ＭＳ Ｐゴシック" charset="0"/>
              <a:cs typeface="ＭＳ Ｐゴシック" charset="0"/>
            </a:endParaRPr>
          </a:p>
          <a:p>
            <a:pPr marL="457200" indent="-457200" eaLnBrk="1" hangingPunct="1">
              <a:lnSpc>
                <a:spcPts val="20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Wie, wenn nach IAS 11 verfahren und der Baufortschritt nach der </a:t>
            </a:r>
            <a:r>
              <a:rPr lang="de-DE" sz="2000" b="0" dirty="0" err="1" smtClean="0">
                <a:solidFill>
                  <a:srgbClr val="000000"/>
                </a:solidFill>
                <a:ea typeface="ＭＳ Ｐゴシック" charset="0"/>
                <a:cs typeface="ＭＳ Ｐゴシック" charset="0"/>
              </a:rPr>
              <a:t>cost-to-cost-method</a:t>
            </a:r>
            <a:r>
              <a:rPr lang="de-DE" sz="2000" b="0" dirty="0" smtClean="0">
                <a:solidFill>
                  <a:srgbClr val="000000"/>
                </a:solidFill>
                <a:ea typeface="ＭＳ Ｐゴシック" charset="0"/>
                <a:cs typeface="ＭＳ Ｐゴシック" charset="0"/>
              </a:rPr>
              <a:t> bestimmt wird?</a:t>
            </a:r>
          </a:p>
          <a:p>
            <a:pPr marL="457200" indent="-457200" eaLnBrk="1" hangingPunct="1">
              <a:lnSpc>
                <a:spcPts val="2000"/>
              </a:lnSpc>
              <a:spcBef>
                <a:spcPts val="475"/>
              </a:spcBef>
              <a:buClr>
                <a:schemeClr val="accent1"/>
              </a:buClr>
              <a:buFont typeface="+mj-lt"/>
              <a:buAutoNum type="arabicPeriod"/>
            </a:pPr>
            <a:endParaRPr lang="de-DE" sz="2000" b="0" dirty="0">
              <a:solidFill>
                <a:srgbClr val="000000"/>
              </a:solidFill>
              <a:ea typeface="ＭＳ Ｐゴシック" charset="0"/>
              <a:cs typeface="ＭＳ Ｐゴシック" charset="0"/>
            </a:endParaRPr>
          </a:p>
          <a:p>
            <a:pPr marL="457200" indent="-457200" eaLnBrk="1" hangingPunct="1">
              <a:lnSpc>
                <a:spcPts val="20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Welche Daten sind eher für </a:t>
            </a:r>
            <a:r>
              <a:rPr lang="de-DE" sz="2000" b="0" dirty="0" err="1" smtClean="0">
                <a:solidFill>
                  <a:srgbClr val="000000"/>
                </a:solidFill>
                <a:ea typeface="ＭＳ Ｐゴシック" charset="0"/>
                <a:cs typeface="ＭＳ Ｐゴシック" charset="0"/>
              </a:rPr>
              <a:t>Controllingszwecke</a:t>
            </a:r>
            <a:r>
              <a:rPr lang="de-DE" sz="2000" b="0" dirty="0" smtClean="0">
                <a:solidFill>
                  <a:srgbClr val="000000"/>
                </a:solidFill>
                <a:ea typeface="ＭＳ Ｐゴシック" charset="0"/>
                <a:cs typeface="ＭＳ Ｐゴシック" charset="0"/>
              </a:rPr>
              <a:t> geeignet?</a:t>
            </a:r>
          </a:p>
          <a:p>
            <a:pPr marL="457200" indent="-457200" eaLnBrk="1" hangingPunct="1">
              <a:lnSpc>
                <a:spcPts val="2000"/>
              </a:lnSpc>
              <a:spcBef>
                <a:spcPts val="475"/>
              </a:spcBef>
              <a:buClr>
                <a:schemeClr val="accent1"/>
              </a:buClr>
              <a:buFont typeface="+mj-lt"/>
              <a:buAutoNum type="arabicPeriod"/>
            </a:pPr>
            <a:endParaRPr lang="de-DE" sz="2000" b="0" dirty="0">
              <a:solidFill>
                <a:srgbClr val="000000"/>
              </a:solidFill>
              <a:ea typeface="ＭＳ Ｐゴシック" charset="0"/>
              <a:cs typeface="ＭＳ Ｐゴシック" charset="0"/>
            </a:endParaRPr>
          </a:p>
          <a:p>
            <a:pPr marL="457200" indent="-457200" eaLnBrk="1" hangingPunct="1">
              <a:lnSpc>
                <a:spcPts val="20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Welche für Zwecke der Besteuerung und Gewinnaus-</a:t>
            </a:r>
            <a:r>
              <a:rPr lang="de-DE" sz="2000" b="0" dirty="0" err="1" smtClean="0">
                <a:solidFill>
                  <a:srgbClr val="000000"/>
                </a:solidFill>
                <a:ea typeface="ＭＳ Ｐゴシック" charset="0"/>
                <a:cs typeface="ＭＳ Ｐゴシック" charset="0"/>
              </a:rPr>
              <a:t>schüttungsbemessung</a:t>
            </a:r>
            <a:r>
              <a:rPr lang="de-DE" sz="2000" b="0" dirty="0" smtClean="0">
                <a:solidFill>
                  <a:srgbClr val="000000"/>
                </a:solidFill>
                <a:ea typeface="ＭＳ Ｐゴシック" charset="0"/>
                <a:cs typeface="ＭＳ Ｐゴシック" charset="0"/>
              </a:rPr>
              <a:t>?</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106</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2483231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Der JA nach internationalem und nationalem Recht</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2" name="Rechteck 1"/>
          <p:cNvSpPr/>
          <p:nvPr/>
        </p:nvSpPr>
        <p:spPr>
          <a:xfrm>
            <a:off x="251520" y="620688"/>
            <a:ext cx="7992888" cy="4961187"/>
          </a:xfrm>
          <a:prstGeom prst="rect">
            <a:avLst/>
          </a:prstGeom>
        </p:spPr>
        <p:txBody>
          <a:bodyPr wrap="square">
            <a:spAutoFit/>
          </a:bodyPr>
          <a:lstStyle/>
          <a:p>
            <a:pPr eaLnBrk="1" hangingPunct="1">
              <a:lnSpc>
                <a:spcPts val="2000"/>
              </a:lnSpc>
              <a:spcBef>
                <a:spcPts val="475"/>
              </a:spcBef>
              <a:buClr>
                <a:schemeClr val="accent1"/>
              </a:buClr>
            </a:pPr>
            <a:r>
              <a:rPr lang="de-DE" sz="2000" b="0" u="sng" dirty="0" smtClean="0">
                <a:solidFill>
                  <a:srgbClr val="000000"/>
                </a:solidFill>
                <a:ea typeface="ＭＳ Ｐゴシック" charset="0"/>
                <a:cs typeface="ＭＳ Ｐゴシック" charset="0"/>
              </a:rPr>
              <a:t>Beispiel:</a:t>
            </a:r>
            <a:r>
              <a:rPr lang="de-DE" sz="2000" b="0" dirty="0" smtClean="0">
                <a:solidFill>
                  <a:srgbClr val="000000"/>
                </a:solidFill>
                <a:ea typeface="ＭＳ Ｐゴシック" charset="0"/>
                <a:cs typeface="ＭＳ Ｐゴシック" charset="0"/>
              </a:rPr>
              <a:t> Mehrkomponentenvertrag</a:t>
            </a:r>
          </a:p>
          <a:p>
            <a:pPr eaLnBrk="1" hangingPunct="1">
              <a:lnSpc>
                <a:spcPts val="2000"/>
              </a:lnSpc>
              <a:spcBef>
                <a:spcPts val="475"/>
              </a:spcBef>
              <a:buClr>
                <a:schemeClr val="accent1"/>
              </a:buClr>
            </a:pPr>
            <a:endParaRPr lang="de-DE" sz="2000" b="0" u="sng" dirty="0" smtClean="0">
              <a:solidFill>
                <a:srgbClr val="000000"/>
              </a:solidFill>
              <a:ea typeface="ＭＳ Ｐゴシック" charset="0"/>
              <a:cs typeface="ＭＳ Ｐゴシック" charset="0"/>
            </a:endParaRPr>
          </a:p>
          <a:p>
            <a:pPr eaLnBrk="1" hangingPunct="1">
              <a:lnSpc>
                <a:spcPts val="2000"/>
              </a:lnSpc>
              <a:spcBef>
                <a:spcPts val="475"/>
              </a:spcBef>
              <a:buClr>
                <a:schemeClr val="accent1"/>
              </a:buClr>
            </a:pPr>
            <a:r>
              <a:rPr lang="de-DE" sz="2000" b="0" dirty="0" smtClean="0">
                <a:solidFill>
                  <a:srgbClr val="000000"/>
                </a:solidFill>
                <a:ea typeface="ＭＳ Ｐゴシック" charset="0"/>
                <a:cs typeface="ＭＳ Ｐゴシック" charset="0"/>
              </a:rPr>
              <a:t>Ein Unternehmen entwickelt und verkauft eine Gewerbeimmobilie. Die Kosten belaufen sich auf 10 </a:t>
            </a:r>
            <a:r>
              <a:rPr lang="de-DE" sz="2000" b="0" dirty="0" err="1" smtClean="0">
                <a:solidFill>
                  <a:srgbClr val="000000"/>
                </a:solidFill>
                <a:ea typeface="ＭＳ Ｐゴシック" charset="0"/>
                <a:cs typeface="ＭＳ Ｐゴシック" charset="0"/>
              </a:rPr>
              <a:t>Mio</a:t>
            </a:r>
            <a:r>
              <a:rPr lang="de-DE" sz="2000" b="0" dirty="0" smtClean="0">
                <a:solidFill>
                  <a:srgbClr val="000000"/>
                </a:solidFill>
                <a:ea typeface="ＭＳ Ｐゴシック" charset="0"/>
                <a:cs typeface="ＭＳ Ｐゴシック" charset="0"/>
              </a:rPr>
              <a:t> €, der Verkaufspreis auf 9,5 </a:t>
            </a:r>
            <a:r>
              <a:rPr lang="de-DE" sz="2000" b="0" dirty="0" err="1" smtClean="0">
                <a:solidFill>
                  <a:srgbClr val="000000"/>
                </a:solidFill>
                <a:ea typeface="ＭＳ Ｐゴシック" charset="0"/>
                <a:cs typeface="ＭＳ Ｐゴシック" charset="0"/>
              </a:rPr>
              <a:t>Mio</a:t>
            </a:r>
            <a:r>
              <a:rPr lang="de-DE" sz="2000" b="0" dirty="0">
                <a:solidFill>
                  <a:srgbClr val="000000"/>
                </a:solidFill>
                <a:ea typeface="ＭＳ Ｐゴシック" charset="0"/>
                <a:cs typeface="ＭＳ Ｐゴシック" charset="0"/>
              </a:rPr>
              <a:t> </a:t>
            </a:r>
            <a:r>
              <a:rPr lang="de-DE" sz="2000" b="0" dirty="0" smtClean="0">
                <a:solidFill>
                  <a:srgbClr val="000000"/>
                </a:solidFill>
                <a:ea typeface="ＭＳ Ｐゴシック" charset="0"/>
                <a:cs typeface="ＭＳ Ｐゴシック" charset="0"/>
              </a:rPr>
              <a:t>€. Das Unternehmen hat zugleich mit dem Erwerber vereinbart, dass das </a:t>
            </a:r>
            <a:r>
              <a:rPr lang="de-DE" sz="2000" b="0" dirty="0" err="1" smtClean="0">
                <a:solidFill>
                  <a:srgbClr val="000000"/>
                </a:solidFill>
                <a:ea typeface="ＭＳ Ｐゴシック" charset="0"/>
                <a:cs typeface="ＭＳ Ｐゴシック" charset="0"/>
              </a:rPr>
              <a:t>Facility</a:t>
            </a:r>
            <a:r>
              <a:rPr lang="de-DE" sz="2000" b="0" dirty="0" smtClean="0">
                <a:solidFill>
                  <a:srgbClr val="000000"/>
                </a:solidFill>
                <a:ea typeface="ＭＳ Ｐゴシック" charset="0"/>
                <a:cs typeface="ＭＳ Ｐゴシック" charset="0"/>
              </a:rPr>
              <a:t> Management in den nächsten 5 Jahren übernommen wird. Hierfür plant das Unternehmen folgende Kosten: 100 T€, 100 T€, 120 T€, 200 T€, 100 T€. Das Entgelt beträgt konstant 250 T€.</a:t>
            </a:r>
          </a:p>
          <a:p>
            <a:pPr eaLnBrk="1" hangingPunct="1">
              <a:lnSpc>
                <a:spcPts val="2000"/>
              </a:lnSpc>
              <a:spcBef>
                <a:spcPts val="475"/>
              </a:spcBef>
              <a:buClr>
                <a:schemeClr val="accent1"/>
              </a:buClr>
            </a:pPr>
            <a:endParaRPr lang="de-DE" sz="2000" b="0" dirty="0">
              <a:solidFill>
                <a:srgbClr val="000000"/>
              </a:solidFill>
              <a:ea typeface="ＭＳ Ｐゴシック" charset="0"/>
              <a:cs typeface="ＭＳ Ｐゴシック" charset="0"/>
            </a:endParaRPr>
          </a:p>
          <a:p>
            <a:pPr eaLnBrk="1" hangingPunct="1">
              <a:lnSpc>
                <a:spcPts val="2000"/>
              </a:lnSpc>
              <a:spcBef>
                <a:spcPts val="475"/>
              </a:spcBef>
              <a:buClr>
                <a:schemeClr val="accent1"/>
              </a:buClr>
            </a:pPr>
            <a:r>
              <a:rPr lang="de-DE" sz="2000" b="0" dirty="0" smtClean="0">
                <a:solidFill>
                  <a:srgbClr val="000000"/>
                </a:solidFill>
                <a:ea typeface="ＭＳ Ｐゴシック" charset="0"/>
                <a:cs typeface="ＭＳ Ｐゴシック" charset="0"/>
              </a:rPr>
              <a:t>Nach HGB sollen die beiden Leistungen als unabhängig bilanziert werden, während unter IAS 11 ein einheitlicher Auftrag mit zwei Komponenten unterstellt wird. Der Marktwert der verkauften Immobilien wird auf 10 </a:t>
            </a:r>
            <a:r>
              <a:rPr lang="de-DE" sz="2000" b="0" dirty="0" err="1" smtClean="0">
                <a:solidFill>
                  <a:srgbClr val="000000"/>
                </a:solidFill>
                <a:ea typeface="ＭＳ Ｐゴシック" charset="0"/>
                <a:cs typeface="ＭＳ Ｐゴシック" charset="0"/>
              </a:rPr>
              <a:t>Mio</a:t>
            </a:r>
            <a:r>
              <a:rPr lang="de-DE" sz="2000" b="0" dirty="0" smtClean="0">
                <a:solidFill>
                  <a:srgbClr val="000000"/>
                </a:solidFill>
                <a:ea typeface="ＭＳ Ｐゴシック" charset="0"/>
                <a:cs typeface="ＭＳ Ｐゴシック" charset="0"/>
              </a:rPr>
              <a:t> € geschätzt und der Marktwert der Serviceleistungen mit 120 T € p.a. Nach US-GAAP erfolgt die Umsatzrealisation nach Marktwerten.</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107</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0433257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Der JA nach internationalem und nationalem Recht</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2" name="Rechteck 1"/>
          <p:cNvSpPr/>
          <p:nvPr/>
        </p:nvSpPr>
        <p:spPr>
          <a:xfrm>
            <a:off x="251520" y="620688"/>
            <a:ext cx="7992888" cy="2774691"/>
          </a:xfrm>
          <a:prstGeom prst="rect">
            <a:avLst/>
          </a:prstGeom>
        </p:spPr>
        <p:txBody>
          <a:bodyPr wrap="square">
            <a:spAutoFit/>
          </a:bodyPr>
          <a:lstStyle/>
          <a:p>
            <a:pPr eaLnBrk="1" hangingPunct="1">
              <a:lnSpc>
                <a:spcPts val="2000"/>
              </a:lnSpc>
              <a:spcBef>
                <a:spcPts val="475"/>
              </a:spcBef>
              <a:buClr>
                <a:schemeClr val="accent1"/>
              </a:buClr>
            </a:pPr>
            <a:r>
              <a:rPr lang="de-DE" sz="2000" b="0" u="sng" dirty="0" smtClean="0">
                <a:solidFill>
                  <a:srgbClr val="000000"/>
                </a:solidFill>
                <a:ea typeface="ＭＳ Ｐゴシック" charset="0"/>
                <a:cs typeface="ＭＳ Ｐゴシック" charset="0"/>
              </a:rPr>
              <a:t>Beispiel:</a:t>
            </a:r>
            <a:r>
              <a:rPr lang="de-DE" sz="2000" b="0" dirty="0" smtClean="0">
                <a:solidFill>
                  <a:srgbClr val="000000"/>
                </a:solidFill>
                <a:ea typeface="ＭＳ Ｐゴシック" charset="0"/>
                <a:cs typeface="ＭＳ Ｐゴシック" charset="0"/>
              </a:rPr>
              <a:t> Mehrkomponentenvertrag</a:t>
            </a:r>
          </a:p>
          <a:p>
            <a:pPr eaLnBrk="1" hangingPunct="1">
              <a:lnSpc>
                <a:spcPts val="2000"/>
              </a:lnSpc>
              <a:spcBef>
                <a:spcPts val="475"/>
              </a:spcBef>
              <a:buClr>
                <a:schemeClr val="accent1"/>
              </a:buClr>
            </a:pPr>
            <a:endParaRPr lang="de-DE" sz="2000" b="0" u="sng" dirty="0" smtClean="0">
              <a:solidFill>
                <a:srgbClr val="000000"/>
              </a:solidFill>
              <a:ea typeface="ＭＳ Ｐゴシック" charset="0"/>
              <a:cs typeface="ＭＳ Ｐゴシック" charset="0"/>
            </a:endParaRPr>
          </a:p>
          <a:p>
            <a:pPr marL="457200" indent="-457200" eaLnBrk="1" hangingPunct="1">
              <a:lnSpc>
                <a:spcPts val="20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Welche Erfolge ergeben sich in den fünf </a:t>
            </a:r>
            <a:r>
              <a:rPr lang="de-DE" sz="2000" b="0" dirty="0">
                <a:solidFill>
                  <a:srgbClr val="000000"/>
                </a:solidFill>
                <a:ea typeface="ＭＳ Ｐゴシック" charset="0"/>
                <a:cs typeface="ＭＳ Ｐゴシック" charset="0"/>
              </a:rPr>
              <a:t>J</a:t>
            </a:r>
            <a:r>
              <a:rPr lang="de-DE" sz="2000" b="0" dirty="0" smtClean="0">
                <a:solidFill>
                  <a:srgbClr val="000000"/>
                </a:solidFill>
                <a:ea typeface="ＭＳ Ｐゴシック" charset="0"/>
                <a:cs typeface="ＭＳ Ｐゴシック" charset="0"/>
              </a:rPr>
              <a:t>ahren nach HGB, IAS und US-GAAP?</a:t>
            </a:r>
          </a:p>
          <a:p>
            <a:pPr marL="457200" indent="-457200" eaLnBrk="1" hangingPunct="1">
              <a:lnSpc>
                <a:spcPts val="20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457200" indent="-457200" eaLnBrk="1" hangingPunct="1">
              <a:lnSpc>
                <a:spcPts val="20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Welche Vor- und Nachteile haben die verschiedenen Abbildungsformen?</a:t>
            </a:r>
          </a:p>
          <a:p>
            <a:pPr marL="457200" indent="-457200" eaLnBrk="1" hangingPunct="1">
              <a:lnSpc>
                <a:spcPts val="20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457200" indent="-457200" eaLnBrk="1" hangingPunct="1">
              <a:lnSpc>
                <a:spcPts val="20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Welche bildet die Leistung des Unternehmens besser ab?</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108</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67943042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Wesentliche Unterschiede HGB - IFRS</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2" name="Rechteck 1"/>
          <p:cNvSpPr/>
          <p:nvPr/>
        </p:nvSpPr>
        <p:spPr>
          <a:xfrm>
            <a:off x="251520" y="620688"/>
            <a:ext cx="7992888" cy="4837222"/>
          </a:xfrm>
          <a:prstGeom prst="rect">
            <a:avLst/>
          </a:prstGeom>
        </p:spPr>
        <p:txBody>
          <a:bodyPr wrap="square">
            <a:spAutoFit/>
          </a:bodyPr>
          <a:lstStyle/>
          <a:p>
            <a:pPr marL="457200" indent="-457200" eaLnBrk="1" hangingPunct="1">
              <a:lnSpc>
                <a:spcPts val="20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Klassifikation und Ausweis der Immobilien.</a:t>
            </a:r>
          </a:p>
          <a:p>
            <a:pPr marL="457200" indent="-457200" eaLnBrk="1" hangingPunct="1">
              <a:lnSpc>
                <a:spcPts val="20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457200" indent="-457200" eaLnBrk="1" hangingPunct="1">
              <a:lnSpc>
                <a:spcPts val="20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Fair Value nach HGB nur relevant, wenn sie (dauerhaft)</a:t>
            </a:r>
            <a:r>
              <a:rPr lang="de-DE" sz="2000" b="0" dirty="0">
                <a:solidFill>
                  <a:srgbClr val="000000"/>
                </a:solidFill>
                <a:ea typeface="ＭＳ Ｐゴシック" charset="0"/>
                <a:cs typeface="ＭＳ Ｐゴシック" charset="0"/>
              </a:rPr>
              <a:t> </a:t>
            </a:r>
            <a:r>
              <a:rPr lang="de-DE" sz="2000" b="0" dirty="0" smtClean="0">
                <a:solidFill>
                  <a:srgbClr val="000000"/>
                </a:solidFill>
                <a:ea typeface="ＭＳ Ｐゴシック" charset="0"/>
                <a:cs typeface="ＭＳ Ｐゴシック" charset="0"/>
              </a:rPr>
              <a:t>niedriger als Buchwert sind.</a:t>
            </a:r>
          </a:p>
          <a:p>
            <a:pPr marL="457200" indent="-457200" eaLnBrk="1" hangingPunct="1">
              <a:lnSpc>
                <a:spcPts val="20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457200" indent="-457200" eaLnBrk="1" hangingPunct="1">
              <a:lnSpc>
                <a:spcPts val="20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Fair Value, Nutzwert etc. liefern tendenziell relevantere Informationen als HGB, aber auch unzuverlässigere.</a:t>
            </a:r>
          </a:p>
          <a:p>
            <a:pPr lvl="1">
              <a:lnSpc>
                <a:spcPts val="2000"/>
              </a:lnSpc>
              <a:spcBef>
                <a:spcPts val="475"/>
              </a:spcBef>
              <a:buClr>
                <a:schemeClr val="accent1"/>
              </a:buClr>
            </a:pPr>
            <a:r>
              <a:rPr lang="de-DE" sz="2000" b="0" dirty="0" smtClean="0">
                <a:solidFill>
                  <a:srgbClr val="000000"/>
                </a:solidFill>
                <a:ea typeface="ＭＳ Ｐゴシック" charset="0"/>
                <a:cs typeface="ＭＳ Ｐゴシック" charset="0"/>
              </a:rPr>
              <a:t>Die Auswertung der Abschlüsse ist deutlich komplexer. </a:t>
            </a:r>
          </a:p>
          <a:p>
            <a:pPr lvl="1">
              <a:lnSpc>
                <a:spcPts val="2000"/>
              </a:lnSpc>
              <a:spcBef>
                <a:spcPts val="475"/>
              </a:spcBef>
              <a:buClr>
                <a:schemeClr val="accent1"/>
              </a:buClr>
            </a:pPr>
            <a:r>
              <a:rPr lang="de-DE" sz="2000" b="0" dirty="0" smtClean="0">
                <a:solidFill>
                  <a:srgbClr val="000000"/>
                </a:solidFill>
                <a:ea typeface="ＭＳ Ｐゴシック" charset="0"/>
                <a:cs typeface="ＭＳ Ｐゴシック" charset="0"/>
              </a:rPr>
              <a:t>Die Bewertung ist überwiegend absatzmarktorientiert, nach HGB kommt es auf die Vermögensart an.</a:t>
            </a:r>
          </a:p>
          <a:p>
            <a:pPr lvl="1">
              <a:lnSpc>
                <a:spcPts val="2000"/>
              </a:lnSpc>
              <a:spcBef>
                <a:spcPts val="475"/>
              </a:spcBef>
              <a:buClr>
                <a:schemeClr val="accent1"/>
              </a:buClr>
            </a:pPr>
            <a:endParaRPr lang="de-DE" sz="2000" b="0" dirty="0" smtClean="0">
              <a:solidFill>
                <a:srgbClr val="000000"/>
              </a:solidFill>
              <a:ea typeface="ＭＳ Ｐゴシック" charset="0"/>
              <a:cs typeface="ＭＳ Ｐゴシック" charset="0"/>
            </a:endParaRPr>
          </a:p>
          <a:p>
            <a:pPr marL="457200" indent="-457200">
              <a:lnSpc>
                <a:spcPts val="20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Die Bewertung nach IFRS ist aufwändiger und erlaubt mehr Bilanzpolitik als AK-Modell nach HGB, insbesondere ergebnis- und eigenkapitalerhöhende Maßnahmen.</a:t>
            </a:r>
          </a:p>
          <a:p>
            <a:pPr marL="457200" indent="-457200">
              <a:lnSpc>
                <a:spcPts val="20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457200" indent="-457200">
              <a:lnSpc>
                <a:spcPts val="20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IFRS-Daten potenziell für </a:t>
            </a:r>
            <a:r>
              <a:rPr lang="de-DE" sz="2000" b="0" dirty="0" err="1" smtClean="0">
                <a:solidFill>
                  <a:srgbClr val="000000"/>
                </a:solidFill>
                <a:ea typeface="ＭＳ Ｐゴシック" charset="0"/>
                <a:cs typeface="ＭＳ Ｐゴシック" charset="0"/>
              </a:rPr>
              <a:t>Controllingzwecke</a:t>
            </a:r>
            <a:r>
              <a:rPr lang="de-DE" sz="2000" b="0" dirty="0" smtClean="0">
                <a:solidFill>
                  <a:srgbClr val="000000"/>
                </a:solidFill>
                <a:ea typeface="ＭＳ Ｐゴシック" charset="0"/>
                <a:cs typeface="ＭＳ Ｐゴシック" charset="0"/>
              </a:rPr>
              <a:t> geeignet.</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109</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99122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pic>
        <p:nvPicPr>
          <p:cNvPr id="25603" name="Bild 5" descr="Immobilien_Berwertunga.jpg"/>
          <p:cNvPicPr>
            <a:picLocks noChangeAspect="1"/>
          </p:cNvPicPr>
          <p:nvPr/>
        </p:nvPicPr>
        <p:blipFill>
          <a:blip r:embed="rId2">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0" y="476250"/>
            <a:ext cx="9144000" cy="464026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5"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11</a:t>
            </a:fld>
            <a:endParaRPr lang="de-DE" sz="12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a:t>
            </a:r>
            <a:endParaRPr lang="de-DE" dirty="0"/>
          </a:p>
        </p:txBody>
      </p:sp>
      <p:sp>
        <p:nvSpPr>
          <p:cNvPr id="3" name="Inhaltsplatzhalter 2"/>
          <p:cNvSpPr>
            <a:spLocks noGrp="1"/>
          </p:cNvSpPr>
          <p:nvPr>
            <p:ph idx="1"/>
          </p:nvPr>
        </p:nvSpPr>
        <p:spPr/>
        <p:txBody>
          <a:bodyPr/>
          <a:lstStyle/>
          <a:p>
            <a:pPr marL="457200" indent="-457200">
              <a:buNone/>
            </a:pPr>
            <a:r>
              <a:rPr lang="de-DE" sz="1600" dirty="0" smtClean="0"/>
              <a:t>1.	</a:t>
            </a:r>
            <a:r>
              <a:rPr lang="de-DE" sz="1600" dirty="0" err="1" smtClean="0"/>
              <a:t>Huschke</a:t>
            </a:r>
            <a:r>
              <a:rPr lang="de-DE" sz="1600" dirty="0" smtClean="0"/>
              <a:t>, Christian: Immobilienbewertung im Kontext der IFRS, Wiesbaden 2007</a:t>
            </a:r>
          </a:p>
          <a:p>
            <a:pPr marL="457200" indent="-457200">
              <a:buNone/>
            </a:pPr>
            <a:r>
              <a:rPr lang="de-DE" sz="1600" dirty="0" smtClean="0"/>
              <a:t>2.	Kleiber, Wolfgang: Verkehrswertermittlung von Grundstücken, 6. Aufl., Köln 2010</a:t>
            </a:r>
          </a:p>
          <a:p>
            <a:pPr marL="457200" indent="-457200">
              <a:buNone/>
            </a:pPr>
            <a:r>
              <a:rPr lang="de-DE" sz="1600" dirty="0" smtClean="0"/>
              <a:t>3.	</a:t>
            </a:r>
            <a:r>
              <a:rPr lang="de-DE" sz="1600" dirty="0" err="1" smtClean="0"/>
              <a:t>Kühnberger</a:t>
            </a:r>
            <a:r>
              <a:rPr lang="de-DE" sz="1600" dirty="0" smtClean="0"/>
              <a:t>/Wilke (Hrsg.): Immobilienbewertung, Stuttgart 2010</a:t>
            </a:r>
          </a:p>
          <a:p>
            <a:pPr marL="457200" indent="-457200">
              <a:buNone/>
            </a:pPr>
            <a:r>
              <a:rPr lang="de-DE" sz="1600" dirty="0" smtClean="0"/>
              <a:t>4.	Lenz, Thomas: Die Bilanzierung von Immobilien nach IFRS, Köln 2009</a:t>
            </a:r>
          </a:p>
          <a:p>
            <a:pPr marL="457200" indent="-457200">
              <a:buNone/>
            </a:pPr>
            <a:r>
              <a:rPr lang="de-DE" sz="1600" dirty="0" smtClean="0"/>
              <a:t>5.	Ranker, Daniel: Immobilienbewertung nach HGB und IFRS, Berlin 2006</a:t>
            </a:r>
          </a:p>
          <a:p>
            <a:pPr marL="457200" indent="-457200">
              <a:buNone/>
            </a:pPr>
            <a:r>
              <a:rPr lang="de-DE" sz="1600" dirty="0" smtClean="0"/>
              <a:t>6.	Weber/</a:t>
            </a:r>
            <a:r>
              <a:rPr lang="de-DE" sz="1600" dirty="0" err="1" smtClean="0"/>
              <a:t>Baumunk</a:t>
            </a:r>
            <a:r>
              <a:rPr lang="de-DE" sz="1600" dirty="0" smtClean="0"/>
              <a:t>/Pilz(Hrsg.): IFRS Immobilien, 2. Aufl., Köln 2009</a:t>
            </a:r>
            <a:endParaRPr lang="de-DE" sz="1600" dirty="0"/>
          </a:p>
        </p:txBody>
      </p:sp>
      <p:sp>
        <p:nvSpPr>
          <p:cNvPr id="4" name="Foliennummernplatzhalter 3"/>
          <p:cNvSpPr>
            <a:spLocks noGrp="1"/>
          </p:cNvSpPr>
          <p:nvPr>
            <p:ph type="sldNum" sz="quarter" idx="4"/>
          </p:nvPr>
        </p:nvSpPr>
        <p:spPr/>
        <p:txBody>
          <a:bodyPr/>
          <a:lstStyle/>
          <a:p>
            <a:pPr>
              <a:defRPr/>
            </a:pPr>
            <a:r>
              <a:rPr lang="de-DE" sz="1100" smtClean="0"/>
              <a:t>Manfred Kühnberger </a:t>
            </a:r>
          </a:p>
          <a:p>
            <a:pPr>
              <a:defRPr/>
            </a:pPr>
            <a:r>
              <a:rPr lang="de-DE" sz="1200" smtClean="0"/>
              <a:t>Folie </a:t>
            </a:r>
            <a:fld id="{09A872CF-118A-DC4A-9849-1842D9DB4FED}" type="slidenum">
              <a:rPr lang="de-DE" sz="1200" smtClean="0"/>
              <a:pPr>
                <a:defRPr/>
              </a:pPr>
              <a:t>110</a:t>
            </a:fld>
            <a:endParaRPr lang="de-DE" sz="1200" dirty="0"/>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11"/>
          <p:cNvSpPr>
            <a:spLocks noGrp="1" noChangeArrowheads="1"/>
          </p:cNvSpPr>
          <p:nvPr>
            <p:ph type="sldNum" sz="quarter" idx="10"/>
          </p:nvPr>
        </p:nvSpPr>
        <p:spPr/>
        <p:txBody>
          <a:bodyPr/>
          <a:lstStyle/>
          <a:p>
            <a:pPr>
              <a:defRPr/>
            </a:pPr>
            <a:r>
              <a:rPr lang="de-DE"/>
              <a:t>Referent · </a:t>
            </a:r>
            <a:fld id="{4870E0E2-44E1-464E-A884-E28CB6C76510}" type="datetime1">
              <a:rPr lang="de-DE"/>
              <a:pPr>
                <a:defRPr/>
              </a:pPr>
              <a:t>06.04.2011</a:t>
            </a:fld>
            <a:endParaRPr lang="de-DE"/>
          </a:p>
          <a:p>
            <a:pPr>
              <a:defRPr/>
            </a:pPr>
            <a:fld id="{2A6FE85A-303E-F342-A023-6B321C057FE6}" type="slidenum">
              <a:rPr lang="de-DE"/>
              <a:pPr>
                <a:defRPr/>
              </a:pPr>
              <a:t>111</a:t>
            </a:fld>
            <a:r>
              <a:rPr lang="de-DE"/>
              <a:t> von xx Seiten</a:t>
            </a:r>
          </a:p>
        </p:txBody>
      </p:sp>
      <p:sp>
        <p:nvSpPr>
          <p:cNvPr id="200707" name="Rectangle 3"/>
          <p:cNvSpPr>
            <a:spLocks noChangeArrowheads="1"/>
          </p:cNvSpPr>
          <p:nvPr/>
        </p:nvSpPr>
        <p:spPr bwMode="auto">
          <a:xfrm>
            <a:off x="4572000" y="0"/>
            <a:ext cx="4572000" cy="34290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txBody>
          <a:bodyPr wrap="none" lIns="0" tIns="0" rIns="0" bIns="0" anchor="ctr"/>
          <a:lstStyle/>
          <a:p>
            <a:pPr>
              <a:defRPr/>
            </a:pPr>
            <a:endParaRPr lang="de-DE"/>
          </a:p>
        </p:txBody>
      </p:sp>
      <p:sp>
        <p:nvSpPr>
          <p:cNvPr id="200708" name="Rectangle 4"/>
          <p:cNvSpPr>
            <a:spLocks noChangeArrowheads="1"/>
          </p:cNvSpPr>
          <p:nvPr/>
        </p:nvSpPr>
        <p:spPr bwMode="auto">
          <a:xfrm>
            <a:off x="5422900" y="627063"/>
            <a:ext cx="0" cy="182562"/>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defRPr/>
            </a:pPr>
            <a:endParaRPr lang="de-DE" sz="1200">
              <a:latin typeface="Arial" charset="0"/>
              <a:ea typeface="ＭＳ Ｐゴシック" charset="0"/>
              <a:cs typeface="ＭＳ Ｐゴシック" charset="0"/>
            </a:endParaRPr>
          </a:p>
        </p:txBody>
      </p:sp>
      <p:sp>
        <p:nvSpPr>
          <p:cNvPr id="200709" name="Rectangle 5"/>
          <p:cNvSpPr>
            <a:spLocks noChangeArrowheads="1"/>
          </p:cNvSpPr>
          <p:nvPr/>
        </p:nvSpPr>
        <p:spPr bwMode="auto">
          <a:xfrm>
            <a:off x="7569200" y="7199313"/>
            <a:ext cx="0" cy="274637"/>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txBody>
          <a:bodyPr wrap="none" lIns="0" tIns="0" rIns="0" bIns="0">
            <a:spAutoFit/>
          </a:bodyPr>
          <a:lstStyle/>
          <a:p>
            <a:pPr>
              <a:defRPr/>
            </a:pPr>
            <a:endParaRPr lang="de-DE" sz="1800" b="0">
              <a:solidFill>
                <a:schemeClr val="tx1"/>
              </a:solidFill>
            </a:endParaRPr>
          </a:p>
        </p:txBody>
      </p:sp>
      <p:sp>
        <p:nvSpPr>
          <p:cNvPr id="200713" name="Rectangle 9"/>
          <p:cNvSpPr>
            <a:spLocks noChangeArrowheads="1"/>
          </p:cNvSpPr>
          <p:nvPr/>
        </p:nvSpPr>
        <p:spPr bwMode="auto">
          <a:xfrm>
            <a:off x="0" y="6096000"/>
            <a:ext cx="9144000" cy="609600"/>
          </a:xfrm>
          <a:prstGeom prst="rect">
            <a:avLst/>
          </a:prstGeom>
          <a:solidFill>
            <a:schemeClr val="accent1"/>
          </a:solidFill>
          <a:ln>
            <a:noFill/>
          </a:ln>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txBody>
          <a:bodyPr wrap="none" lIns="0" tIns="0" rIns="0" bIns="0" anchor="ctr"/>
          <a:lstStyle/>
          <a:p>
            <a:pPr algn="ctr">
              <a:defRPr/>
            </a:pPr>
            <a:endParaRPr lang="de-DE" sz="1800" b="0">
              <a:solidFill>
                <a:schemeClr val="accent1"/>
              </a:solidFill>
            </a:endParaRPr>
          </a:p>
        </p:txBody>
      </p:sp>
      <p:sp>
        <p:nvSpPr>
          <p:cNvPr id="81926" name="Rectangle 10"/>
          <p:cNvSpPr>
            <a:spLocks noGrp="1" noChangeArrowheads="1"/>
          </p:cNvSpPr>
          <p:nvPr>
            <p:ph type="ctrTitle"/>
          </p:nvPr>
        </p:nvSpPr>
        <p:spPr>
          <a:xfrm>
            <a:off x="2743200" y="5715000"/>
            <a:ext cx="6118225" cy="533400"/>
          </a:xfr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Lst>
        </p:spPr>
        <p:txBody>
          <a:bodyPr/>
          <a:lstStyle/>
          <a:p>
            <a:pPr eaLnBrk="1" hangingPunct="1"/>
            <a:r>
              <a:rPr lang="de-DE">
                <a:latin typeface="Verdana" charset="0"/>
                <a:ea typeface="ＭＳ Ｐゴシック" charset="0"/>
                <a:cs typeface="ＭＳ Ｐゴシック" charset="0"/>
              </a:rPr>
              <a:t>Vielen Dank für Ihre Aufmerksamkeit!</a:t>
            </a:r>
          </a:p>
        </p:txBody>
      </p:sp>
      <p:pic>
        <p:nvPicPr>
          <p:cNvPr id="81927" name="Picture 16" descr="Bild1_mod"/>
          <p:cNvPicPr>
            <a:picLocks noChangeAspect="1" noChangeArrowheads="1"/>
          </p:cNvPicPr>
          <p:nvPr/>
        </p:nvPicPr>
        <p:blipFill>
          <a:blip r:embed="rId3">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34385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81928" name="Picture 17" descr="O:\01_CD_Basiselemente\Logos\Sonderformat\WMF\HTW_Logo_quer_weiß_neg.wmf"/>
          <p:cNvPicPr>
            <a:picLocks noChangeAspect="1" noChangeArrowheads="1"/>
          </p:cNvPicPr>
          <p:nvPr/>
        </p:nvPicPr>
        <p:blipFill>
          <a:blip r:embed="rId4">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990600" y="3810000"/>
            <a:ext cx="3733800" cy="84613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graphicFrame>
        <p:nvGraphicFramePr>
          <p:cNvPr id="3" name="Diagramm 2"/>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447559313"/>
              </p:ext>
            </p:extLst>
          </p:nvPr>
        </p:nvGraphicFramePr>
        <p:xfrm>
          <a:off x="323528" y="188640"/>
          <a:ext cx="8280920" cy="568863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12</a:t>
            </a:fld>
            <a:endParaRPr lang="de-DE"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Cost Approach: Kostenorientierte Bewertung</a:t>
            </a:r>
          </a:p>
        </p:txBody>
      </p:sp>
      <p:sp>
        <p:nvSpPr>
          <p:cNvPr id="17411" name="Rectangle 3"/>
          <p:cNvSpPr>
            <a:spLocks noGrp="1" noChangeArrowheads="1"/>
          </p:cNvSpPr>
          <p:nvPr>
            <p:ph type="body" idx="1"/>
          </p:nvPr>
        </p:nvSpPr>
        <p:spPr>
          <a:xfrm>
            <a:off x="323850" y="692150"/>
            <a:ext cx="8569325" cy="5329238"/>
          </a:xfrm>
        </p:spPr>
        <p:txBody>
          <a:bodyPr/>
          <a:lstStyle/>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Was müssten Unternehmen aufwenden, um den VG noch einmal zu erlangen? (Konzept ersparter Ausgaben)</a:t>
            </a:r>
          </a:p>
          <a:p>
            <a:pPr marL="457200" indent="-457200" eaLnBrk="1" hangingPunct="1">
              <a:lnSpc>
                <a:spcPts val="2200"/>
              </a:lnSpc>
              <a:buNone/>
              <a:defRPr/>
            </a:pPr>
            <a:r>
              <a:rPr lang="de-DE" sz="2000" dirty="0" smtClean="0">
                <a:latin typeface="Verdana" charset="0"/>
                <a:ea typeface="ＭＳ Ｐゴシック" charset="0"/>
                <a:cs typeface="ＭＳ Ｐゴシック" charset="0"/>
              </a:rPr>
              <a:t>1.	Wieder – AK eines neuen oder eines ähnlichen VG (Gibt es Marktpreise, wie kann Vergleichbarkeit hergestellte werden?)</a:t>
            </a:r>
          </a:p>
          <a:p>
            <a:pPr marL="457200" indent="-457200" eaLnBrk="1" hangingPunct="1">
              <a:lnSpc>
                <a:spcPts val="2200"/>
              </a:lnSpc>
              <a:buNone/>
              <a:defRPr/>
            </a:pPr>
            <a:r>
              <a:rPr lang="de-DE" sz="2000" dirty="0" smtClean="0">
                <a:latin typeface="Verdana" charset="0"/>
                <a:ea typeface="ＭＳ Ｐゴシック" charset="0"/>
                <a:cs typeface="ＭＳ Ｐゴシック" charset="0"/>
              </a:rPr>
              <a:t>2.	Wieder – HK eines neuen oder ähnlichen VG (Welche Kosten sind einzubeziehen? Wie kann Vergleichbarkeit hergestellt werden?)</a:t>
            </a:r>
          </a:p>
          <a:p>
            <a:pPr marL="0" indent="0" eaLnBrk="1" hangingPunct="1">
              <a:lnSpc>
                <a:spcPts val="2200"/>
              </a:lnSpc>
              <a:buFont typeface="Times" charset="0"/>
              <a:buNone/>
              <a:defRPr/>
            </a:pPr>
            <a:r>
              <a:rPr lang="de-DE" sz="2000" u="sng" dirty="0" smtClean="0">
                <a:latin typeface="Verdana" charset="0"/>
                <a:ea typeface="ＭＳ Ｐゴシック" charset="0"/>
                <a:cs typeface="ＭＳ Ｐゴシック" charset="0"/>
              </a:rPr>
              <a:t>Fragen</a:t>
            </a:r>
            <a:r>
              <a:rPr lang="de-DE" sz="2000" dirty="0" smtClean="0">
                <a:latin typeface="Verdana" charset="0"/>
                <a:ea typeface="ＭＳ Ｐゴシック" charset="0"/>
                <a:cs typeface="ＭＳ Ｐゴシック" charset="0"/>
              </a:rPr>
              <a:t>:</a:t>
            </a:r>
          </a:p>
          <a:p>
            <a:pPr marL="457200" indent="-457200" eaLnBrk="1" hangingPunct="1">
              <a:lnSpc>
                <a:spcPts val="2200"/>
              </a:lnSpc>
              <a:buFont typeface="+mj-lt"/>
              <a:buAutoNum type="alphaLcPeriod"/>
              <a:defRPr/>
            </a:pPr>
            <a:r>
              <a:rPr lang="de-DE" sz="2000" dirty="0" smtClean="0">
                <a:latin typeface="Verdana" charset="0"/>
                <a:ea typeface="ＭＳ Ｐゴシック" charset="0"/>
                <a:cs typeface="ＭＳ Ｐゴシック" charset="0"/>
              </a:rPr>
              <a:t>Ist der Beschaffungswert typischerweise größer oder kleiner als der Einzelveräußerungswert?</a:t>
            </a:r>
          </a:p>
          <a:p>
            <a:pPr marL="457200" indent="-457200" eaLnBrk="1" hangingPunct="1">
              <a:lnSpc>
                <a:spcPts val="2200"/>
              </a:lnSpc>
              <a:buFont typeface="+mj-lt"/>
              <a:buAutoNum type="alphaLcPeriod"/>
              <a:defRPr/>
            </a:pPr>
            <a:r>
              <a:rPr lang="de-DE" sz="2000" dirty="0" smtClean="0">
                <a:latin typeface="Verdana" charset="0"/>
                <a:ea typeface="ＭＳ Ｐゴシック" charset="0"/>
                <a:cs typeface="ＭＳ Ｐゴシック" charset="0"/>
              </a:rPr>
              <a:t>Wann spiegelt der Beschaffungswert die </a:t>
            </a:r>
            <a:r>
              <a:rPr lang="de-DE" sz="2000" dirty="0">
                <a:latin typeface="Verdana" charset="0"/>
                <a:ea typeface="ＭＳ Ｐゴシック" charset="0"/>
                <a:cs typeface="ＭＳ Ｐゴシック" charset="0"/>
              </a:rPr>
              <a:t>N</a:t>
            </a:r>
            <a:r>
              <a:rPr lang="de-DE" sz="2000" dirty="0" smtClean="0">
                <a:latin typeface="Verdana" charset="0"/>
                <a:ea typeface="ＭＳ Ｐゴシック" charset="0"/>
                <a:cs typeface="ＭＳ Ｐゴシック" charset="0"/>
              </a:rPr>
              <a:t>utzungsabsicht des Unternehmens wieder?</a:t>
            </a:r>
          </a:p>
          <a:p>
            <a:pPr marL="457200" indent="-457200" eaLnBrk="1" hangingPunct="1">
              <a:lnSpc>
                <a:spcPts val="2200"/>
              </a:lnSpc>
              <a:buFont typeface="+mj-lt"/>
              <a:buAutoNum type="alphaLcPeriod"/>
              <a:defRPr/>
            </a:pPr>
            <a:r>
              <a:rPr lang="de-DE" sz="2000" dirty="0" smtClean="0">
                <a:latin typeface="Verdana" charset="0"/>
                <a:ea typeface="ＭＳ Ｐゴシック" charset="0"/>
                <a:cs typeface="ＭＳ Ｐゴシック" charset="0"/>
              </a:rPr>
              <a:t>Sagt der Beschaffungswert etwas über die Vorteilhaftigkeit einer Investition aus?</a:t>
            </a:r>
          </a:p>
          <a:p>
            <a:pPr marL="457200" indent="-457200" eaLnBrk="1" hangingPunct="1">
              <a:lnSpc>
                <a:spcPts val="2200"/>
              </a:lnSpc>
              <a:buFont typeface="+mj-lt"/>
              <a:buAutoNum type="alphaLcPeriod"/>
              <a:defRPr/>
            </a:pPr>
            <a:r>
              <a:rPr lang="de-DE" sz="2000" dirty="0" smtClean="0">
                <a:latin typeface="Verdana" charset="0"/>
                <a:ea typeface="ＭＳ Ｐゴシック" charset="0"/>
                <a:cs typeface="ＭＳ Ｐゴシック" charset="0"/>
              </a:rPr>
              <a:t>Ist eine identische Wiederbeschaffung eine realistische Perspektive?</a:t>
            </a:r>
          </a:p>
          <a:p>
            <a:pPr marL="457200" indent="-457200" eaLnBrk="1" hangingPunct="1">
              <a:lnSpc>
                <a:spcPts val="2200"/>
              </a:lnSpc>
              <a:buFont typeface="+mj-lt"/>
              <a:buAutoNum type="alphaLcPeriod"/>
              <a:defRPr/>
            </a:pPr>
            <a:r>
              <a:rPr lang="de-DE" sz="2000" dirty="0" smtClean="0">
                <a:latin typeface="Verdana" charset="0"/>
                <a:ea typeface="ＭＳ Ｐゴシック" charset="0"/>
                <a:cs typeface="ＭＳ Ｐゴシック" charset="0"/>
              </a:rPr>
              <a:t>Für welche Bewertungszwecke ist der Beschaffungswert sinnvoll?</a:t>
            </a:r>
          </a:p>
          <a:p>
            <a:pPr marL="457200" indent="-457200" eaLnBrk="1" hangingPunct="1">
              <a:lnSpc>
                <a:spcPts val="2200"/>
              </a:lnSpc>
              <a:buNone/>
              <a:defRPr/>
            </a:pPr>
            <a:endParaRPr lang="de-DE" sz="2000" dirty="0">
              <a:latin typeface="Verdana" charset="0"/>
              <a:ea typeface="ＭＳ Ｐゴシック" charset="0"/>
              <a:cs typeface="ＭＳ Ｐゴシック" charset="0"/>
            </a:endParaRPr>
          </a:p>
        </p:txBody>
      </p:sp>
      <p:sp>
        <p:nvSpPr>
          <p:cNvPr id="27652"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13</a:t>
            </a:fld>
            <a:endParaRPr lang="de-DE"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850" y="188913"/>
            <a:ext cx="7772400" cy="371475"/>
          </a:xfrm>
        </p:spPr>
        <p:txBody>
          <a:bodyPr/>
          <a:lstStyle/>
          <a:p>
            <a:pPr eaLnBrk="1" hangingPunct="1"/>
            <a:r>
              <a:rPr lang="de-DE" sz="2000" dirty="0" smtClean="0">
                <a:latin typeface="Verdana" charset="0"/>
                <a:ea typeface="ＭＳ Ｐゴシック" charset="0"/>
                <a:cs typeface="ＭＳ Ｐゴシック" charset="0"/>
              </a:rPr>
              <a:t>Market </a:t>
            </a:r>
            <a:r>
              <a:rPr lang="de-DE" sz="2000" dirty="0">
                <a:latin typeface="Verdana" charset="0"/>
                <a:ea typeface="ＭＳ Ｐゴシック" charset="0"/>
                <a:cs typeface="ＭＳ Ｐゴシック" charset="0"/>
              </a:rPr>
              <a:t>Approach: Marktorientierte Bewertung</a:t>
            </a:r>
          </a:p>
        </p:txBody>
      </p:sp>
      <p:sp>
        <p:nvSpPr>
          <p:cNvPr id="17411" name="Rectangle 3"/>
          <p:cNvSpPr>
            <a:spLocks noGrp="1" noChangeArrowheads="1"/>
          </p:cNvSpPr>
          <p:nvPr>
            <p:ph type="body" idx="1"/>
          </p:nvPr>
        </p:nvSpPr>
        <p:spPr>
          <a:xfrm>
            <a:off x="323850" y="692150"/>
            <a:ext cx="8569325" cy="4968875"/>
          </a:xfrm>
        </p:spPr>
        <p:txBody>
          <a:bodyPr/>
          <a:lstStyle/>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Was würde das Unternehmen bekommen, wenn es den VG versilbert? (Absatzperspektive unterstellt)</a:t>
            </a:r>
          </a:p>
          <a:p>
            <a:pPr marL="0" indent="0" eaLnBrk="1" hangingPunct="1">
              <a:lnSpc>
                <a:spcPts val="2200"/>
              </a:lnSpc>
              <a:buFont typeface="Times" charset="0"/>
              <a:buNone/>
              <a:defRPr/>
            </a:pPr>
            <a:endParaRPr lang="de-DE" sz="2000" u="sng" dirty="0">
              <a:latin typeface="Verdana" charset="0"/>
              <a:ea typeface="ＭＳ Ｐゴシック" charset="0"/>
              <a:cs typeface="ＭＳ Ｐゴシック" charset="0"/>
            </a:endParaRPr>
          </a:p>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Voraussetzung: Annahmen über Dauer und Intensität der 			   Vermögensveräußerung notwendig.</a:t>
            </a:r>
          </a:p>
          <a:p>
            <a:pPr marL="0" indent="0" eaLnBrk="1" hangingPunct="1">
              <a:lnSpc>
                <a:spcPts val="2200"/>
              </a:lnSpc>
              <a:buFont typeface="Times" charset="0"/>
              <a:buNone/>
              <a:defRPr/>
            </a:pPr>
            <a:endParaRPr lang="de-DE" sz="2000" dirty="0" smtClean="0">
              <a:latin typeface="Verdana" charset="0"/>
              <a:ea typeface="ＭＳ Ｐゴシック" charset="0"/>
              <a:cs typeface="ＭＳ Ｐゴシック" charset="0"/>
            </a:endParaRPr>
          </a:p>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Methoden: 	- Marktpreise auf aktivem Markt</a:t>
            </a:r>
          </a:p>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 		- adjustierte Vergleichswerte </a:t>
            </a:r>
          </a:p>
          <a:p>
            <a:pPr marL="0" indent="0" eaLnBrk="1" hangingPunct="1">
              <a:lnSpc>
                <a:spcPts val="2200"/>
              </a:lnSpc>
              <a:buFont typeface="Times" charset="0"/>
              <a:buNone/>
              <a:defRPr/>
            </a:pPr>
            <a:r>
              <a:rPr lang="de-DE" sz="2000" dirty="0">
                <a:latin typeface="Verdana" charset="0"/>
                <a:ea typeface="ＭＳ Ｐゴシック" charset="0"/>
                <a:cs typeface="ＭＳ Ｐゴシック" charset="0"/>
              </a:rPr>
              <a:t>	</a:t>
            </a:r>
            <a:r>
              <a:rPr lang="de-DE" sz="2000" dirty="0" smtClean="0">
                <a:latin typeface="Verdana" charset="0"/>
                <a:ea typeface="ＭＳ Ｐゴシック" charset="0"/>
                <a:cs typeface="ＭＳ Ｐゴシック" charset="0"/>
              </a:rPr>
              <a:t>	- </a:t>
            </a:r>
            <a:r>
              <a:rPr lang="de-DE" sz="2000" dirty="0" err="1" smtClean="0">
                <a:latin typeface="Verdana" charset="0"/>
                <a:ea typeface="ＭＳ Ｐゴシック" charset="0"/>
                <a:cs typeface="ＭＳ Ｐゴシック" charset="0"/>
              </a:rPr>
              <a:t>Multiplikatormodelle</a:t>
            </a:r>
            <a:endParaRPr lang="de-DE" sz="2000" dirty="0" smtClean="0">
              <a:latin typeface="Verdana" charset="0"/>
              <a:ea typeface="ＭＳ Ｐゴシック" charset="0"/>
              <a:cs typeface="ＭＳ Ｐゴシック" charset="0"/>
            </a:endParaRPr>
          </a:p>
          <a:p>
            <a:pPr marL="0" indent="0" eaLnBrk="1" hangingPunct="1">
              <a:lnSpc>
                <a:spcPts val="2200"/>
              </a:lnSpc>
              <a:buFont typeface="Times" charset="0"/>
              <a:buNone/>
              <a:defRPr/>
            </a:pPr>
            <a:r>
              <a:rPr lang="de-DE" sz="2000" u="sng" dirty="0" smtClean="0">
                <a:latin typeface="Verdana" charset="0"/>
                <a:ea typeface="ＭＳ Ｐゴシック" charset="0"/>
                <a:cs typeface="ＭＳ Ｐゴシック" charset="0"/>
              </a:rPr>
              <a:t>Fragen</a:t>
            </a:r>
            <a:r>
              <a:rPr lang="de-DE" sz="2000" dirty="0" smtClean="0">
                <a:latin typeface="Verdana" charset="0"/>
                <a:ea typeface="ＭＳ Ｐゴシック" charset="0"/>
                <a:cs typeface="ＭＳ Ｐゴシック" charset="0"/>
              </a:rPr>
              <a:t>:</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Wird damit der Preis oder der Wert eine VG gesucht?</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Spiegelt der Einzelveräußerungswert die </a:t>
            </a:r>
            <a:r>
              <a:rPr lang="de-DE" sz="2000" dirty="0" err="1" smtClean="0">
                <a:latin typeface="Verdana" charset="0"/>
                <a:ea typeface="ＭＳ Ｐゴシック" charset="0"/>
                <a:cs typeface="ＭＳ Ｐゴシック" charset="0"/>
              </a:rPr>
              <a:t>Unternehmensab</a:t>
            </a:r>
            <a:r>
              <a:rPr lang="de-DE" sz="2000" dirty="0" smtClean="0">
                <a:latin typeface="Verdana" charset="0"/>
                <a:ea typeface="ＭＳ Ｐゴシック" charset="0"/>
                <a:cs typeface="ＭＳ Ｐゴシック" charset="0"/>
              </a:rPr>
              <a:t>-sichten zutreffend wider?</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Wodurch würde sich der Nutzungswert für das Unternehmen unterscheiden?</a:t>
            </a:r>
          </a:p>
          <a:p>
            <a:pPr marL="0" indent="0" eaLnBrk="1" hangingPunct="1">
              <a:lnSpc>
                <a:spcPts val="2200"/>
              </a:lnSpc>
              <a:buFont typeface="Times" charset="0"/>
              <a:buNone/>
              <a:defRPr/>
            </a:pPr>
            <a:r>
              <a:rPr lang="de-DE" sz="2000" dirty="0">
                <a:latin typeface="Verdana" charset="0"/>
                <a:ea typeface="ＭＳ Ｐゴシック" charset="0"/>
                <a:cs typeface="ＭＳ Ｐゴシック" charset="0"/>
              </a:rPr>
              <a:t>	</a:t>
            </a:r>
            <a:endParaRPr lang="de-DE" sz="2000" dirty="0" smtClean="0">
              <a:latin typeface="Verdana" charset="0"/>
              <a:ea typeface="ＭＳ Ｐゴシック" charset="0"/>
              <a:cs typeface="ＭＳ Ｐゴシック" charset="0"/>
            </a:endParaRPr>
          </a:p>
        </p:txBody>
      </p:sp>
      <p:sp>
        <p:nvSpPr>
          <p:cNvPr id="28676"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14</a:t>
            </a:fld>
            <a:endParaRPr lang="de-DE"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850" y="188913"/>
            <a:ext cx="8280400" cy="371475"/>
          </a:xfrm>
        </p:spPr>
        <p:txBody>
          <a:bodyPr/>
          <a:lstStyle/>
          <a:p>
            <a:pPr eaLnBrk="1" hangingPunct="1"/>
            <a:r>
              <a:rPr lang="de-DE" sz="2000" dirty="0" smtClean="0">
                <a:latin typeface="Verdana" charset="0"/>
                <a:ea typeface="ＭＳ Ｐゴシック" charset="0"/>
                <a:cs typeface="ＭＳ Ｐゴシック" charset="0"/>
              </a:rPr>
              <a:t>Market </a:t>
            </a:r>
            <a:r>
              <a:rPr lang="de-DE" sz="2000" dirty="0">
                <a:latin typeface="Verdana" charset="0"/>
                <a:ea typeface="ＭＳ Ｐゴシック" charset="0"/>
                <a:cs typeface="ＭＳ Ｐゴシック" charset="0"/>
              </a:rPr>
              <a:t>Approach: </a:t>
            </a:r>
            <a:r>
              <a:rPr lang="de-DE" sz="2000" dirty="0" err="1">
                <a:latin typeface="Verdana" charset="0"/>
                <a:ea typeface="ＭＳ Ｐゴシック" charset="0"/>
                <a:cs typeface="ＭＳ Ｐゴシック" charset="0"/>
              </a:rPr>
              <a:t>Multiplikatormodelle</a:t>
            </a:r>
            <a:r>
              <a:rPr lang="de-DE" sz="2000" dirty="0">
                <a:latin typeface="Verdana" charset="0"/>
                <a:ea typeface="ＭＳ Ｐゴシック" charset="0"/>
                <a:cs typeface="ＭＳ Ｐゴシック" charset="0"/>
              </a:rPr>
              <a:t> (Vergleichswerte)</a:t>
            </a:r>
          </a:p>
        </p:txBody>
      </p:sp>
      <p:sp>
        <p:nvSpPr>
          <p:cNvPr id="17411" name="Rectangle 3"/>
          <p:cNvSpPr>
            <a:spLocks noGrp="1" noChangeArrowheads="1"/>
          </p:cNvSpPr>
          <p:nvPr>
            <p:ph type="body" idx="1"/>
          </p:nvPr>
        </p:nvSpPr>
        <p:spPr>
          <a:xfrm>
            <a:off x="323850" y="981075"/>
            <a:ext cx="8569325" cy="4032250"/>
          </a:xfrm>
        </p:spPr>
        <p:txBody>
          <a:bodyPr/>
          <a:lstStyle/>
          <a:p>
            <a:pPr marL="0" indent="0" eaLnBrk="1" hangingPunct="1">
              <a:lnSpc>
                <a:spcPts val="2200"/>
              </a:lnSpc>
              <a:buFont typeface="Times" charset="0"/>
              <a:buNone/>
              <a:defRPr/>
            </a:pPr>
            <a:r>
              <a:rPr lang="de-DE" sz="2000" u="sng" dirty="0" smtClean="0">
                <a:latin typeface="Verdana" charset="0"/>
                <a:ea typeface="ＭＳ Ｐゴシック" charset="0"/>
                <a:cs typeface="ＭＳ Ｐゴシック" charset="0"/>
              </a:rPr>
              <a:t>Ziel</a:t>
            </a:r>
            <a:r>
              <a:rPr lang="de-DE" sz="2000" dirty="0" smtClean="0">
                <a:latin typeface="Verdana" charset="0"/>
                <a:ea typeface="ＭＳ Ｐゴシック" charset="0"/>
                <a:cs typeface="ＭＳ Ｐゴシック" charset="0"/>
              </a:rPr>
              <a:t>: </a:t>
            </a:r>
          </a:p>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Ermittlung von Marktpreisen für Kauf/Verkauf, nicht eines „intrinsischen Wertes“ in Form eines Zukunftserfolgswertes.</a:t>
            </a:r>
          </a:p>
          <a:p>
            <a:pPr marL="0" indent="0" eaLnBrk="1" hangingPunct="1">
              <a:lnSpc>
                <a:spcPts val="2200"/>
              </a:lnSpc>
              <a:buFont typeface="Times" charset="0"/>
              <a:buNone/>
              <a:defRPr/>
            </a:pPr>
            <a:endParaRPr lang="de-DE" sz="2000" dirty="0">
              <a:latin typeface="Verdana" charset="0"/>
              <a:ea typeface="ＭＳ Ｐゴシック" charset="0"/>
              <a:cs typeface="ＭＳ Ｐゴシック" charset="0"/>
            </a:endParaRPr>
          </a:p>
          <a:p>
            <a:pPr eaLnBrk="1" hangingPunct="1">
              <a:lnSpc>
                <a:spcPts val="2200"/>
              </a:lnSpc>
              <a:buFont typeface="Wingdings" charset="2"/>
              <a:buChar char="Ø"/>
              <a:defRPr/>
            </a:pPr>
            <a:r>
              <a:rPr lang="de-DE" sz="2000" dirty="0" smtClean="0">
                <a:latin typeface="Verdana" charset="0"/>
                <a:ea typeface="ＭＳ Ｐゴシック" charset="0"/>
                <a:cs typeface="ＭＳ Ｐゴシック" charset="0"/>
              </a:rPr>
              <a:t>Kein subjektiver Wert für bestimmten Investor (Grenzpreis unter Berücksichtigung von Synergien, Plänen etc.).</a:t>
            </a:r>
          </a:p>
          <a:p>
            <a:pPr eaLnBrk="1" hangingPunct="1">
              <a:lnSpc>
                <a:spcPts val="2200"/>
              </a:lnSpc>
              <a:buFont typeface="Wingdings" charset="2"/>
              <a:buChar char="Ø"/>
              <a:defRPr/>
            </a:pPr>
            <a:endParaRPr lang="de-DE" sz="2000" dirty="0" smtClean="0">
              <a:latin typeface="Verdana" charset="0"/>
              <a:ea typeface="ＭＳ Ｐゴシック" charset="0"/>
              <a:cs typeface="ＭＳ Ｐゴシック" charset="0"/>
            </a:endParaRPr>
          </a:p>
          <a:p>
            <a:pPr eaLnBrk="1" hangingPunct="1">
              <a:lnSpc>
                <a:spcPts val="2200"/>
              </a:lnSpc>
              <a:buFont typeface="Wingdings" charset="2"/>
              <a:buChar char="Ø"/>
              <a:defRPr/>
            </a:pPr>
            <a:r>
              <a:rPr lang="de-DE" sz="2000" dirty="0" smtClean="0">
                <a:latin typeface="Verdana" charset="0"/>
                <a:ea typeface="ＭＳ Ｐゴシック" charset="0"/>
                <a:cs typeface="ＭＳ Ｐゴシック" charset="0"/>
              </a:rPr>
              <a:t>„Marktstimmung“ soll abgegriffen werden; Annahme: Markt liegt im Durchschnitt richtig, objektive Marktpreise sind besser als subjektive Schätzungen.</a:t>
            </a:r>
          </a:p>
          <a:p>
            <a:pPr eaLnBrk="1" hangingPunct="1">
              <a:lnSpc>
                <a:spcPts val="2200"/>
              </a:lnSpc>
              <a:buFont typeface="Wingdings" charset="2"/>
              <a:buChar char="Ø"/>
              <a:defRPr/>
            </a:pPr>
            <a:endParaRPr lang="de-DE" sz="2000" dirty="0" smtClean="0">
              <a:latin typeface="Verdana" charset="0"/>
              <a:ea typeface="ＭＳ Ｐゴシック" charset="0"/>
              <a:cs typeface="ＭＳ Ｐゴシック" charset="0"/>
            </a:endParaRPr>
          </a:p>
          <a:p>
            <a:pPr eaLnBrk="1" hangingPunct="1">
              <a:lnSpc>
                <a:spcPts val="2200"/>
              </a:lnSpc>
              <a:buFont typeface="Wingdings" charset="2"/>
              <a:buChar char="Ø"/>
              <a:defRPr/>
            </a:pPr>
            <a:r>
              <a:rPr lang="de-DE" sz="2000" dirty="0" smtClean="0">
                <a:latin typeface="Verdana" charset="0"/>
                <a:ea typeface="ＭＳ Ｐゴシック" charset="0"/>
                <a:cs typeface="ＭＳ Ｐゴシック" charset="0"/>
              </a:rPr>
              <a:t>Vorteile: einfache, schnelle Ermittlung auch bei schlechter Datenlage.</a:t>
            </a:r>
          </a:p>
          <a:p>
            <a:pPr marL="0" indent="0" eaLnBrk="1" hangingPunct="1">
              <a:lnSpc>
                <a:spcPts val="2200"/>
              </a:lnSpc>
              <a:buFont typeface="Times" charset="0"/>
              <a:buNone/>
              <a:defRPr/>
            </a:pPr>
            <a:r>
              <a:rPr lang="de-DE" sz="2000" dirty="0">
                <a:latin typeface="Verdana" charset="0"/>
                <a:ea typeface="ＭＳ Ｐゴシック" charset="0"/>
                <a:cs typeface="ＭＳ Ｐゴシック" charset="0"/>
              </a:rPr>
              <a:t>	</a:t>
            </a:r>
            <a:endParaRPr lang="de-DE" sz="2000" dirty="0" smtClean="0">
              <a:latin typeface="Verdana" charset="0"/>
              <a:ea typeface="ＭＳ Ｐゴシック" charset="0"/>
              <a:cs typeface="ＭＳ Ｐゴシック" charset="0"/>
            </a:endParaRPr>
          </a:p>
        </p:txBody>
      </p:sp>
      <p:sp>
        <p:nvSpPr>
          <p:cNvPr id="29700"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15</a:t>
            </a:fld>
            <a:endParaRPr lang="de-DE"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850" y="188913"/>
            <a:ext cx="8280400" cy="371475"/>
          </a:xfrm>
        </p:spPr>
        <p:txBody>
          <a:bodyPr/>
          <a:lstStyle/>
          <a:p>
            <a:pPr eaLnBrk="1" hangingPunct="1"/>
            <a:r>
              <a:rPr lang="de-DE" sz="2000" dirty="0" smtClean="0">
                <a:latin typeface="Verdana" charset="0"/>
                <a:ea typeface="ＭＳ Ｐゴシック" charset="0"/>
                <a:cs typeface="ＭＳ Ｐゴシック" charset="0"/>
              </a:rPr>
              <a:t>Market </a:t>
            </a:r>
            <a:r>
              <a:rPr lang="de-DE" sz="2000" dirty="0">
                <a:latin typeface="Verdana" charset="0"/>
                <a:ea typeface="ＭＳ Ｐゴシック" charset="0"/>
                <a:cs typeface="ＭＳ Ｐゴシック" charset="0"/>
              </a:rPr>
              <a:t>Approach: </a:t>
            </a:r>
            <a:r>
              <a:rPr lang="de-DE" sz="2000" dirty="0" err="1">
                <a:latin typeface="Verdana" charset="0"/>
                <a:ea typeface="ＭＳ Ｐゴシック" charset="0"/>
                <a:cs typeface="ＭＳ Ｐゴシック" charset="0"/>
              </a:rPr>
              <a:t>Multiplikatormodelle</a:t>
            </a:r>
            <a:r>
              <a:rPr lang="de-DE" sz="2000" dirty="0">
                <a:latin typeface="Verdana" charset="0"/>
                <a:ea typeface="ＭＳ Ｐゴシック" charset="0"/>
                <a:cs typeface="ＭＳ Ｐゴシック" charset="0"/>
              </a:rPr>
              <a:t> (Vergleichswerte)</a:t>
            </a:r>
          </a:p>
        </p:txBody>
      </p:sp>
      <p:sp>
        <p:nvSpPr>
          <p:cNvPr id="17411" name="Rectangle 3"/>
          <p:cNvSpPr>
            <a:spLocks noGrp="1" noChangeArrowheads="1"/>
          </p:cNvSpPr>
          <p:nvPr>
            <p:ph type="body" idx="1"/>
          </p:nvPr>
        </p:nvSpPr>
        <p:spPr>
          <a:xfrm>
            <a:off x="323850" y="981075"/>
            <a:ext cx="8569325" cy="4176713"/>
          </a:xfrm>
        </p:spPr>
        <p:txBody>
          <a:bodyPr/>
          <a:lstStyle/>
          <a:p>
            <a:pPr marL="0" indent="0" eaLnBrk="1" hangingPunct="1">
              <a:lnSpc>
                <a:spcPts val="2200"/>
              </a:lnSpc>
              <a:buFont typeface="Times" charset="0"/>
              <a:buNone/>
              <a:defRPr/>
            </a:pPr>
            <a:r>
              <a:rPr lang="de-DE" sz="2000" u="sng" dirty="0" smtClean="0">
                <a:latin typeface="Verdana" charset="0"/>
                <a:ea typeface="ＭＳ Ｐゴシック" charset="0"/>
                <a:cs typeface="ＭＳ Ｐゴシック" charset="0"/>
              </a:rPr>
              <a:t>Vorgehen</a:t>
            </a:r>
            <a:r>
              <a:rPr lang="de-DE" sz="2000" dirty="0" smtClean="0">
                <a:latin typeface="Verdana" charset="0"/>
                <a:ea typeface="ＭＳ Ｐゴシック" charset="0"/>
                <a:cs typeface="ＭＳ Ｐゴシック" charset="0"/>
              </a:rPr>
              <a:t>:</a:t>
            </a:r>
          </a:p>
          <a:p>
            <a:pPr marL="0" indent="0" eaLnBrk="1" hangingPunct="1">
              <a:lnSpc>
                <a:spcPts val="2200"/>
              </a:lnSpc>
              <a:buFont typeface="Times" charset="0"/>
              <a:buNone/>
              <a:defRPr/>
            </a:pPr>
            <a:endParaRPr lang="de-DE" sz="2000" dirty="0" smtClean="0">
              <a:latin typeface="Verdana" charset="0"/>
              <a:ea typeface="ＭＳ Ｐゴシック" charset="0"/>
              <a:cs typeface="ＭＳ Ｐゴシック" charset="0"/>
            </a:endParaRP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Auswahl von Vergleichsobjekten, Ermittlung von realisierten Marktpreisen.</a:t>
            </a:r>
          </a:p>
          <a:p>
            <a:pPr marL="457200" indent="-457200" eaLnBrk="1" hangingPunct="1">
              <a:lnSpc>
                <a:spcPts val="2200"/>
              </a:lnSpc>
              <a:buFont typeface="+mj-lt"/>
              <a:buAutoNum type="arabicPeriod"/>
              <a:defRPr/>
            </a:pPr>
            <a:endParaRPr lang="de-DE" sz="2000" dirty="0" smtClean="0">
              <a:latin typeface="Verdana" charset="0"/>
              <a:ea typeface="ＭＳ Ｐゴシック" charset="0"/>
              <a:cs typeface="ＭＳ Ｐゴシック" charset="0"/>
            </a:endParaRP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Identifikation einer Bezugsgröße</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Stromgrößen (Umsatz, Gewinn, FCF, Rohertrag, Nettokaltmiete etc.)</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Bestandsgrößen (Eigenkapital, Substanzwerte etc.) oder</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Mengen (Kundenanzahl, Flächen, Internetauftritte etc.)</a:t>
            </a:r>
          </a:p>
          <a:p>
            <a:pPr marL="457200" indent="-457200" eaLnBrk="1" hangingPunct="1">
              <a:lnSpc>
                <a:spcPts val="2200"/>
              </a:lnSpc>
              <a:buFont typeface="+mj-lt"/>
              <a:buAutoNum type="alphaLcParenR"/>
              <a:defRPr/>
            </a:pPr>
            <a:endParaRPr lang="de-DE" sz="2000" dirty="0" smtClean="0">
              <a:latin typeface="Verdana" charset="0"/>
              <a:ea typeface="ＭＳ Ｐゴシック" charset="0"/>
              <a:cs typeface="ＭＳ Ｐゴシック" charset="0"/>
            </a:endParaRPr>
          </a:p>
          <a:p>
            <a:pPr marL="457200" indent="-457200" eaLnBrk="1" hangingPunct="1">
              <a:lnSpc>
                <a:spcPts val="2200"/>
              </a:lnSpc>
              <a:buFont typeface="+mj-lt"/>
              <a:buAutoNum type="arabicPeriod" startAt="3"/>
              <a:defRPr/>
            </a:pPr>
            <a:r>
              <a:rPr lang="de-DE" sz="2000" dirty="0" smtClean="0">
                <a:latin typeface="Verdana" charset="0"/>
                <a:ea typeface="ＭＳ Ｐゴシック" charset="0"/>
                <a:cs typeface="ＭＳ Ｐゴシック" charset="0"/>
              </a:rPr>
              <a:t>Ermittlung des Objektwertes (a x Umsatz, b x Rohgewinn...)</a:t>
            </a:r>
            <a:r>
              <a:rPr lang="de-DE" sz="2000" dirty="0">
                <a:latin typeface="Verdana" charset="0"/>
                <a:ea typeface="ＭＳ Ｐゴシック" charset="0"/>
                <a:cs typeface="ＭＳ Ｐゴシック" charset="0"/>
              </a:rPr>
              <a:t>	</a:t>
            </a:r>
            <a:endParaRPr lang="de-DE" sz="2000" dirty="0" smtClean="0">
              <a:latin typeface="Verdana" charset="0"/>
              <a:ea typeface="ＭＳ Ｐゴシック" charset="0"/>
              <a:cs typeface="ＭＳ Ｐゴシック" charset="0"/>
            </a:endParaRPr>
          </a:p>
        </p:txBody>
      </p:sp>
      <p:sp>
        <p:nvSpPr>
          <p:cNvPr id="30724"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16</a:t>
            </a:fld>
            <a:endParaRPr lang="de-DE"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850" y="188913"/>
            <a:ext cx="8280400" cy="371475"/>
          </a:xfrm>
        </p:spPr>
        <p:txBody>
          <a:bodyPr/>
          <a:lstStyle/>
          <a:p>
            <a:pPr eaLnBrk="1" hangingPunct="1"/>
            <a:r>
              <a:rPr lang="de-DE" sz="2000">
                <a:latin typeface="Verdana" charset="0"/>
                <a:ea typeface="ＭＳ Ｐゴシック" charset="0"/>
                <a:cs typeface="ＭＳ Ｐゴシック" charset="0"/>
              </a:rPr>
              <a:t>Markt Approach: Multiplikatormodelle (Vergleichswerte)</a:t>
            </a:r>
          </a:p>
        </p:txBody>
      </p:sp>
      <p:sp>
        <p:nvSpPr>
          <p:cNvPr id="17411" name="Rectangle 3"/>
          <p:cNvSpPr>
            <a:spLocks noGrp="1" noChangeArrowheads="1"/>
          </p:cNvSpPr>
          <p:nvPr>
            <p:ph type="body" idx="1"/>
          </p:nvPr>
        </p:nvSpPr>
        <p:spPr>
          <a:xfrm>
            <a:off x="323850" y="549275"/>
            <a:ext cx="8569325" cy="5400675"/>
          </a:xfrm>
        </p:spPr>
        <p:txBody>
          <a:bodyPr/>
          <a:lstStyle/>
          <a:p>
            <a:pPr marL="0" indent="0" eaLnBrk="1" hangingPunct="1">
              <a:lnSpc>
                <a:spcPts val="2200"/>
              </a:lnSpc>
              <a:buFont typeface="Times" charset="0"/>
              <a:buNone/>
              <a:defRPr/>
            </a:pPr>
            <a:r>
              <a:rPr lang="de-DE" sz="2000" u="sng" dirty="0" smtClean="0">
                <a:latin typeface="Verdana" charset="0"/>
                <a:ea typeface="ＭＳ Ｐゴシック" charset="0"/>
                <a:cs typeface="ＭＳ Ｐゴシック" charset="0"/>
              </a:rPr>
              <a:t>Kritik</a:t>
            </a:r>
            <a:r>
              <a:rPr lang="de-DE" sz="2000" dirty="0" smtClean="0">
                <a:latin typeface="Verdana" charset="0"/>
                <a:ea typeface="ＭＳ Ｐゴシック" charset="0"/>
                <a:cs typeface="ＭＳ Ｐゴシック" charset="0"/>
              </a:rPr>
              <a:t>:</a:t>
            </a:r>
            <a:endParaRPr lang="de-DE" sz="2000" dirty="0">
              <a:latin typeface="Verdana" charset="0"/>
              <a:ea typeface="ＭＳ Ｐゴシック" charset="0"/>
              <a:cs typeface="ＭＳ Ｐゴシック" charset="0"/>
            </a:endParaRP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Verstoß gegen Subjektivitätsprinzip</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Auswahl / Repräsentativität der Vergleichsobjekte</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Preise realisierter Transaktionen bekannt (Gewährleistungen, Anpassungsklauseln etc.)?</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Multiple </a:t>
            </a:r>
            <a:r>
              <a:rPr lang="de-DE" sz="2000" dirty="0" err="1" smtClean="0">
                <a:latin typeface="Verdana" charset="0"/>
                <a:ea typeface="ＭＳ Ｐゴシック" charset="0"/>
                <a:cs typeface="ＭＳ Ｐゴシック" charset="0"/>
              </a:rPr>
              <a:t>iaR</a:t>
            </a:r>
            <a:r>
              <a:rPr lang="de-DE" sz="2000" dirty="0" smtClean="0">
                <a:latin typeface="Verdana" charset="0"/>
                <a:ea typeface="ＭＳ Ｐゴシック" charset="0"/>
                <a:cs typeface="ＭＳ Ｐゴシック" charset="0"/>
              </a:rPr>
              <a:t> branchenabhängig, Alternativen außerhalb nicht einbezogen</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Simplifizierende Messung der eigentlichen Zielgrößen</a:t>
            </a:r>
          </a:p>
          <a:p>
            <a:pPr marL="0" indent="0" eaLnBrk="1" hangingPunct="1">
              <a:lnSpc>
                <a:spcPts val="2200"/>
              </a:lnSpc>
              <a:buFont typeface="Times" charset="0"/>
              <a:buNone/>
              <a:defRPr/>
            </a:pPr>
            <a:r>
              <a:rPr lang="de-DE" sz="2000" u="sng" dirty="0" smtClean="0">
                <a:latin typeface="Verdana" charset="0"/>
                <a:ea typeface="ＭＳ Ｐゴシック" charset="0"/>
                <a:cs typeface="ＭＳ Ｐゴシック" charset="0"/>
              </a:rPr>
              <a:t>Beispiel</a:t>
            </a:r>
            <a:r>
              <a:rPr lang="de-DE" sz="2000" dirty="0" smtClean="0">
                <a:latin typeface="Verdana" charset="0"/>
                <a:ea typeface="ＭＳ Ｐゴシック" charset="0"/>
                <a:cs typeface="ＭＳ Ｐゴシック" charset="0"/>
              </a:rPr>
              <a:t>: 	Wert = a x Rohertrag</a:t>
            </a:r>
          </a:p>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Rohertrag korreliert mit FCF (der abhängt von betrieblichen Ein- und Auszahlungen, (Des-)Investitionen in Anlagevermögen und Working </a:t>
            </a:r>
            <a:r>
              <a:rPr lang="de-DE" sz="2000" dirty="0">
                <a:latin typeface="Verdana" charset="0"/>
                <a:ea typeface="ＭＳ Ｐゴシック" charset="0"/>
                <a:cs typeface="ＭＳ Ｐゴシック" charset="0"/>
              </a:rPr>
              <a:t>C</a:t>
            </a:r>
            <a:r>
              <a:rPr lang="de-DE" sz="2000" dirty="0" smtClean="0">
                <a:latin typeface="Verdana" charset="0"/>
                <a:ea typeface="ＭＳ Ｐゴシック" charset="0"/>
                <a:cs typeface="ＭＳ Ｐゴシック" charset="0"/>
              </a:rPr>
              <a:t>apital sowie der Ausschüttungspolitik).</a:t>
            </a:r>
          </a:p>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Der Multiplikator a drückt Risikopräferenz des Investors, Kapitalstrukturrisiko und Steuerpolitik aus.</a:t>
            </a:r>
          </a:p>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Wert = 5 x Rohertrag -&gt; i = 20%</a:t>
            </a:r>
          </a:p>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(eher </a:t>
            </a:r>
            <a:r>
              <a:rPr lang="de-DE" sz="2000" dirty="0" err="1" smtClean="0">
                <a:latin typeface="Verdana" charset="0"/>
                <a:ea typeface="ＭＳ Ｐゴシック" charset="0"/>
                <a:cs typeface="ＭＳ Ｐゴシック" charset="0"/>
              </a:rPr>
              <a:t>pay</a:t>
            </a:r>
            <a:r>
              <a:rPr lang="de-DE" sz="2000" dirty="0" smtClean="0">
                <a:latin typeface="Verdana" charset="0"/>
                <a:ea typeface="ＭＳ Ｐゴシック" charset="0"/>
                <a:cs typeface="ＭＳ Ｐゴシック" charset="0"/>
              </a:rPr>
              <a:t>-off-</a:t>
            </a:r>
            <a:r>
              <a:rPr lang="de-DE" sz="2000" dirty="0" err="1" smtClean="0">
                <a:latin typeface="Verdana" charset="0"/>
                <a:ea typeface="ＭＳ Ｐゴシック" charset="0"/>
                <a:cs typeface="ＭＳ Ｐゴシック" charset="0"/>
              </a:rPr>
              <a:t>period</a:t>
            </a:r>
            <a:r>
              <a:rPr lang="de-DE" sz="2000" dirty="0" smtClean="0">
                <a:latin typeface="Verdana" charset="0"/>
                <a:ea typeface="ＭＳ Ｐゴシック" charset="0"/>
                <a:cs typeface="ＭＳ Ｐゴシック" charset="0"/>
              </a:rPr>
              <a:t> als Risikomaß wird ermittelt, nicht Wert des Objektes).</a:t>
            </a:r>
          </a:p>
          <a:p>
            <a:pPr marL="457200" indent="-457200" eaLnBrk="1" hangingPunct="1">
              <a:lnSpc>
                <a:spcPts val="2200"/>
              </a:lnSpc>
              <a:buFont typeface="+mj-lt"/>
              <a:buAutoNum type="arabicPeriod"/>
              <a:defRPr/>
            </a:pPr>
            <a:endParaRPr lang="de-DE" sz="2000" dirty="0" smtClean="0">
              <a:latin typeface="Verdana" charset="0"/>
              <a:ea typeface="ＭＳ Ｐゴシック" charset="0"/>
              <a:cs typeface="ＭＳ Ｐゴシック" charset="0"/>
            </a:endParaRPr>
          </a:p>
          <a:p>
            <a:pPr marL="457200" indent="-457200" eaLnBrk="1" hangingPunct="1">
              <a:lnSpc>
                <a:spcPts val="2200"/>
              </a:lnSpc>
              <a:buFont typeface="+mj-lt"/>
              <a:buAutoNum type="arabicPeriod"/>
              <a:defRPr/>
            </a:pPr>
            <a:endParaRPr lang="de-DE" sz="2000" dirty="0" smtClean="0">
              <a:latin typeface="Verdana" charset="0"/>
              <a:ea typeface="ＭＳ Ｐゴシック" charset="0"/>
              <a:cs typeface="ＭＳ Ｐゴシック" charset="0"/>
            </a:endParaRPr>
          </a:p>
        </p:txBody>
      </p:sp>
      <p:sp>
        <p:nvSpPr>
          <p:cNvPr id="31748"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17</a:t>
            </a:fld>
            <a:endParaRPr lang="de-DE"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Income Approach: Einkommensorientierte Bewertung</a:t>
            </a:r>
          </a:p>
        </p:txBody>
      </p:sp>
      <p:sp>
        <p:nvSpPr>
          <p:cNvPr id="17411" name="Rectangle 3"/>
          <p:cNvSpPr>
            <a:spLocks noGrp="1" noChangeArrowheads="1"/>
          </p:cNvSpPr>
          <p:nvPr>
            <p:ph type="body" idx="1"/>
          </p:nvPr>
        </p:nvSpPr>
        <p:spPr>
          <a:xfrm>
            <a:off x="323850" y="692150"/>
            <a:ext cx="8569325" cy="4968875"/>
          </a:xfrm>
        </p:spPr>
        <p:txBody>
          <a:bodyPr/>
          <a:lstStyle/>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Welchen finanziellen Nutzen generiert der VG für das Unternehmen? Der Wert wird als mit dem risikoadjustierten Zins diskontierter Barwert künftiger Cashflows bestimmt.</a:t>
            </a:r>
          </a:p>
          <a:p>
            <a:pPr marL="0" indent="0" eaLnBrk="1" hangingPunct="1">
              <a:lnSpc>
                <a:spcPts val="2200"/>
              </a:lnSpc>
              <a:buFont typeface="Times" charset="0"/>
              <a:buNone/>
              <a:defRPr/>
            </a:pPr>
            <a:endParaRPr lang="de-DE" sz="2000" dirty="0">
              <a:latin typeface="Verdana" charset="0"/>
              <a:ea typeface="ＭＳ Ｐゴシック" charset="0"/>
              <a:cs typeface="ＭＳ Ｐゴシック" charset="0"/>
            </a:endParaRPr>
          </a:p>
          <a:p>
            <a:pPr marL="0" indent="0" eaLnBrk="1" hangingPunct="1">
              <a:lnSpc>
                <a:spcPts val="2200"/>
              </a:lnSpc>
              <a:buFont typeface="Times" charset="0"/>
              <a:buNone/>
              <a:defRPr/>
            </a:pPr>
            <a:r>
              <a:rPr lang="de-DE" sz="2000" u="sng" dirty="0" smtClean="0">
                <a:latin typeface="Verdana" charset="0"/>
                <a:ea typeface="ＭＳ Ｐゴシック" charset="0"/>
                <a:cs typeface="ＭＳ Ｐゴシック" charset="0"/>
              </a:rPr>
              <a:t>Methoden</a:t>
            </a:r>
            <a:r>
              <a:rPr lang="de-DE" sz="2000" dirty="0" smtClean="0">
                <a:latin typeface="Verdana" charset="0"/>
                <a:ea typeface="ＭＳ Ｐゴシック" charset="0"/>
                <a:cs typeface="ＭＳ Ｐゴシック" charset="0"/>
              </a:rPr>
              <a:t>: 	- DCF-Verfahren </a:t>
            </a:r>
          </a:p>
          <a:p>
            <a:pPr marL="0" indent="0" eaLnBrk="1" hangingPunct="1">
              <a:lnSpc>
                <a:spcPts val="2200"/>
              </a:lnSpc>
              <a:buFont typeface="Times" charset="0"/>
              <a:buNone/>
              <a:defRPr/>
            </a:pPr>
            <a:r>
              <a:rPr lang="de-DE" sz="2000" dirty="0">
                <a:latin typeface="Verdana" charset="0"/>
                <a:ea typeface="ＭＳ Ｐゴシック" charset="0"/>
                <a:cs typeface="ＭＳ Ｐゴシック" charset="0"/>
              </a:rPr>
              <a:t>	</a:t>
            </a:r>
            <a:r>
              <a:rPr lang="de-DE" sz="2000" dirty="0" smtClean="0">
                <a:latin typeface="Verdana" charset="0"/>
                <a:ea typeface="ＭＳ Ｐゴシック" charset="0"/>
                <a:cs typeface="ＭＳ Ｐゴシック" charset="0"/>
              </a:rPr>
              <a:t>	- oder (normiertes Ertragswertverfahren nach 			  BauGB/</a:t>
            </a:r>
            <a:r>
              <a:rPr lang="de-DE" sz="2000" dirty="0" err="1" smtClean="0">
                <a:latin typeface="Verdana" charset="0"/>
                <a:ea typeface="ＭＳ Ｐゴシック" charset="0"/>
                <a:cs typeface="ＭＳ Ｐゴシック" charset="0"/>
              </a:rPr>
              <a:t>ImmoWertV</a:t>
            </a:r>
            <a:r>
              <a:rPr lang="de-DE" sz="2000" dirty="0" smtClean="0">
                <a:latin typeface="Verdana" charset="0"/>
                <a:ea typeface="ＭＳ Ｐゴシック" charset="0"/>
                <a:cs typeface="ＭＳ Ｐゴシック" charset="0"/>
              </a:rPr>
              <a:t>)</a:t>
            </a:r>
          </a:p>
          <a:p>
            <a:pPr marL="0" indent="0" eaLnBrk="1" hangingPunct="1">
              <a:lnSpc>
                <a:spcPts val="2200"/>
              </a:lnSpc>
              <a:buFont typeface="Times" charset="0"/>
              <a:buNone/>
              <a:defRPr/>
            </a:pPr>
            <a:r>
              <a:rPr lang="de-DE" sz="2000" u="sng" dirty="0" smtClean="0">
                <a:latin typeface="Verdana" charset="0"/>
                <a:ea typeface="ＭＳ Ｐゴシック" charset="0"/>
                <a:cs typeface="ＭＳ Ｐゴシック" charset="0"/>
              </a:rPr>
              <a:t>Fragen</a:t>
            </a:r>
            <a:r>
              <a:rPr lang="de-DE" sz="2000" dirty="0" smtClean="0">
                <a:latin typeface="Verdana" charset="0"/>
                <a:ea typeface="ＭＳ Ｐゴシック" charset="0"/>
                <a:cs typeface="ＭＳ Ｐゴシック" charset="0"/>
              </a:rPr>
              <a:t>:</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Welche Eingangsparameter sind für den DCF-Kalkül festzulegen?</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Handelt es sich um einen objektiven, einen objektivierten oder einen subjektiven Wert? Worin bestehen die Unterschiede?</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Welche besonderen Probleme bestehen für die Festlegung der Bewertungsparameter gerade bei Immobilien?</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Worin unterscheidet sich das deutsche Ertragswertverfahren von DCF-Kalkül?</a:t>
            </a:r>
          </a:p>
        </p:txBody>
      </p:sp>
      <p:sp>
        <p:nvSpPr>
          <p:cNvPr id="32772"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18</a:t>
            </a:fld>
            <a:endParaRPr lang="de-DE"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Income Approach: Einkommensorientierte Bewertung</a:t>
            </a:r>
          </a:p>
        </p:txBody>
      </p:sp>
      <p:sp>
        <p:nvSpPr>
          <p:cNvPr id="33795" name="Rectangle 3"/>
          <p:cNvSpPr>
            <a:spLocks noGrp="1" noChangeArrowheads="1"/>
          </p:cNvSpPr>
          <p:nvPr>
            <p:ph type="body" idx="1"/>
          </p:nvPr>
        </p:nvSpPr>
        <p:spPr>
          <a:xfrm>
            <a:off x="323850" y="692150"/>
            <a:ext cx="8569325" cy="5257800"/>
          </a:xfrm>
          <a:noFill/>
        </p:spPr>
        <p:txBody>
          <a:bodyPr/>
          <a:lstStyle/>
          <a:p>
            <a:pPr marL="0" indent="0" eaLnBrk="1" hangingPunct="1">
              <a:lnSpc>
                <a:spcPts val="2200"/>
              </a:lnSpc>
              <a:buFont typeface="Times" charset="0"/>
              <a:buNone/>
            </a:pPr>
            <a:r>
              <a:rPr lang="de-DE" sz="2000" dirty="0">
                <a:latin typeface="Verdana" charset="0"/>
                <a:ea typeface="ＭＳ Ｐゴシック" charset="0"/>
                <a:cs typeface="ＭＳ Ｐゴシック" charset="0"/>
              </a:rPr>
              <a:t>Etwas komplexer wird das </a:t>
            </a:r>
            <a:r>
              <a:rPr lang="de-DE" sz="2000" dirty="0" smtClean="0">
                <a:latin typeface="Verdana" charset="0"/>
                <a:ea typeface="ＭＳ Ｐゴシック" charset="0"/>
                <a:cs typeface="ＭＳ Ｐゴシック" charset="0"/>
              </a:rPr>
              <a:t>Modell für Anteile z.B., </a:t>
            </a:r>
            <a:r>
              <a:rPr lang="de-DE" sz="2000" dirty="0">
                <a:latin typeface="Verdana" charset="0"/>
                <a:ea typeface="ＭＳ Ｐゴシック" charset="0"/>
                <a:cs typeface="ＭＳ Ｐゴシック" charset="0"/>
              </a:rPr>
              <a:t>wenn unterstellt wird, dass der Jahresüberschuss konstant um g wächst und der Ausschüttungssatz konstant bleibt. Dann ergibt sich:</a:t>
            </a:r>
          </a:p>
          <a:p>
            <a:pPr marL="0" indent="0" eaLnBrk="1" hangingPunct="1">
              <a:lnSpc>
                <a:spcPts val="2200"/>
              </a:lnSpc>
              <a:buFont typeface="Times" charset="0"/>
              <a:buNone/>
            </a:pPr>
            <a:endParaRPr lang="de-DE" sz="2000" dirty="0">
              <a:latin typeface="Verdana" charset="0"/>
              <a:ea typeface="ＭＳ Ｐゴシック" charset="0"/>
              <a:cs typeface="ＭＳ Ｐゴシック" charset="0"/>
            </a:endParaRPr>
          </a:p>
          <a:p>
            <a:pPr marL="0" indent="0" eaLnBrk="1" hangingPunct="1">
              <a:lnSpc>
                <a:spcPts val="2200"/>
              </a:lnSpc>
              <a:buFont typeface="Times" charset="0"/>
              <a:buNone/>
            </a:pPr>
            <a:r>
              <a:rPr lang="de-DE" sz="2000" dirty="0">
                <a:latin typeface="Verdana" charset="0"/>
                <a:ea typeface="ＭＳ Ｐゴシック" charset="0"/>
                <a:cs typeface="ＭＳ Ｐゴシック" charset="0"/>
              </a:rPr>
              <a:t>K = D 1/(i-g). i </a:t>
            </a:r>
            <a:r>
              <a:rPr lang="de-DE" sz="2000" dirty="0" smtClean="0">
                <a:latin typeface="Verdana" charset="0"/>
                <a:ea typeface="ＭＳ Ｐゴシック" charset="0"/>
                <a:cs typeface="ＭＳ Ｐゴシック" charset="0"/>
              </a:rPr>
              <a:t>kann </a:t>
            </a:r>
            <a:r>
              <a:rPr lang="de-DE" sz="2000" dirty="0">
                <a:latin typeface="Verdana" charset="0"/>
                <a:ea typeface="ＭＳ Ｐゴシック" charset="0"/>
                <a:cs typeface="ＭＳ Ｐゴシック" charset="0"/>
              </a:rPr>
              <a:t>mittels CAPM ermittelt werden, der Wachstumsfaktor g ist ein </a:t>
            </a:r>
            <a:r>
              <a:rPr lang="de-DE" sz="2000" dirty="0" err="1">
                <a:latin typeface="Verdana" charset="0"/>
                <a:ea typeface="ＭＳ Ｐゴシック" charset="0"/>
                <a:cs typeface="ＭＳ Ｐゴシック" charset="0"/>
              </a:rPr>
              <a:t>Prognosewert</a:t>
            </a:r>
            <a:r>
              <a:rPr lang="de-DE" sz="2000" dirty="0">
                <a:latin typeface="Verdana" charset="0"/>
                <a:ea typeface="ＭＳ Ｐゴシック" charset="0"/>
                <a:cs typeface="ＭＳ Ｐゴシック" charset="0"/>
              </a:rPr>
              <a:t>.</a:t>
            </a:r>
          </a:p>
          <a:p>
            <a:pPr marL="0" indent="0" eaLnBrk="1" hangingPunct="1">
              <a:lnSpc>
                <a:spcPts val="2200"/>
              </a:lnSpc>
              <a:buFont typeface="Times" charset="0"/>
              <a:buNone/>
            </a:pPr>
            <a:r>
              <a:rPr lang="de-DE" sz="2000" dirty="0">
                <a:latin typeface="Verdana" charset="0"/>
                <a:ea typeface="ＭＳ Ｐゴシック" charset="0"/>
                <a:cs typeface="ＭＳ Ｐゴシック" charset="0"/>
              </a:rPr>
              <a:t>Die folgende Tabelle zeigt, wie sich eine Variation von i auf den Unternehmenswert auswirkt, wenn g als konstant mit 5% angenommen wird.</a:t>
            </a:r>
            <a:br>
              <a:rPr lang="de-DE" sz="2000" dirty="0">
                <a:latin typeface="Verdana" charset="0"/>
                <a:ea typeface="ＭＳ Ｐゴシック" charset="0"/>
                <a:cs typeface="ＭＳ Ｐゴシック" charset="0"/>
              </a:rPr>
            </a:br>
            <a:r>
              <a:rPr lang="de-DE" sz="2000" dirty="0">
                <a:latin typeface="Verdana" charset="0"/>
                <a:ea typeface="ＭＳ Ｐゴシック" charset="0"/>
                <a:cs typeface="ＭＳ Ｐゴシック" charset="0"/>
              </a:rPr>
              <a:t>	Kapitalisierungszins i		G 0	G 1	K=G 1/(i-g)</a:t>
            </a:r>
          </a:p>
          <a:p>
            <a:pPr marL="0" indent="0" eaLnBrk="1" hangingPunct="1">
              <a:lnSpc>
                <a:spcPts val="2200"/>
              </a:lnSpc>
              <a:buFont typeface="Times" charset="0"/>
              <a:buNone/>
            </a:pPr>
            <a:r>
              <a:rPr lang="de-DE" sz="2000" dirty="0">
                <a:latin typeface="Verdana" charset="0"/>
                <a:ea typeface="ＭＳ Ｐゴシック" charset="0"/>
                <a:cs typeface="ＭＳ Ｐゴシック" charset="0"/>
              </a:rPr>
              <a:t>		6%			1	1,05	  105</a:t>
            </a:r>
          </a:p>
          <a:p>
            <a:pPr marL="0" indent="0" eaLnBrk="1" hangingPunct="1">
              <a:lnSpc>
                <a:spcPts val="2200"/>
              </a:lnSpc>
              <a:buFont typeface="Times" charset="0"/>
              <a:buNone/>
            </a:pPr>
            <a:r>
              <a:rPr lang="de-DE" sz="2000" dirty="0">
                <a:latin typeface="Verdana" charset="0"/>
                <a:ea typeface="ＭＳ Ｐゴシック" charset="0"/>
                <a:cs typeface="ＭＳ Ｐゴシック" charset="0"/>
              </a:rPr>
              <a:t>		8%			1	1,05	   35</a:t>
            </a:r>
          </a:p>
          <a:p>
            <a:pPr marL="0" indent="0" eaLnBrk="1" hangingPunct="1">
              <a:lnSpc>
                <a:spcPts val="2200"/>
              </a:lnSpc>
              <a:buFont typeface="Times" charset="0"/>
              <a:buNone/>
            </a:pPr>
            <a:r>
              <a:rPr lang="de-DE" sz="2000" dirty="0">
                <a:latin typeface="Verdana" charset="0"/>
                <a:ea typeface="ＭＳ Ｐゴシック" charset="0"/>
                <a:cs typeface="ＭＳ Ｐゴシック" charset="0"/>
              </a:rPr>
              <a:t>		10%			1	1,05	   21</a:t>
            </a:r>
          </a:p>
          <a:p>
            <a:pPr marL="0" indent="0" eaLnBrk="1" hangingPunct="1">
              <a:lnSpc>
                <a:spcPts val="2200"/>
              </a:lnSpc>
              <a:buFont typeface="Times" charset="0"/>
              <a:buNone/>
            </a:pPr>
            <a:endParaRPr lang="de-DE" sz="2000" dirty="0">
              <a:latin typeface="Verdana" charset="0"/>
              <a:ea typeface="ＭＳ Ｐゴシック" charset="0"/>
              <a:cs typeface="ＭＳ Ｐゴシック" charset="0"/>
            </a:endParaRPr>
          </a:p>
          <a:p>
            <a:pPr marL="0" indent="0" eaLnBrk="1" hangingPunct="1">
              <a:lnSpc>
                <a:spcPts val="2200"/>
              </a:lnSpc>
              <a:buFont typeface="Times" charset="0"/>
              <a:buNone/>
            </a:pPr>
            <a:r>
              <a:rPr lang="de-DE" sz="2000" dirty="0">
                <a:latin typeface="Verdana" charset="0"/>
                <a:ea typeface="ＭＳ Ｐゴシック" charset="0"/>
                <a:cs typeface="ＭＳ Ｐゴシック" charset="0"/>
              </a:rPr>
              <a:t>Steigt der Marktzins von 6% auf 10% sinkt der Unternehmenswert auf rund 20%, obwohl ein Gewinnwachstum von 5% p.a. unterstellt wurde.</a:t>
            </a:r>
          </a:p>
        </p:txBody>
      </p:sp>
      <p:sp>
        <p:nvSpPr>
          <p:cNvPr id="33796"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19</a:t>
            </a:fld>
            <a:endParaRPr lang="de-DE"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a:xfrm>
            <a:off x="685800" y="6153150"/>
            <a:ext cx="3886200" cy="444500"/>
          </a:xfrm>
        </p:spPr>
        <p:txBody>
          <a:bodyPr/>
          <a:lstStyle/>
          <a:p>
            <a:pPr>
              <a:defRPr/>
            </a:pPr>
            <a:r>
              <a:rPr lang="de-DE" sz="1200" dirty="0" err="1"/>
              <a:t>Manfred.Kuehnberger@htw-berlin.de</a:t>
            </a:r>
            <a:r>
              <a:rPr lang="de-DE" sz="1200" dirty="0"/>
              <a:t> </a:t>
            </a:r>
          </a:p>
          <a:p>
            <a:pPr>
              <a:defRPr/>
            </a:pPr>
            <a:r>
              <a:rPr lang="de-DE" sz="1200" dirty="0" smtClean="0"/>
              <a:t>Folie </a:t>
            </a:r>
            <a:fld id="{09A872CF-118A-DC4A-9849-1842D9DB4FED}" type="slidenum">
              <a:rPr lang="de-DE" sz="1200" smtClean="0"/>
              <a:pPr>
                <a:defRPr/>
              </a:pPr>
              <a:t>2</a:t>
            </a:fld>
            <a:endParaRPr lang="de-DE" sz="1200" dirty="0"/>
          </a:p>
        </p:txBody>
      </p:sp>
      <p:sp>
        <p:nvSpPr>
          <p:cNvPr id="17410"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1. Überblick</a:t>
            </a:r>
          </a:p>
        </p:txBody>
      </p:sp>
      <p:sp>
        <p:nvSpPr>
          <p:cNvPr id="17411" name="Rectangle 3"/>
          <p:cNvSpPr>
            <a:spLocks noGrp="1" noChangeArrowheads="1"/>
          </p:cNvSpPr>
          <p:nvPr>
            <p:ph type="body" idx="1"/>
          </p:nvPr>
        </p:nvSpPr>
        <p:spPr>
          <a:xfrm>
            <a:off x="687388" y="549275"/>
            <a:ext cx="7772400" cy="2054225"/>
          </a:xfrm>
          <a:noFill/>
        </p:spPr>
        <p:txBody>
          <a:bodyPr/>
          <a:lstStyle/>
          <a:p>
            <a:pPr marL="457200" indent="-457200" eaLnBrk="1" hangingPunct="1">
              <a:buFont typeface="Verdana" charset="0"/>
              <a:buAutoNum type="arabicPeriod"/>
            </a:pPr>
            <a:r>
              <a:rPr lang="de-DE" sz="2000" dirty="0" smtClean="0">
                <a:latin typeface="Verdana" charset="0"/>
                <a:ea typeface="ＭＳ Ｐゴシック" charset="0"/>
                <a:cs typeface="ＭＳ Ｐゴシック" charset="0"/>
              </a:rPr>
              <a:t>Preise </a:t>
            </a:r>
            <a:r>
              <a:rPr lang="de-DE" sz="2000" dirty="0">
                <a:latin typeface="Verdana" charset="0"/>
                <a:ea typeface="ＭＳ Ｐゴシック" charset="0"/>
                <a:cs typeface="ＭＳ Ｐゴシック" charset="0"/>
              </a:rPr>
              <a:t>und Werte</a:t>
            </a:r>
          </a:p>
          <a:p>
            <a:pPr marL="457200" indent="-457200" eaLnBrk="1" hangingPunct="1">
              <a:buFont typeface="Verdana" charset="0"/>
              <a:buAutoNum type="arabicPeriod"/>
            </a:pPr>
            <a:r>
              <a:rPr lang="de-DE" sz="2000" dirty="0">
                <a:latin typeface="Verdana" charset="0"/>
                <a:ea typeface="ＭＳ Ｐゴシック" charset="0"/>
                <a:cs typeface="ＭＳ Ｐゴシック" charset="0"/>
              </a:rPr>
              <a:t>Besonderheiten von Immobilienmärkten</a:t>
            </a:r>
          </a:p>
          <a:p>
            <a:pPr marL="457200" indent="-457200" eaLnBrk="1" hangingPunct="1">
              <a:buFont typeface="Verdana" charset="0"/>
              <a:buAutoNum type="arabicPeriod"/>
            </a:pPr>
            <a:r>
              <a:rPr lang="de-DE" sz="2000" dirty="0">
                <a:latin typeface="Verdana" charset="0"/>
                <a:ea typeface="ＭＳ Ｐゴシック" charset="0"/>
                <a:cs typeface="ＭＳ Ｐゴシック" charset="0"/>
              </a:rPr>
              <a:t>Anlässe für Immobilienbewertungen</a:t>
            </a:r>
          </a:p>
          <a:p>
            <a:pPr marL="457200" indent="-457200" eaLnBrk="1" hangingPunct="1">
              <a:buFont typeface="Verdana" charset="0"/>
              <a:buAutoNum type="arabicPeriod"/>
            </a:pPr>
            <a:r>
              <a:rPr lang="de-DE" sz="2000" dirty="0" smtClean="0">
                <a:latin typeface="Verdana" charset="0"/>
                <a:ea typeface="ＭＳ Ｐゴシック" charset="0"/>
                <a:cs typeface="ＭＳ Ｐゴシック" charset="0"/>
              </a:rPr>
              <a:t>Grundkonzepte </a:t>
            </a:r>
            <a:r>
              <a:rPr lang="de-DE" sz="2000" dirty="0">
                <a:latin typeface="Verdana" charset="0"/>
                <a:ea typeface="ＭＳ Ｐゴシック" charset="0"/>
                <a:cs typeface="ＭＳ Ｐゴシック" charset="0"/>
              </a:rPr>
              <a:t>der Immobilienbewertung</a:t>
            </a:r>
          </a:p>
        </p:txBody>
      </p:sp>
      <p:sp>
        <p:nvSpPr>
          <p:cNvPr id="17412" name="Rectangle 2"/>
          <p:cNvSpPr txBox="1">
            <a:spLocks noChangeArrowheads="1"/>
          </p:cNvSpPr>
          <p:nvPr/>
        </p:nvSpPr>
        <p:spPr bwMode="auto">
          <a:xfrm>
            <a:off x="323850" y="2636838"/>
            <a:ext cx="8424863" cy="431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r>
              <a:rPr lang="de-DE" sz="2000">
                <a:solidFill>
                  <a:schemeClr val="accent1"/>
                </a:solidFill>
                <a:ea typeface="ＭＳ Ｐゴシック" charset="0"/>
                <a:cs typeface="ＭＳ Ｐゴシック" charset="0"/>
              </a:rPr>
              <a:t>2. Bilanzierung und Bewertung von Immobilien nach HGB</a:t>
            </a:r>
          </a:p>
        </p:txBody>
      </p:sp>
      <p:sp>
        <p:nvSpPr>
          <p:cNvPr id="17413" name="Rectangle 3"/>
          <p:cNvSpPr txBox="1">
            <a:spLocks noChangeArrowheads="1"/>
          </p:cNvSpPr>
          <p:nvPr/>
        </p:nvSpPr>
        <p:spPr bwMode="auto">
          <a:xfrm>
            <a:off x="684213" y="3068638"/>
            <a:ext cx="7772400" cy="2519362"/>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457200" indent="-457200" eaLnBrk="0" hangingPunct="0">
              <a:defRPr sz="2400" b="1">
                <a:solidFill>
                  <a:schemeClr val="bg1"/>
                </a:solidFill>
                <a:latin typeface="Verdana" charset="0"/>
                <a:ea typeface="MS Mincho" charset="0"/>
                <a:cs typeface="MS Mincho" charset="0"/>
              </a:defRPr>
            </a:lvl1pPr>
            <a:lvl2pPr marL="857250" indent="-45720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3200"/>
              </a:lnSpc>
              <a:spcBef>
                <a:spcPct val="20000"/>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Ausweisfragen und deren Folgen</a:t>
            </a:r>
          </a:p>
          <a:p>
            <a:pPr eaLnBrk="1" hangingPunct="1">
              <a:lnSpc>
                <a:spcPts val="3200"/>
              </a:lnSpc>
              <a:spcBef>
                <a:spcPct val="20000"/>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Zugangsbewertung</a:t>
            </a:r>
          </a:p>
          <a:p>
            <a:pPr eaLnBrk="1" hangingPunct="1">
              <a:lnSpc>
                <a:spcPts val="3200"/>
              </a:lnSpc>
              <a:spcBef>
                <a:spcPct val="20000"/>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Folgebewertung:</a:t>
            </a:r>
          </a:p>
          <a:p>
            <a:pPr lvl="1" eaLnBrk="1" hangingPunct="1">
              <a:lnSpc>
                <a:spcPts val="3200"/>
              </a:lnSpc>
              <a:spcBef>
                <a:spcPct val="20000"/>
              </a:spcBef>
              <a:buClr>
                <a:schemeClr val="accent1"/>
              </a:buClr>
              <a:buFont typeface="Verdana" charset="0"/>
              <a:buAutoNum type="arabicPeriod"/>
            </a:pPr>
            <a:r>
              <a:rPr lang="de-DE" sz="2000" b="0" dirty="0" smtClean="0">
                <a:solidFill>
                  <a:schemeClr val="tx1"/>
                </a:solidFill>
                <a:ea typeface="ＭＳ Ｐゴシック" charset="0"/>
                <a:cs typeface="ＭＳ Ｐゴシック" charset="0"/>
              </a:rPr>
              <a:t>Umlaufvermögen</a:t>
            </a:r>
            <a:endParaRPr lang="de-DE" sz="2000" b="0" dirty="0">
              <a:solidFill>
                <a:schemeClr val="tx1"/>
              </a:solidFill>
              <a:ea typeface="ＭＳ Ｐゴシック" charset="0"/>
              <a:cs typeface="ＭＳ Ｐゴシック" charset="0"/>
            </a:endParaRPr>
          </a:p>
          <a:p>
            <a:pPr lvl="1" eaLnBrk="1" hangingPunct="1">
              <a:lnSpc>
                <a:spcPts val="3200"/>
              </a:lnSpc>
              <a:spcBef>
                <a:spcPct val="20000"/>
              </a:spcBef>
              <a:buClr>
                <a:schemeClr val="accent1"/>
              </a:buClr>
              <a:buFont typeface="Verdana" charset="0"/>
              <a:buAutoNum type="arabicPeriod"/>
            </a:pPr>
            <a:r>
              <a:rPr lang="de-DE" sz="2000" b="0" dirty="0" smtClean="0">
                <a:solidFill>
                  <a:schemeClr val="tx1"/>
                </a:solidFill>
                <a:ea typeface="ＭＳ Ｐゴシック" charset="0"/>
                <a:cs typeface="ＭＳ Ｐゴシック" charset="0"/>
              </a:rPr>
              <a:t>Anlagevermögen</a:t>
            </a:r>
            <a:endParaRPr lang="de-DE" sz="2000" b="0" dirty="0">
              <a:solidFill>
                <a:schemeClr val="tx1"/>
              </a:solidFill>
              <a:ea typeface="ＭＳ Ｐゴシック" charset="0"/>
              <a:cs typeface="ＭＳ Ｐゴシック" charset="0"/>
            </a:endParaRPr>
          </a:p>
          <a:p>
            <a:pPr eaLnBrk="1" hangingPunct="1">
              <a:lnSpc>
                <a:spcPts val="3200"/>
              </a:lnSpc>
              <a:spcBef>
                <a:spcPct val="20000"/>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Rückstellungen im Zusammenhang mit Immobilien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Income Approach: Einkommensorientierte Bewertung</a:t>
            </a:r>
          </a:p>
        </p:txBody>
      </p:sp>
      <p:sp>
        <p:nvSpPr>
          <p:cNvPr id="34819" name="Rectangle 3"/>
          <p:cNvSpPr>
            <a:spLocks noGrp="1" noChangeArrowheads="1"/>
          </p:cNvSpPr>
          <p:nvPr>
            <p:ph type="body" idx="1"/>
          </p:nvPr>
        </p:nvSpPr>
        <p:spPr>
          <a:xfrm>
            <a:off x="323850" y="692150"/>
            <a:ext cx="8569325" cy="4968875"/>
          </a:xfrm>
          <a:noFill/>
        </p:spPr>
        <p:txBody>
          <a:bodyPr/>
          <a:lstStyle/>
          <a:p>
            <a:pPr marL="0" indent="0" eaLnBrk="1" hangingPunct="1">
              <a:lnSpc>
                <a:spcPts val="2200"/>
              </a:lnSpc>
              <a:buFont typeface="Times" charset="0"/>
              <a:buNone/>
            </a:pPr>
            <a:r>
              <a:rPr lang="de-DE" sz="2000">
                <a:latin typeface="Verdana" charset="0"/>
                <a:ea typeface="ＭＳ Ｐゴシック" charset="0"/>
                <a:cs typeface="ＭＳ Ｐゴシック" charset="0"/>
              </a:rPr>
              <a:t>Umgekehrt hat bei konstantem Marktzins i (in der Tabelle unten mit 10% unterstellt) die Annahme über das Gewinnwachstum g ebenfalls maßgebliche Bedeutung für den Unternehmenswert.</a:t>
            </a:r>
            <a:br>
              <a:rPr lang="de-DE" sz="2000">
                <a:latin typeface="Verdana" charset="0"/>
                <a:ea typeface="ＭＳ Ｐゴシック" charset="0"/>
                <a:cs typeface="ＭＳ Ｐゴシック" charset="0"/>
              </a:rPr>
            </a:br>
            <a:endParaRPr lang="de-DE" sz="2000">
              <a:latin typeface="Verdana" charset="0"/>
              <a:ea typeface="ＭＳ Ｐゴシック" charset="0"/>
              <a:cs typeface="ＭＳ Ｐゴシック" charset="0"/>
            </a:endParaRPr>
          </a:p>
          <a:p>
            <a:pPr marL="0" indent="0" eaLnBrk="1" hangingPunct="1">
              <a:lnSpc>
                <a:spcPts val="2200"/>
              </a:lnSpc>
              <a:buFont typeface="Times" charset="0"/>
              <a:buNone/>
            </a:pPr>
            <a:r>
              <a:rPr lang="de-DE" sz="2000">
                <a:latin typeface="Verdana" charset="0"/>
                <a:ea typeface="ＭＳ Ｐゴシック" charset="0"/>
                <a:cs typeface="ＭＳ Ｐゴシック" charset="0"/>
              </a:rPr>
              <a:t>Wachstumsfaktor g		G 0	G 1	K=G 1/(i-g)</a:t>
            </a:r>
          </a:p>
          <a:p>
            <a:pPr marL="0" indent="0" eaLnBrk="1" hangingPunct="1">
              <a:lnSpc>
                <a:spcPts val="2200"/>
              </a:lnSpc>
              <a:buFont typeface="Times" charset="0"/>
              <a:buNone/>
            </a:pPr>
            <a:r>
              <a:rPr lang="de-DE" sz="2000">
                <a:latin typeface="Verdana" charset="0"/>
                <a:ea typeface="ＭＳ Ｐゴシック" charset="0"/>
                <a:cs typeface="ＭＳ Ｐゴシック" charset="0"/>
              </a:rPr>
              <a:t>	0%			1	1	   10</a:t>
            </a:r>
          </a:p>
          <a:p>
            <a:pPr marL="0" indent="0" eaLnBrk="1" hangingPunct="1">
              <a:lnSpc>
                <a:spcPts val="2200"/>
              </a:lnSpc>
              <a:buFont typeface="Times" charset="0"/>
              <a:buNone/>
            </a:pPr>
            <a:r>
              <a:rPr lang="de-DE" sz="2000">
                <a:latin typeface="Verdana" charset="0"/>
                <a:ea typeface="ＭＳ Ｐゴシック" charset="0"/>
                <a:cs typeface="ＭＳ Ｐゴシック" charset="0"/>
              </a:rPr>
              <a:t>	2%			1	1,02	   12,75</a:t>
            </a:r>
          </a:p>
          <a:p>
            <a:pPr marL="0" indent="0" eaLnBrk="1" hangingPunct="1">
              <a:lnSpc>
                <a:spcPts val="2200"/>
              </a:lnSpc>
              <a:buFont typeface="Times" charset="0"/>
              <a:buNone/>
            </a:pPr>
            <a:r>
              <a:rPr lang="de-DE" sz="2000">
                <a:latin typeface="Verdana" charset="0"/>
                <a:ea typeface="ＭＳ Ｐゴシック" charset="0"/>
                <a:cs typeface="ＭＳ Ｐゴシック" charset="0"/>
              </a:rPr>
              <a:t>	4%			1	1,04	   17,33</a:t>
            </a:r>
          </a:p>
          <a:p>
            <a:pPr marL="0" indent="0" eaLnBrk="1" hangingPunct="1">
              <a:lnSpc>
                <a:spcPts val="2200"/>
              </a:lnSpc>
              <a:buFont typeface="Times" charset="0"/>
              <a:buNone/>
            </a:pPr>
            <a:r>
              <a:rPr lang="de-DE" sz="2000">
                <a:latin typeface="Verdana" charset="0"/>
                <a:ea typeface="ＭＳ Ｐゴシック" charset="0"/>
                <a:cs typeface="ＭＳ Ｐゴシック" charset="0"/>
              </a:rPr>
              <a:t>	6%			1	1,06	   26,50</a:t>
            </a:r>
          </a:p>
          <a:p>
            <a:pPr marL="0" indent="0" eaLnBrk="1" hangingPunct="1">
              <a:lnSpc>
                <a:spcPts val="2200"/>
              </a:lnSpc>
              <a:buFont typeface="Times" charset="0"/>
              <a:buNone/>
            </a:pPr>
            <a:endParaRPr lang="de-DE" sz="2000">
              <a:latin typeface="Verdana" charset="0"/>
              <a:ea typeface="ＭＳ Ｐゴシック" charset="0"/>
              <a:cs typeface="ＭＳ Ｐゴシック" charset="0"/>
            </a:endParaRPr>
          </a:p>
          <a:p>
            <a:pPr marL="0" indent="0" eaLnBrk="1" hangingPunct="1">
              <a:lnSpc>
                <a:spcPts val="2200"/>
              </a:lnSpc>
              <a:buFont typeface="Times" charset="0"/>
              <a:buNone/>
            </a:pPr>
            <a:r>
              <a:rPr lang="de-DE" sz="2000">
                <a:latin typeface="Verdana" charset="0"/>
                <a:ea typeface="ＭＳ Ｐゴシック" charset="0"/>
                <a:cs typeface="ＭＳ Ｐゴシック" charset="0"/>
              </a:rPr>
              <a:t>Das bedeutet, dass wenn ein Gewinnwachstum von 4% unterstellt wird, sich ein um 73,3% höherer Unternehmenswert ergibt. Das „erklärt“ vielleicht die unglaublich optimistischen Aktienwerte am Neuen Markt etwas, bei denen naiv unendliches und hohes Wachstum unterstellt wurde.</a:t>
            </a:r>
          </a:p>
        </p:txBody>
      </p:sp>
      <p:sp>
        <p:nvSpPr>
          <p:cNvPr id="34820"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20</a:t>
            </a:fld>
            <a:endParaRPr lang="de-DE"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3850" y="188913"/>
            <a:ext cx="7772400" cy="371475"/>
          </a:xfrm>
        </p:spPr>
        <p:txBody>
          <a:bodyPr/>
          <a:lstStyle/>
          <a:p>
            <a:pPr eaLnBrk="1" hangingPunct="1"/>
            <a:r>
              <a:rPr lang="de-DE" sz="2000" dirty="0">
                <a:latin typeface="Verdana" charset="0"/>
                <a:ea typeface="ＭＳ Ｐゴシック" charset="0"/>
                <a:cs typeface="ＭＳ Ｐゴシック" charset="0"/>
              </a:rPr>
              <a:t>Fall</a:t>
            </a:r>
          </a:p>
        </p:txBody>
      </p:sp>
      <p:sp>
        <p:nvSpPr>
          <p:cNvPr id="17411" name="Rectangle 3"/>
          <p:cNvSpPr>
            <a:spLocks noGrp="1" noChangeArrowheads="1"/>
          </p:cNvSpPr>
          <p:nvPr>
            <p:ph type="body" idx="1"/>
          </p:nvPr>
        </p:nvSpPr>
        <p:spPr>
          <a:xfrm>
            <a:off x="323850" y="692150"/>
            <a:ext cx="8569325" cy="4968875"/>
          </a:xfrm>
        </p:spPr>
        <p:txBody>
          <a:bodyPr/>
          <a:lstStyle/>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Ein Unternehmen besitzt eine Büroimmobilie, die zum Teil selbst genutzt wird, z.T. an Dritte vermietet wird. Es wird für verschiedene Zwecke ein Wert gesucht. Geben Sie bitte an, ob dabei eher ein Absatz- oder Beschaffungsmarktwert gesucht wird, eher ein objektiver Marktwert oder ein unternehmensbezogener subjektiver Wert, ob eine pauschalisierte/einfache Wertermittlung ausreicht oder eher eine aufwändige Immobilienbewertung geboten ist.</a:t>
            </a:r>
          </a:p>
          <a:p>
            <a:pPr marL="457200" indent="-457200" eaLnBrk="1" hangingPunct="1">
              <a:lnSpc>
                <a:spcPts val="2200"/>
              </a:lnSpc>
              <a:buFont typeface="+mj-lt"/>
              <a:buAutoNum type="alphaLcParenR"/>
              <a:defRPr/>
            </a:pPr>
            <a:endParaRPr lang="de-DE" sz="2000" dirty="0" smtClean="0">
              <a:latin typeface="Verdana" charset="0"/>
              <a:ea typeface="ＭＳ Ｐゴシック" charset="0"/>
              <a:cs typeface="ＭＳ Ｐゴシック" charset="0"/>
            </a:endParaRP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Ein Beleihungswert für einen Hypothekenkredit wird benötigt.</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Ein Versicherungswert wird gesucht.</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Eine Bewertung zur Festlegung der Grundsteuer ist erforderlich.</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In der Handelsbilanz ist ein €-Betrag anzusetzen.</a:t>
            </a:r>
          </a:p>
          <a:p>
            <a:pPr marL="457200" indent="-457200" eaLnBrk="1" hangingPunct="1">
              <a:lnSpc>
                <a:spcPts val="2200"/>
              </a:lnSpc>
              <a:buFont typeface="+mj-lt"/>
              <a:buAutoNum type="alphaLcParenR"/>
              <a:defRPr/>
            </a:pPr>
            <a:r>
              <a:rPr lang="de-DE" sz="2000" dirty="0" smtClean="0">
                <a:latin typeface="Verdana" charset="0"/>
                <a:ea typeface="ＭＳ Ｐゴシック" charset="0"/>
                <a:cs typeface="ＭＳ Ｐゴシック" charset="0"/>
              </a:rPr>
              <a:t>Es wird überlegt, das Gebäude komplett zu veräußern und die notwendigen Büroflächen künftig anzumieten.</a:t>
            </a:r>
          </a:p>
          <a:p>
            <a:pPr marL="457200" indent="-457200" eaLnBrk="1" hangingPunct="1">
              <a:lnSpc>
                <a:spcPts val="2200"/>
              </a:lnSpc>
              <a:buFont typeface="+mj-lt"/>
              <a:buAutoNum type="alphaLcParenR"/>
              <a:defRPr/>
            </a:pPr>
            <a:endParaRPr lang="de-DE" sz="2000" dirty="0" smtClean="0">
              <a:latin typeface="Verdana" charset="0"/>
              <a:ea typeface="ＭＳ Ｐゴシック" charset="0"/>
              <a:cs typeface="ＭＳ Ｐゴシック" charset="0"/>
            </a:endParaRPr>
          </a:p>
          <a:p>
            <a:pPr marL="0" indent="0" eaLnBrk="1" hangingPunct="1">
              <a:lnSpc>
                <a:spcPts val="2200"/>
              </a:lnSpc>
              <a:buFont typeface="Times" charset="0"/>
              <a:buNone/>
              <a:defRPr/>
            </a:pPr>
            <a:endParaRPr lang="de-DE" sz="2000" dirty="0" smtClean="0">
              <a:latin typeface="Verdana" charset="0"/>
              <a:ea typeface="ＭＳ Ｐゴシック" charset="0"/>
              <a:cs typeface="ＭＳ Ｐゴシック" charset="0"/>
            </a:endParaRPr>
          </a:p>
        </p:txBody>
      </p:sp>
      <p:sp>
        <p:nvSpPr>
          <p:cNvPr id="35844"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21</a:t>
            </a:fld>
            <a:endParaRPr lang="de-DE"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2. Bilanzierung von Immobilien nach HGB</a:t>
            </a:r>
          </a:p>
        </p:txBody>
      </p:sp>
      <p:sp>
        <p:nvSpPr>
          <p:cNvPr id="36867"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graphicFrame>
        <p:nvGraphicFramePr>
          <p:cNvPr id="3" name="Tabelle 2"/>
          <p:cNvGraphicFramePr>
            <a:graphicFrameLocks noGrp="1"/>
          </p:cNvGraphicFramePr>
          <p:nvPr/>
        </p:nvGraphicFramePr>
        <p:xfrm>
          <a:off x="250825" y="692150"/>
          <a:ext cx="8713788" cy="5060950"/>
        </p:xfrm>
        <a:graphic>
          <a:graphicData uri="http://schemas.openxmlformats.org/drawingml/2006/table">
            <a:tbl>
              <a:tblPr firstRow="1" bandRow="1">
                <a:tableStyleId>{5C22544A-7EE6-4342-B048-85BDC9FD1C3A}</a:tableStyleId>
              </a:tblPr>
              <a:tblGrid>
                <a:gridCol w="4356894"/>
                <a:gridCol w="4356894"/>
              </a:tblGrid>
              <a:tr h="3709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b="1" dirty="0" smtClean="0">
                          <a:latin typeface="Verdana" charset="0"/>
                          <a:ea typeface="ＭＳ Ｐゴシック" charset="0"/>
                          <a:cs typeface="ＭＳ Ｐゴシック" charset="0"/>
                        </a:rPr>
                        <a:t>Anlagevermögen</a:t>
                      </a:r>
                    </a:p>
                  </a:txBody>
                  <a:tcPr marL="91449" marR="91449" marT="45731" marB="45731"/>
                </a:tc>
                <a:tc>
                  <a:txBody>
                    <a:bodyPr/>
                    <a:lstStyle/>
                    <a:p>
                      <a:r>
                        <a:rPr lang="de-DE" sz="1800" dirty="0" smtClean="0">
                          <a:latin typeface="Verdana" charset="0"/>
                          <a:ea typeface="ＭＳ Ｐゴシック" charset="0"/>
                          <a:cs typeface="ＭＳ Ｐゴシック" charset="0"/>
                        </a:rPr>
                        <a:t>Umlaufvermögen</a:t>
                      </a:r>
                      <a:endParaRPr lang="de-DE" sz="1800" dirty="0"/>
                    </a:p>
                  </a:txBody>
                  <a:tcPr marL="91449" marR="91449" marT="45731" marB="45731"/>
                </a:tc>
              </a:tr>
              <a:tr h="6402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dirty="0" smtClean="0">
                          <a:latin typeface="Verdana" charset="0"/>
                          <a:ea typeface="ＭＳ Ｐゴシック" charset="0"/>
                          <a:cs typeface="ＭＳ Ｐゴシック" charset="0"/>
                        </a:rPr>
                        <a:t>Bewertungseinheit: Grund und Boden, Gebäude, Außenanlagen...</a:t>
                      </a:r>
                    </a:p>
                  </a:txBody>
                  <a:tcPr marL="91449" marR="91449" marT="45731" marB="4573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b="0" dirty="0" smtClean="0">
                          <a:latin typeface="Verdana" charset="0"/>
                          <a:ea typeface="ＭＳ Ｐゴシック" charset="0"/>
                          <a:cs typeface="ＭＳ Ｐゴシック" charset="0"/>
                        </a:rPr>
                        <a:t>Insgesamt ein VG</a:t>
                      </a:r>
                    </a:p>
                    <a:p>
                      <a:endParaRPr lang="de-DE" sz="1800" dirty="0"/>
                    </a:p>
                  </a:txBody>
                  <a:tcPr marL="91449" marR="91449" marT="45731" marB="45731"/>
                </a:tc>
              </a:tr>
              <a:tr h="3709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dirty="0" smtClean="0">
                          <a:latin typeface="Verdana" charset="0"/>
                          <a:ea typeface="ＭＳ Ｐゴシック" charset="0"/>
                          <a:cs typeface="ＭＳ Ｐゴシック" charset="0"/>
                        </a:rPr>
                        <a:t>Zugangswert: AHK</a:t>
                      </a:r>
                    </a:p>
                  </a:txBody>
                  <a:tcPr marL="91449" marR="91449" marT="45731" marB="45731"/>
                </a:tc>
                <a:tc>
                  <a:txBody>
                    <a:bodyPr/>
                    <a:lstStyle/>
                    <a:p>
                      <a:r>
                        <a:rPr lang="de-DE" sz="1800" b="0" dirty="0" smtClean="0">
                          <a:latin typeface="Verdana" charset="0"/>
                          <a:ea typeface="ＭＳ Ｐゴシック" charset="0"/>
                          <a:cs typeface="ＭＳ Ｐゴシック" charset="0"/>
                        </a:rPr>
                        <a:t>AHK</a:t>
                      </a:r>
                      <a:endParaRPr lang="de-DE" sz="1800" dirty="0"/>
                    </a:p>
                  </a:txBody>
                  <a:tcPr marL="91449" marR="91449" marT="45731" marB="45731"/>
                </a:tc>
              </a:tr>
              <a:tr h="3709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dirty="0" smtClean="0">
                          <a:latin typeface="Verdana" charset="0"/>
                          <a:ea typeface="ＭＳ Ｐゴシック" charset="0"/>
                          <a:cs typeface="ＭＳ Ｐゴシック" charset="0"/>
                        </a:rPr>
                        <a:t>Planmäßige Abschreibungen</a:t>
                      </a:r>
                    </a:p>
                  </a:txBody>
                  <a:tcPr marL="91449" marR="91449" marT="45731" marB="4573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b="0" dirty="0" smtClean="0">
                          <a:latin typeface="Verdana" charset="0"/>
                          <a:ea typeface="ＭＳ Ｐゴシック" charset="0"/>
                          <a:cs typeface="ＭＳ Ｐゴシック" charset="0"/>
                        </a:rPr>
                        <a:t>Nicht möglich</a:t>
                      </a:r>
                    </a:p>
                  </a:txBody>
                  <a:tcPr marL="91449" marR="91449" marT="45731" marB="45731"/>
                </a:tc>
              </a:tr>
              <a:tr h="3709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dirty="0" smtClean="0">
                          <a:latin typeface="Verdana" charset="0"/>
                          <a:ea typeface="ＭＳ Ｐゴシック" charset="0"/>
                          <a:cs typeface="ＭＳ Ｐゴシック" charset="0"/>
                        </a:rPr>
                        <a:t>Gemildertes NWP</a:t>
                      </a:r>
                    </a:p>
                  </a:txBody>
                  <a:tcPr marL="91449" marR="91449" marT="45731" marB="4573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b="0" dirty="0" smtClean="0">
                          <a:latin typeface="Verdana" charset="0"/>
                          <a:ea typeface="ＭＳ Ｐゴシック" charset="0"/>
                          <a:cs typeface="ＭＳ Ｐゴシック" charset="0"/>
                        </a:rPr>
                        <a:t>Strenges NWP</a:t>
                      </a:r>
                    </a:p>
                  </a:txBody>
                  <a:tcPr marL="91449" marR="91449" marT="45731" marB="45731"/>
                </a:tc>
              </a:tr>
              <a:tr h="9146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dirty="0" smtClean="0">
                          <a:latin typeface="Verdana" charset="0"/>
                          <a:ea typeface="ＭＳ Ｐゴシック" charset="0"/>
                          <a:cs typeface="ＭＳ Ｐゴシック" charset="0"/>
                        </a:rPr>
                        <a:t>Ermittlung des beizulegenden Wertes vom Beschaffungsmarkt; Ausnahme: DCF-Wert ermittelbar</a:t>
                      </a:r>
                    </a:p>
                  </a:txBody>
                  <a:tcPr marL="91449" marR="91449" marT="45731" marB="4573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b="0" dirty="0" smtClean="0">
                          <a:latin typeface="Verdana" charset="0"/>
                          <a:ea typeface="ＭＳ Ｐゴシック" charset="0"/>
                          <a:cs typeface="ＭＳ Ｐゴシック" charset="0"/>
                        </a:rPr>
                        <a:t>Grundsätzlich absatzmarktbezogene Bewertung</a:t>
                      </a:r>
                    </a:p>
                  </a:txBody>
                  <a:tcPr marL="91449" marR="91449" marT="45731" marB="45731"/>
                </a:tc>
              </a:tr>
              <a:tr h="6402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dirty="0" smtClean="0">
                          <a:latin typeface="Verdana" charset="0"/>
                          <a:ea typeface="ＭＳ Ｐゴシック" charset="0"/>
                          <a:cs typeface="ＭＳ Ｐゴシック" charset="0"/>
                        </a:rPr>
                        <a:t>Wertaufholung auf fortgeführte AHK begrenzt</a:t>
                      </a:r>
                    </a:p>
                  </a:txBody>
                  <a:tcPr marL="91449" marR="91449" marT="45731" marB="4573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b="0" dirty="0" smtClean="0">
                          <a:latin typeface="Verdana" charset="0"/>
                          <a:ea typeface="ＭＳ Ｐゴシック" charset="0"/>
                          <a:cs typeface="ＭＳ Ｐゴシック" charset="0"/>
                        </a:rPr>
                        <a:t>Wertaufholung bis zu AHK</a:t>
                      </a:r>
                    </a:p>
                  </a:txBody>
                  <a:tcPr marL="91449" marR="91449" marT="45731" marB="45731"/>
                </a:tc>
              </a:tr>
              <a:tr h="3709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dirty="0" smtClean="0">
                          <a:latin typeface="Verdana" charset="0"/>
                          <a:ea typeface="ＭＳ Ｐゴシック" charset="0"/>
                          <a:cs typeface="ＭＳ Ｐゴシック" charset="0"/>
                        </a:rPr>
                        <a:t>Steuerliche Mehrabschreibungen, IZ</a:t>
                      </a:r>
                    </a:p>
                  </a:txBody>
                  <a:tcPr marL="91449" marR="91449" marT="45731" marB="4573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b="0" dirty="0" err="1" smtClean="0">
                          <a:latin typeface="Verdana" charset="0"/>
                          <a:ea typeface="ＭＳ Ｐゴシック" charset="0"/>
                          <a:cs typeface="ＭＳ Ｐゴシック" charset="0"/>
                        </a:rPr>
                        <a:t>IdR</a:t>
                      </a:r>
                      <a:r>
                        <a:rPr lang="de-DE" sz="1800" b="0" dirty="0" smtClean="0">
                          <a:latin typeface="Verdana" charset="0"/>
                          <a:ea typeface="ＭＳ Ｐゴシック" charset="0"/>
                          <a:cs typeface="ＭＳ Ｐゴシック" charset="0"/>
                        </a:rPr>
                        <a:t>: nein</a:t>
                      </a:r>
                    </a:p>
                  </a:txBody>
                  <a:tcPr marL="91449" marR="91449" marT="45731" marB="45731"/>
                </a:tc>
              </a:tr>
              <a:tr h="3709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dirty="0" smtClean="0">
                          <a:latin typeface="Verdana" charset="0"/>
                          <a:ea typeface="ＭＳ Ｐゴシック" charset="0"/>
                          <a:cs typeface="ＭＳ Ｐゴシック" charset="0"/>
                        </a:rPr>
                        <a:t>Bilanzausweis: Sachanlagen</a:t>
                      </a:r>
                    </a:p>
                  </a:txBody>
                  <a:tcPr marL="91449" marR="91449" marT="45731" marB="4573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b="0" dirty="0" smtClean="0">
                          <a:latin typeface="Verdana" charset="0"/>
                          <a:ea typeface="ＭＳ Ｐゴシック" charset="0"/>
                          <a:cs typeface="ＭＳ Ｐゴシック" charset="0"/>
                        </a:rPr>
                        <a:t>Vorräte, sonstige VG</a:t>
                      </a:r>
                    </a:p>
                  </a:txBody>
                  <a:tcPr marL="91449" marR="91449" marT="45731" marB="45731"/>
                </a:tc>
              </a:tr>
              <a:tr h="6402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dirty="0" err="1" smtClean="0">
                          <a:latin typeface="Verdana" charset="0"/>
                          <a:ea typeface="ＭＳ Ｐゴシック" charset="0"/>
                          <a:cs typeface="ＭＳ Ｐゴシック" charset="0"/>
                        </a:rPr>
                        <a:t>GuV</a:t>
                      </a:r>
                      <a:r>
                        <a:rPr lang="de-DE" sz="1800" dirty="0" smtClean="0">
                          <a:latin typeface="Verdana" charset="0"/>
                          <a:ea typeface="ＭＳ Ｐゴシック" charset="0"/>
                          <a:cs typeface="ＭＳ Ｐゴシック" charset="0"/>
                        </a:rPr>
                        <a:t>-Ausweis beim Verkauf: sonst. Betriebliche Erträge/Aufwendungen</a:t>
                      </a:r>
                    </a:p>
                  </a:txBody>
                  <a:tcPr marL="91449" marR="91449" marT="45731" marB="4573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b="0" dirty="0" smtClean="0">
                          <a:latin typeface="Verdana" charset="0"/>
                          <a:ea typeface="ＭＳ Ｐゴシック" charset="0"/>
                          <a:cs typeface="ＭＳ Ｐゴシック" charset="0"/>
                        </a:rPr>
                        <a:t>UE, sonstige betriebliche Erträge, Aufwendungen, Bestandsveränder.</a:t>
                      </a:r>
                    </a:p>
                  </a:txBody>
                  <a:tcPr marL="91449" marR="91449" marT="45731" marB="45731"/>
                </a:tc>
              </a:tr>
            </a:tbl>
          </a:graphicData>
        </a:graphic>
      </p:graphicFrame>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22</a:t>
            </a:fld>
            <a:endParaRPr lang="de-DE"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Bestimmung der AK (§ 255 Abs.1 HGB)</a:t>
            </a:r>
          </a:p>
        </p:txBody>
      </p:sp>
      <p:sp>
        <p:nvSpPr>
          <p:cNvPr id="37891"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8" name="Rectangle 3"/>
          <p:cNvSpPr txBox="1">
            <a:spLocks noChangeArrowheads="1"/>
          </p:cNvSpPr>
          <p:nvPr/>
        </p:nvSpPr>
        <p:spPr bwMode="auto">
          <a:xfrm>
            <a:off x="323850" y="692150"/>
            <a:ext cx="8569325" cy="4968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9pPr>
          </a:lstStyle>
          <a:p>
            <a:pPr marL="457200" indent="-457200" eaLnBrk="1" hangingPunct="1">
              <a:lnSpc>
                <a:spcPts val="2200"/>
              </a:lnSpc>
              <a:buFont typeface="+mj-lt"/>
              <a:buAutoNum type="arabicPeriod"/>
              <a:defRPr/>
            </a:pPr>
            <a:r>
              <a:rPr lang="de-DE" sz="2000" b="0" dirty="0" smtClean="0">
                <a:latin typeface="Verdana" charset="0"/>
                <a:ea typeface="ＭＳ Ｐゴシック" charset="0"/>
                <a:cs typeface="ＭＳ Ｐゴシック" charset="0"/>
              </a:rPr>
              <a:t>Kaufpreis (incl. </a:t>
            </a:r>
            <a:r>
              <a:rPr lang="de-DE" sz="2000" b="0" dirty="0" err="1" smtClean="0">
                <a:latin typeface="Verdana" charset="0"/>
                <a:ea typeface="ＭＳ Ｐゴシック" charset="0"/>
                <a:cs typeface="ＭＳ Ｐゴシック" charset="0"/>
              </a:rPr>
              <a:t>Ust</a:t>
            </a:r>
            <a:r>
              <a:rPr lang="de-DE" sz="2000" b="0" dirty="0" smtClean="0">
                <a:latin typeface="Verdana" charset="0"/>
                <a:ea typeface="ＭＳ Ｐゴシック" charset="0"/>
                <a:cs typeface="ＭＳ Ｐゴシック" charset="0"/>
              </a:rPr>
              <a:t> ?)</a:t>
            </a:r>
          </a:p>
          <a:p>
            <a:pPr marL="457200" indent="-457200" eaLnBrk="1" hangingPunct="1">
              <a:lnSpc>
                <a:spcPts val="2200"/>
              </a:lnSpc>
              <a:buFont typeface="+mj-lt"/>
              <a:buAutoNum type="arabicPeriod"/>
              <a:defRPr/>
            </a:pPr>
            <a:r>
              <a:rPr lang="de-DE" sz="2000" b="0" dirty="0" smtClean="0">
                <a:latin typeface="Verdana" charset="0"/>
                <a:ea typeface="ＭＳ Ｐゴシック" charset="0"/>
                <a:cs typeface="ＭＳ Ｐゴシック" charset="0"/>
              </a:rPr>
              <a:t>Anschaffungsnebenkosten bis zur erstmaligen Betriebsbereit-</a:t>
            </a:r>
            <a:r>
              <a:rPr lang="de-DE" sz="2000" b="0" dirty="0" err="1" smtClean="0">
                <a:latin typeface="Verdana" charset="0"/>
                <a:ea typeface="ＭＳ Ｐゴシック" charset="0"/>
                <a:cs typeface="ＭＳ Ｐゴシック" charset="0"/>
              </a:rPr>
              <a:t>schaft</a:t>
            </a:r>
            <a:endParaRPr lang="de-DE" sz="2000" b="0" dirty="0" smtClean="0">
              <a:latin typeface="Verdana" charset="0"/>
              <a:ea typeface="ＭＳ Ｐゴシック" charset="0"/>
              <a:cs typeface="ＭＳ Ｐゴシック" charset="0"/>
            </a:endParaRPr>
          </a:p>
          <a:p>
            <a:pPr marL="457200" indent="-457200" eaLnBrk="1" hangingPunct="1">
              <a:lnSpc>
                <a:spcPts val="2200"/>
              </a:lnSpc>
              <a:buFont typeface="+mj-lt"/>
              <a:buAutoNum type="arabicPeriod"/>
              <a:defRPr/>
            </a:pPr>
            <a:r>
              <a:rPr lang="de-DE" sz="2000" b="0" dirty="0" smtClean="0">
                <a:latin typeface="Verdana" charset="0"/>
                <a:ea typeface="ＭＳ Ｐゴシック" charset="0"/>
                <a:cs typeface="ＭＳ Ｐゴシック" charset="0"/>
              </a:rPr>
              <a:t>Nachträgliche ANK</a:t>
            </a:r>
          </a:p>
          <a:p>
            <a:pPr marL="457200" indent="-457200" eaLnBrk="1" hangingPunct="1">
              <a:lnSpc>
                <a:spcPts val="2200"/>
              </a:lnSpc>
              <a:buFont typeface="+mj-lt"/>
              <a:buAutoNum type="arabicPeriod"/>
              <a:defRPr/>
            </a:pPr>
            <a:r>
              <a:rPr lang="de-DE" sz="2000" b="0" dirty="0" smtClean="0">
                <a:latin typeface="Verdana" charset="0"/>
                <a:ea typeface="ＭＳ Ｐゴシック" charset="0"/>
                <a:cs typeface="ＭＳ Ｐゴシック" charset="0"/>
              </a:rPr>
              <a:t>Anschaffungspreisminderungen</a:t>
            </a:r>
          </a:p>
          <a:p>
            <a:pPr marL="457200" indent="-457200" eaLnBrk="1" hangingPunct="1">
              <a:lnSpc>
                <a:spcPts val="2200"/>
              </a:lnSpc>
              <a:buFont typeface="+mj-lt"/>
              <a:buAutoNum type="arabicPeriod"/>
              <a:defRPr/>
            </a:pPr>
            <a:endParaRPr lang="de-DE" sz="2000" b="0" dirty="0">
              <a:latin typeface="Verdana" charset="0"/>
              <a:ea typeface="ＭＳ Ｐゴシック" charset="0"/>
              <a:cs typeface="ＭＳ Ｐゴシック" charset="0"/>
            </a:endParaRPr>
          </a:p>
          <a:p>
            <a:pPr marL="0" indent="0" eaLnBrk="1" hangingPunct="1">
              <a:lnSpc>
                <a:spcPts val="2200"/>
              </a:lnSpc>
              <a:buFont typeface="Times" charset="0"/>
              <a:buNone/>
              <a:defRPr/>
            </a:pPr>
            <a:r>
              <a:rPr lang="de-DE" sz="2000" b="0" dirty="0" smtClean="0">
                <a:latin typeface="Verdana" charset="0"/>
                <a:ea typeface="ＭＳ Ｐゴシック" charset="0"/>
                <a:cs typeface="ＭＳ Ｐゴシック" charset="0"/>
              </a:rPr>
              <a:t>Abgrenzungsfragen:</a:t>
            </a:r>
          </a:p>
          <a:p>
            <a:pPr marL="457200" indent="-457200" eaLnBrk="1" hangingPunct="1">
              <a:lnSpc>
                <a:spcPts val="2200"/>
              </a:lnSpc>
              <a:buFont typeface="+mj-lt"/>
              <a:buAutoNum type="alphaLcParenR"/>
              <a:defRPr/>
            </a:pPr>
            <a:r>
              <a:rPr lang="de-DE" sz="2000" b="0" dirty="0" smtClean="0">
                <a:latin typeface="Verdana" charset="0"/>
                <a:ea typeface="ＭＳ Ｐゴシック" charset="0"/>
                <a:cs typeface="ＭＳ Ｐゴシック" charset="0"/>
              </a:rPr>
              <a:t>Sind Informationskosten (z.B. Bewertungsgutachten) ANK?</a:t>
            </a:r>
          </a:p>
          <a:p>
            <a:pPr marL="457200" indent="-457200" eaLnBrk="1" hangingPunct="1">
              <a:lnSpc>
                <a:spcPts val="2200"/>
              </a:lnSpc>
              <a:buFont typeface="+mj-lt"/>
              <a:buAutoNum type="alphaLcParenR"/>
              <a:defRPr/>
            </a:pPr>
            <a:r>
              <a:rPr lang="de-DE" sz="2000" b="0" dirty="0" smtClean="0">
                <a:latin typeface="Verdana" charset="0"/>
                <a:ea typeface="ＭＳ Ｐゴシック" charset="0"/>
                <a:cs typeface="ＭＳ Ｐゴシック" charset="0"/>
              </a:rPr>
              <a:t>Sind Kosten der Mängelbeseitigung ANK?</a:t>
            </a:r>
          </a:p>
          <a:p>
            <a:pPr marL="457200" indent="-457200" eaLnBrk="1" hangingPunct="1">
              <a:lnSpc>
                <a:spcPts val="2200"/>
              </a:lnSpc>
              <a:buFont typeface="+mj-lt"/>
              <a:buAutoNum type="alphaLcParenR"/>
              <a:defRPr/>
            </a:pPr>
            <a:r>
              <a:rPr lang="de-DE" sz="2000" b="0" dirty="0" smtClean="0">
                <a:latin typeface="Verdana" charset="0"/>
                <a:ea typeface="ＭＳ Ｐゴシック" charset="0"/>
                <a:cs typeface="ＭＳ Ｐゴシック" charset="0"/>
              </a:rPr>
              <a:t>Wie sind geplante und ungeplante Nutzungsänderungen und deren Kosten einzustufen?</a:t>
            </a:r>
          </a:p>
          <a:p>
            <a:pPr marL="457200" indent="-457200" eaLnBrk="1" hangingPunct="1">
              <a:lnSpc>
                <a:spcPts val="2200"/>
              </a:lnSpc>
              <a:buFont typeface="+mj-lt"/>
              <a:buAutoNum type="alphaLcParenR"/>
              <a:defRPr/>
            </a:pPr>
            <a:r>
              <a:rPr lang="de-DE" sz="2000" b="0" dirty="0" smtClean="0">
                <a:latin typeface="Verdana" charset="0"/>
                <a:ea typeface="ＭＳ Ｐゴシック" charset="0"/>
                <a:cs typeface="ＭＳ Ｐゴシック" charset="0"/>
              </a:rPr>
              <a:t>Gehören Abrisskosten eines vorhandenen Gebäudes zu den AK/HK (bebautes Grundstück erworben + Neubau)?</a:t>
            </a:r>
          </a:p>
          <a:p>
            <a:pPr marL="457200" indent="-457200" eaLnBrk="1" hangingPunct="1">
              <a:lnSpc>
                <a:spcPts val="2200"/>
              </a:lnSpc>
              <a:buFont typeface="+mj-lt"/>
              <a:buAutoNum type="alphaLcParenR"/>
              <a:defRPr/>
            </a:pPr>
            <a:r>
              <a:rPr lang="de-DE" sz="2000" b="0" dirty="0" smtClean="0">
                <a:latin typeface="Verdana" charset="0"/>
                <a:ea typeface="ＭＳ Ｐゴシック" charset="0"/>
                <a:cs typeface="ＭＳ Ｐゴシック" charset="0"/>
              </a:rPr>
              <a:t>Wie sind Kaufpreisanpassungen aufgrund von Verträgen, Rechtsstreitigkeiten, Preisindexierung etc. zu behandeln?</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23</a:t>
            </a:fld>
            <a:endParaRPr lang="de-DE"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8" name="Rectangle 3"/>
          <p:cNvSpPr txBox="1">
            <a:spLocks noChangeArrowheads="1"/>
          </p:cNvSpPr>
          <p:nvPr/>
        </p:nvSpPr>
        <p:spPr bwMode="auto">
          <a:xfrm>
            <a:off x="251520" y="116632"/>
            <a:ext cx="8785225" cy="5976937"/>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9pPr>
          </a:lstStyle>
          <a:p>
            <a:pPr marL="0" indent="0" eaLnBrk="1" hangingPunct="1">
              <a:lnSpc>
                <a:spcPts val="2000"/>
              </a:lnSpc>
              <a:spcBef>
                <a:spcPts val="280"/>
              </a:spcBef>
              <a:buFont typeface="Times" charset="0"/>
              <a:buNone/>
              <a:defRPr/>
            </a:pPr>
            <a:r>
              <a:rPr lang="de-DE" sz="2000" dirty="0" smtClean="0">
                <a:solidFill>
                  <a:schemeClr val="accent5">
                    <a:lumMod val="75000"/>
                  </a:schemeClr>
                </a:solidFill>
                <a:latin typeface="Verdana" charset="0"/>
                <a:ea typeface="ＭＳ Ｐゴシック" charset="0"/>
                <a:cs typeface="ＭＳ Ｐゴシック" charset="0"/>
              </a:rPr>
              <a:t>Sonderfälle von Anschaffungsvorgängen</a:t>
            </a:r>
          </a:p>
          <a:p>
            <a:pPr marL="457200" indent="-457200"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Schuldübernahmen</a:t>
            </a:r>
          </a:p>
          <a:p>
            <a:pPr marL="457200" indent="-457200"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Ratenkauf, Leasing, Erwerb gegen Leibrenten</a:t>
            </a:r>
          </a:p>
          <a:p>
            <a:pPr marL="457200" indent="-457200"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Gesamtkaufpreise</a:t>
            </a:r>
          </a:p>
          <a:p>
            <a:pPr marL="457200" indent="-457200"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Tauschvorgänge</a:t>
            </a:r>
          </a:p>
          <a:p>
            <a:pPr marL="457200" indent="-457200"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Sacheinlagen, Sachgründungen</a:t>
            </a:r>
          </a:p>
          <a:p>
            <a:pPr marL="457200" indent="-457200"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Zuschüsse der öffentlichen Hand</a:t>
            </a:r>
          </a:p>
          <a:p>
            <a:pPr marL="457200" indent="-457200"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Private Zuschüsse (Schnellbauprämien, Mieterdarlehen)</a:t>
            </a:r>
          </a:p>
          <a:p>
            <a:pPr marL="457200" indent="-457200" eaLnBrk="1" hangingPunct="1">
              <a:lnSpc>
                <a:spcPts val="2000"/>
              </a:lnSpc>
              <a:spcBef>
                <a:spcPts val="280"/>
              </a:spcBef>
              <a:buFont typeface="+mj-lt"/>
              <a:buAutoNum type="arabicPeriod"/>
              <a:defRPr/>
            </a:pPr>
            <a:endParaRPr lang="de-DE" sz="2000" b="0" dirty="0">
              <a:latin typeface="Verdana" charset="0"/>
              <a:ea typeface="ＭＳ Ｐゴシック" charset="0"/>
              <a:cs typeface="ＭＳ Ｐゴシック" charset="0"/>
            </a:endParaRPr>
          </a:p>
          <a:p>
            <a:pPr marL="0" indent="0" eaLnBrk="1" hangingPunct="1">
              <a:lnSpc>
                <a:spcPts val="2000"/>
              </a:lnSpc>
              <a:spcBef>
                <a:spcPts val="280"/>
              </a:spcBef>
              <a:buFont typeface="Times" charset="0"/>
              <a:buNone/>
              <a:defRPr/>
            </a:pPr>
            <a:r>
              <a:rPr lang="de-DE" sz="2000" dirty="0" smtClean="0">
                <a:solidFill>
                  <a:srgbClr val="89BB67"/>
                </a:solidFill>
                <a:latin typeface="Verdana" charset="0"/>
                <a:ea typeface="ＭＳ Ｐゴシック" charset="0"/>
                <a:cs typeface="ＭＳ Ｐゴシック" charset="0"/>
              </a:rPr>
              <a:t>Gesamtkaufpreise</a:t>
            </a:r>
          </a:p>
          <a:p>
            <a:pPr marL="0" indent="0" eaLnBrk="1" hangingPunct="1">
              <a:lnSpc>
                <a:spcPts val="2000"/>
              </a:lnSpc>
              <a:spcBef>
                <a:spcPts val="280"/>
              </a:spcBef>
              <a:buFont typeface="Times" charset="0"/>
              <a:buNone/>
              <a:defRPr/>
            </a:pPr>
            <a:r>
              <a:rPr lang="de-DE" sz="2000" b="0" dirty="0" smtClean="0">
                <a:latin typeface="Verdana" charset="0"/>
                <a:ea typeface="ＭＳ Ｐゴシック" charset="0"/>
                <a:cs typeface="ＭＳ Ｐゴシック" charset="0"/>
              </a:rPr>
              <a:t>Ein Unternehmen erwirbt für 10 </a:t>
            </a:r>
            <a:r>
              <a:rPr lang="de-DE" sz="2000" b="0" dirty="0" err="1" smtClean="0">
                <a:latin typeface="Verdana" charset="0"/>
                <a:ea typeface="ＭＳ Ｐゴシック" charset="0"/>
                <a:cs typeface="ＭＳ Ｐゴシック" charset="0"/>
              </a:rPr>
              <a:t>Mio</a:t>
            </a:r>
            <a:r>
              <a:rPr lang="de-DE" sz="2000" b="0" dirty="0" smtClean="0">
                <a:latin typeface="Verdana" charset="0"/>
                <a:ea typeface="ＭＳ Ｐゴシック" charset="0"/>
                <a:cs typeface="ＭＳ Ｐゴシック" charset="0"/>
              </a:rPr>
              <a:t> € ein Grundstück mit aufsteh-</a:t>
            </a:r>
            <a:r>
              <a:rPr lang="de-DE" sz="2000" b="0" dirty="0" err="1" smtClean="0">
                <a:latin typeface="Verdana" charset="0"/>
                <a:ea typeface="ＭＳ Ｐゴシック" charset="0"/>
                <a:cs typeface="ＭＳ Ｐゴシック" charset="0"/>
              </a:rPr>
              <a:t>endem</a:t>
            </a:r>
            <a:r>
              <a:rPr lang="de-DE" sz="2000" b="0" dirty="0" smtClean="0">
                <a:latin typeface="Verdana" charset="0"/>
                <a:ea typeface="ＭＳ Ｐゴシック" charset="0"/>
                <a:cs typeface="ＭＳ Ｐゴシック" charset="0"/>
              </a:rPr>
              <a:t> Gebäude.</a:t>
            </a:r>
          </a:p>
          <a:p>
            <a:pPr marL="457200" indent="-457200" eaLnBrk="1" hangingPunct="1">
              <a:lnSpc>
                <a:spcPts val="2000"/>
              </a:lnSpc>
              <a:spcBef>
                <a:spcPts val="280"/>
              </a:spcBef>
              <a:buFont typeface="+mj-lt"/>
              <a:buAutoNum type="alphaLcParenR"/>
              <a:defRPr/>
            </a:pPr>
            <a:r>
              <a:rPr lang="de-DE" sz="2000" b="0" dirty="0" smtClean="0">
                <a:latin typeface="Verdana" charset="0"/>
                <a:ea typeface="ＭＳ Ｐゴシック" charset="0"/>
                <a:cs typeface="ＭＳ Ｐゴシック" charset="0"/>
              </a:rPr>
              <a:t>Warum ist die Aufteilung des Kaufpreises für den Erwerber wichtig?</a:t>
            </a:r>
          </a:p>
          <a:p>
            <a:pPr marL="457200" indent="-457200" eaLnBrk="1" hangingPunct="1">
              <a:lnSpc>
                <a:spcPts val="2000"/>
              </a:lnSpc>
              <a:spcBef>
                <a:spcPts val="280"/>
              </a:spcBef>
              <a:buFont typeface="+mj-lt"/>
              <a:buAutoNum type="alphaLcParenR"/>
              <a:defRPr/>
            </a:pPr>
            <a:r>
              <a:rPr lang="de-DE" sz="2000" b="0" dirty="0" smtClean="0">
                <a:latin typeface="Verdana" charset="0"/>
                <a:ea typeface="ＭＳ Ｐゴシック" charset="0"/>
                <a:cs typeface="ＭＳ Ｐゴシック" charset="0"/>
              </a:rPr>
              <a:t>Kann man hierbei allfälligen vertraglichen Vereinbarungen unbesehen folgen?</a:t>
            </a:r>
          </a:p>
          <a:p>
            <a:pPr marL="457200" indent="-457200" eaLnBrk="1" hangingPunct="1">
              <a:lnSpc>
                <a:spcPts val="2000"/>
              </a:lnSpc>
              <a:spcBef>
                <a:spcPts val="280"/>
              </a:spcBef>
              <a:buFont typeface="+mj-lt"/>
              <a:buAutoNum type="alphaLcParenR"/>
              <a:defRPr/>
            </a:pPr>
            <a:r>
              <a:rPr lang="de-DE" sz="2000" b="0" dirty="0" smtClean="0">
                <a:latin typeface="Verdana" charset="0"/>
                <a:ea typeface="ＭＳ Ｐゴシック" charset="0"/>
                <a:cs typeface="ＭＳ Ｐゴシック" charset="0"/>
              </a:rPr>
              <a:t>Wie erfolgt die Aufteilung? Ist hierbei auf die Nutzungsabsichten des Erwerbers oder auf (hypothetische) Marktpreise abzustellen?</a:t>
            </a:r>
          </a:p>
          <a:p>
            <a:pPr marL="457200" indent="-457200" eaLnBrk="1" hangingPunct="1">
              <a:lnSpc>
                <a:spcPts val="2000"/>
              </a:lnSpc>
              <a:spcBef>
                <a:spcPts val="280"/>
              </a:spcBef>
              <a:buFont typeface="+mj-lt"/>
              <a:buAutoNum type="alphaLcParenR"/>
              <a:defRPr/>
            </a:pPr>
            <a:r>
              <a:rPr lang="de-DE" sz="2000" b="0" dirty="0" smtClean="0">
                <a:latin typeface="Verdana" charset="0"/>
                <a:ea typeface="ＭＳ Ｐゴシック" charset="0"/>
                <a:cs typeface="ＭＳ Ｐゴシック" charset="0"/>
              </a:rPr>
              <a:t>Wie ist (buchtechnisch) vorzugehen, wenn folgende Tageswerte vorliegen: a) Grund und Boden 4 </a:t>
            </a:r>
            <a:r>
              <a:rPr lang="de-DE" sz="2000" b="0" dirty="0" err="1" smtClean="0">
                <a:latin typeface="Verdana" charset="0"/>
                <a:ea typeface="ＭＳ Ｐゴシック" charset="0"/>
                <a:cs typeface="ＭＳ Ｐゴシック" charset="0"/>
              </a:rPr>
              <a:t>Mio</a:t>
            </a:r>
            <a:r>
              <a:rPr lang="de-DE" sz="2000" b="0" dirty="0" smtClean="0">
                <a:latin typeface="Verdana" charset="0"/>
                <a:ea typeface="ＭＳ Ｐゴシック" charset="0"/>
                <a:cs typeface="ＭＳ Ｐゴシック" charset="0"/>
              </a:rPr>
              <a:t> €, Gebäude 8 </a:t>
            </a:r>
            <a:r>
              <a:rPr lang="de-DE" sz="2000" b="0" dirty="0" err="1" smtClean="0">
                <a:latin typeface="Verdana" charset="0"/>
                <a:ea typeface="ＭＳ Ｐゴシック" charset="0"/>
                <a:cs typeface="ＭＳ Ｐゴシック" charset="0"/>
              </a:rPr>
              <a:t>Mio</a:t>
            </a:r>
            <a:r>
              <a:rPr lang="de-DE" sz="2000" b="0" dirty="0" smtClean="0">
                <a:latin typeface="Verdana" charset="0"/>
                <a:ea typeface="ＭＳ Ｐゴシック" charset="0"/>
                <a:cs typeface="ＭＳ Ｐゴシック" charset="0"/>
              </a:rPr>
              <a:t> €. b) Grund und Boden 3 </a:t>
            </a:r>
            <a:r>
              <a:rPr lang="de-DE" sz="2000" b="0" dirty="0" err="1" smtClean="0">
                <a:latin typeface="Verdana" charset="0"/>
                <a:ea typeface="ＭＳ Ｐゴシック" charset="0"/>
                <a:cs typeface="ＭＳ Ｐゴシック" charset="0"/>
              </a:rPr>
              <a:t>Mio</a:t>
            </a:r>
            <a:r>
              <a:rPr lang="de-DE" sz="2000" b="0" dirty="0" smtClean="0">
                <a:latin typeface="Verdana" charset="0"/>
                <a:ea typeface="ＭＳ Ｐゴシック" charset="0"/>
                <a:cs typeface="ＭＳ Ｐゴシック" charset="0"/>
              </a:rPr>
              <a:t> €, Gebäude 6 </a:t>
            </a:r>
            <a:r>
              <a:rPr lang="de-DE" sz="2000" b="0" dirty="0" err="1" smtClean="0">
                <a:latin typeface="Verdana" charset="0"/>
                <a:ea typeface="ＭＳ Ｐゴシック" charset="0"/>
                <a:cs typeface="ＭＳ Ｐゴシック" charset="0"/>
              </a:rPr>
              <a:t>Mio</a:t>
            </a:r>
            <a:r>
              <a:rPr lang="de-DE" sz="2000" b="0" dirty="0" smtClean="0">
                <a:latin typeface="Verdana" charset="0"/>
                <a:ea typeface="ＭＳ Ｐゴシック" charset="0"/>
                <a:cs typeface="ＭＳ Ｐゴシック" charset="0"/>
              </a:rPr>
              <a:t> € ?</a:t>
            </a:r>
          </a:p>
        </p:txBody>
      </p:sp>
      <p:sp>
        <p:nvSpPr>
          <p:cNvPr id="5"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24</a:t>
            </a:fld>
            <a:endParaRPr lang="de-DE"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23850" y="188913"/>
            <a:ext cx="7772400" cy="647700"/>
          </a:xfrm>
        </p:spPr>
        <p:txBody>
          <a:bodyPr/>
          <a:lstStyle/>
          <a:p>
            <a:pPr eaLnBrk="1" hangingPunct="1"/>
            <a:r>
              <a:rPr lang="de-DE" sz="2000" dirty="0">
                <a:latin typeface="Verdana" charset="0"/>
                <a:ea typeface="ＭＳ Ｐゴシック" charset="0"/>
                <a:cs typeface="ＭＳ Ｐゴシック" charset="0"/>
              </a:rPr>
              <a:t>Abgrenzung </a:t>
            </a:r>
            <a:r>
              <a:rPr lang="de-DE" sz="2000" dirty="0" smtClean="0">
                <a:latin typeface="Verdana" charset="0"/>
                <a:ea typeface="ＭＳ Ｐゴシック" charset="0"/>
                <a:cs typeface="ＭＳ Ｐゴシック" charset="0"/>
              </a:rPr>
              <a:t>wesentlicher </a:t>
            </a:r>
            <a:r>
              <a:rPr lang="de-DE" sz="2000" dirty="0">
                <a:latin typeface="Verdana" charset="0"/>
                <a:ea typeface="ＭＳ Ｐゴシック" charset="0"/>
                <a:cs typeface="ＭＳ Ｐゴシック" charset="0"/>
              </a:rPr>
              <a:t>Verbesserung/Erweiterung von </a:t>
            </a:r>
            <a:r>
              <a:rPr lang="de-DE" sz="2000" dirty="0" smtClean="0">
                <a:latin typeface="Verdana" charset="0"/>
                <a:ea typeface="ＭＳ Ｐゴシック" charset="0"/>
                <a:cs typeface="ＭＳ Ｐゴシック" charset="0"/>
              </a:rPr>
              <a:t>Erhaltungsmaßnahmen</a:t>
            </a:r>
            <a:endParaRPr lang="de-DE" sz="2000" dirty="0">
              <a:latin typeface="Verdana" charset="0"/>
              <a:ea typeface="ＭＳ Ｐゴシック" charset="0"/>
              <a:cs typeface="ＭＳ Ｐゴシック" charset="0"/>
            </a:endParaRPr>
          </a:p>
        </p:txBody>
      </p:sp>
      <p:sp>
        <p:nvSpPr>
          <p:cNvPr id="39939"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8" name="Rectangle 3"/>
          <p:cNvSpPr txBox="1">
            <a:spLocks noChangeArrowheads="1"/>
          </p:cNvSpPr>
          <p:nvPr/>
        </p:nvSpPr>
        <p:spPr bwMode="auto">
          <a:xfrm>
            <a:off x="323850" y="908050"/>
            <a:ext cx="8712200" cy="4968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9pPr>
          </a:lstStyle>
          <a:p>
            <a:pPr marL="457200" indent="-457200"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Welche Unterschiede ergeben sich für Bilanz und </a:t>
            </a:r>
            <a:r>
              <a:rPr lang="de-DE" sz="2000" b="0" dirty="0" err="1" smtClean="0">
                <a:latin typeface="Verdana" charset="0"/>
                <a:ea typeface="ＭＳ Ｐゴシック" charset="0"/>
                <a:cs typeface="ＭＳ Ｐゴシック" charset="0"/>
              </a:rPr>
              <a:t>GuV</a:t>
            </a:r>
            <a:r>
              <a:rPr lang="de-DE" sz="2000" b="0" dirty="0" smtClean="0">
                <a:latin typeface="Verdana" charset="0"/>
                <a:ea typeface="ＭＳ Ｐゴシック" charset="0"/>
                <a:cs typeface="ＭＳ Ｐゴシック" charset="0"/>
              </a:rPr>
              <a:t>?</a:t>
            </a:r>
          </a:p>
          <a:p>
            <a:pPr marL="457200" indent="-457200"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Welches Interesse hat der Bilanzierende?</a:t>
            </a:r>
          </a:p>
          <a:p>
            <a:pPr marL="457200" indent="-457200"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Anhand welcher Kriterien ist die Unterscheidung vorzunehmen?</a:t>
            </a:r>
          </a:p>
          <a:p>
            <a:pPr marL="0" indent="0" eaLnBrk="1" hangingPunct="1">
              <a:lnSpc>
                <a:spcPts val="2000"/>
              </a:lnSpc>
              <a:spcBef>
                <a:spcPts val="280"/>
              </a:spcBef>
              <a:buFont typeface="Times" charset="0"/>
              <a:buNone/>
              <a:defRPr/>
            </a:pPr>
            <a:r>
              <a:rPr lang="de-DE" sz="2000" b="0" dirty="0" smtClean="0">
                <a:latin typeface="Verdana" charset="0"/>
                <a:ea typeface="ＭＳ Ｐゴシック" charset="0"/>
                <a:cs typeface="ＭＳ Ｐゴシック" charset="0"/>
              </a:rPr>
              <a:t>	a) Nutzungsänderungen 	b) Höhere Mieterträge</a:t>
            </a:r>
          </a:p>
          <a:p>
            <a:pPr marL="0" indent="0" eaLnBrk="1" hangingPunct="1">
              <a:lnSpc>
                <a:spcPts val="2000"/>
              </a:lnSpc>
              <a:spcBef>
                <a:spcPts val="280"/>
              </a:spcBef>
              <a:buFont typeface="Times" charset="0"/>
              <a:buNone/>
              <a:defRPr/>
            </a:pPr>
            <a:r>
              <a:rPr lang="de-DE" sz="2000" b="0" dirty="0" smtClean="0">
                <a:latin typeface="Verdana" charset="0"/>
                <a:ea typeface="ＭＳ Ｐゴシック" charset="0"/>
                <a:cs typeface="ＭＳ Ｐゴシック" charset="0"/>
              </a:rPr>
              <a:t>	c) Veränderte Nutzung möglich	d) Ein „Mehr“ an 	Substanz e) Nicht nur verhinderte Wertminderung</a:t>
            </a:r>
          </a:p>
          <a:p>
            <a:pPr marL="0" indent="0" eaLnBrk="1" hangingPunct="1">
              <a:lnSpc>
                <a:spcPts val="2000"/>
              </a:lnSpc>
              <a:spcBef>
                <a:spcPts val="280"/>
              </a:spcBef>
              <a:buFont typeface="Times" charset="0"/>
              <a:buNone/>
              <a:defRPr/>
            </a:pPr>
            <a:r>
              <a:rPr lang="de-DE" sz="2000" b="0" dirty="0" smtClean="0">
                <a:latin typeface="Verdana" charset="0"/>
                <a:ea typeface="ＭＳ Ｐゴシック" charset="0"/>
                <a:cs typeface="ＭＳ Ｐゴシック" charset="0"/>
              </a:rPr>
              <a:t>	f) Es kommt auf die Gesamtverhältnisse des Einzelfalles an</a:t>
            </a:r>
          </a:p>
          <a:p>
            <a:pPr marL="457200" indent="-457200" eaLnBrk="1" hangingPunct="1">
              <a:lnSpc>
                <a:spcPts val="2000"/>
              </a:lnSpc>
              <a:spcBef>
                <a:spcPts val="280"/>
              </a:spcBef>
              <a:buFont typeface="+mj-lt"/>
              <a:buAutoNum type="arabicPeriod" startAt="4"/>
              <a:defRPr/>
            </a:pPr>
            <a:r>
              <a:rPr lang="de-DE" sz="2000" b="0" dirty="0" smtClean="0">
                <a:latin typeface="Verdana" charset="0"/>
                <a:ea typeface="ＭＳ Ｐゴシック" charset="0"/>
                <a:cs typeface="ＭＳ Ｐゴシック" charset="0"/>
              </a:rPr>
              <a:t>Wie würden Sie in folgen Fällen entscheiden?</a:t>
            </a:r>
          </a:p>
          <a:p>
            <a:pPr eaLnBrk="1" hangingPunct="1">
              <a:lnSpc>
                <a:spcPts val="2000"/>
              </a:lnSpc>
              <a:spcBef>
                <a:spcPts val="280"/>
              </a:spcBef>
              <a:buFont typeface="Wingdings" charset="2"/>
              <a:buChar char="Ø"/>
              <a:defRPr/>
            </a:pPr>
            <a:r>
              <a:rPr lang="de-DE" sz="2000" b="0" dirty="0" smtClean="0">
                <a:latin typeface="Verdana" charset="0"/>
                <a:ea typeface="ＭＳ Ｐゴシック" charset="0"/>
                <a:cs typeface="ＭＳ Ｐゴシック" charset="0"/>
              </a:rPr>
              <a:t>Einbau neue Heizung und Fenster</a:t>
            </a:r>
          </a:p>
          <a:p>
            <a:pPr eaLnBrk="1" hangingPunct="1">
              <a:lnSpc>
                <a:spcPts val="2000"/>
              </a:lnSpc>
              <a:spcBef>
                <a:spcPts val="280"/>
              </a:spcBef>
              <a:buFont typeface="Wingdings" charset="2"/>
              <a:buChar char="Ø"/>
              <a:defRPr/>
            </a:pPr>
            <a:r>
              <a:rPr lang="de-DE" sz="2000" b="0" dirty="0" smtClean="0">
                <a:latin typeface="Verdana" charset="0"/>
                <a:ea typeface="ＭＳ Ｐゴシック" charset="0"/>
                <a:cs typeface="ＭＳ Ｐゴシック" charset="0"/>
              </a:rPr>
              <a:t>Einbau Personenaufzug</a:t>
            </a:r>
          </a:p>
          <a:p>
            <a:pPr eaLnBrk="1" hangingPunct="1">
              <a:lnSpc>
                <a:spcPts val="2000"/>
              </a:lnSpc>
              <a:spcBef>
                <a:spcPts val="280"/>
              </a:spcBef>
              <a:buFont typeface="Wingdings" charset="2"/>
              <a:buChar char="Ø"/>
              <a:defRPr/>
            </a:pPr>
            <a:r>
              <a:rPr lang="de-DE" sz="2000" b="0" dirty="0" smtClean="0">
                <a:latin typeface="Verdana" charset="0"/>
                <a:ea typeface="ＭＳ Ｐゴシック" charset="0"/>
                <a:cs typeface="ＭＳ Ｐゴシック" charset="0"/>
              </a:rPr>
              <a:t>Einbau Lastenaufzug für Gewerberäume</a:t>
            </a:r>
          </a:p>
          <a:p>
            <a:pPr eaLnBrk="1" hangingPunct="1">
              <a:lnSpc>
                <a:spcPts val="2000"/>
              </a:lnSpc>
              <a:spcBef>
                <a:spcPts val="280"/>
              </a:spcBef>
              <a:buFont typeface="Wingdings" charset="2"/>
              <a:buChar char="Ø"/>
              <a:defRPr/>
            </a:pPr>
            <a:r>
              <a:rPr lang="de-DE" sz="2000" b="0" dirty="0" smtClean="0">
                <a:latin typeface="Verdana" charset="0"/>
                <a:ea typeface="ＭＳ Ｐゴシック" charset="0"/>
                <a:cs typeface="ＭＳ Ｐゴシック" charset="0"/>
              </a:rPr>
              <a:t>Flachdach durch Spitzdach ersetzen</a:t>
            </a:r>
          </a:p>
          <a:p>
            <a:pPr eaLnBrk="1" hangingPunct="1">
              <a:lnSpc>
                <a:spcPts val="2000"/>
              </a:lnSpc>
              <a:spcBef>
                <a:spcPts val="280"/>
              </a:spcBef>
              <a:buFont typeface="Wingdings" charset="2"/>
              <a:buChar char="Ø"/>
              <a:defRPr/>
            </a:pPr>
            <a:r>
              <a:rPr lang="de-DE" sz="2000" b="0" dirty="0" smtClean="0">
                <a:latin typeface="Verdana" charset="0"/>
                <a:ea typeface="ＭＳ Ｐゴシック" charset="0"/>
                <a:cs typeface="ＭＳ Ｐゴシック" charset="0"/>
              </a:rPr>
              <a:t>Anbringen einer Markise und Alarmanlage</a:t>
            </a:r>
          </a:p>
          <a:p>
            <a:pPr eaLnBrk="1" hangingPunct="1">
              <a:lnSpc>
                <a:spcPts val="2000"/>
              </a:lnSpc>
              <a:spcBef>
                <a:spcPts val="280"/>
              </a:spcBef>
              <a:buFont typeface="Wingdings" charset="2"/>
              <a:buChar char="Ø"/>
              <a:defRPr/>
            </a:pPr>
            <a:r>
              <a:rPr lang="de-DE" sz="2000" b="0" dirty="0" smtClean="0">
                <a:latin typeface="Verdana" charset="0"/>
                <a:ea typeface="ＭＳ Ｐゴシック" charset="0"/>
                <a:cs typeface="ＭＳ Ｐゴシック" charset="0"/>
              </a:rPr>
              <a:t>Neue wärmeisolierende Außenhaut</a:t>
            </a:r>
          </a:p>
          <a:p>
            <a:pPr eaLnBrk="1" hangingPunct="1">
              <a:lnSpc>
                <a:spcPts val="2000"/>
              </a:lnSpc>
              <a:spcBef>
                <a:spcPts val="280"/>
              </a:spcBef>
              <a:buFont typeface="Wingdings" charset="2"/>
              <a:buChar char="Ø"/>
              <a:defRPr/>
            </a:pPr>
            <a:r>
              <a:rPr lang="de-DE" sz="2000" b="0" dirty="0" smtClean="0">
                <a:latin typeface="Verdana" charset="0"/>
                <a:ea typeface="ＭＳ Ｐゴシック" charset="0"/>
                <a:cs typeface="ＭＳ Ｐゴシック" charset="0"/>
              </a:rPr>
              <a:t>Einbau neuer Decken</a:t>
            </a:r>
          </a:p>
          <a:p>
            <a:pPr marL="457200" indent="-457200" eaLnBrk="1" hangingPunct="1">
              <a:lnSpc>
                <a:spcPts val="2000"/>
              </a:lnSpc>
              <a:spcBef>
                <a:spcPts val="280"/>
              </a:spcBef>
              <a:buFont typeface="+mj-lt"/>
              <a:buAutoNum type="arabicPeriod" startAt="5"/>
              <a:defRPr/>
            </a:pPr>
            <a:r>
              <a:rPr lang="de-DE" sz="2000" b="0" dirty="0" smtClean="0">
                <a:latin typeface="Verdana" charset="0"/>
                <a:ea typeface="ＭＳ Ｐゴシック" charset="0"/>
                <a:cs typeface="ＭＳ Ｐゴシック" charset="0"/>
              </a:rPr>
              <a:t>Wie wäre unter IFRS zu entscheiden? Worin bestehen die Vor- und Nachteile hierbei?</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25</a:t>
            </a:fld>
            <a:endParaRPr lang="de-DE"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23850" y="188913"/>
            <a:ext cx="7772400" cy="431800"/>
          </a:xfrm>
        </p:spPr>
        <p:txBody>
          <a:bodyPr/>
          <a:lstStyle/>
          <a:p>
            <a:pPr eaLnBrk="1" hangingPunct="1"/>
            <a:r>
              <a:rPr lang="de-DE" sz="2000">
                <a:latin typeface="Verdana" charset="0"/>
                <a:ea typeface="ＭＳ Ｐゴシック" charset="0"/>
                <a:cs typeface="ＭＳ Ｐゴシック" charset="0"/>
              </a:rPr>
              <a:t>Komponentenansatz</a:t>
            </a:r>
          </a:p>
        </p:txBody>
      </p:sp>
      <p:sp>
        <p:nvSpPr>
          <p:cNvPr id="40963"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8" name="Rectangle 3"/>
          <p:cNvSpPr txBox="1">
            <a:spLocks noChangeArrowheads="1"/>
          </p:cNvSpPr>
          <p:nvPr/>
        </p:nvSpPr>
        <p:spPr bwMode="auto">
          <a:xfrm>
            <a:off x="323850" y="765175"/>
            <a:ext cx="8712200" cy="4968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9pPr>
          </a:lstStyle>
          <a:p>
            <a:pPr marL="0" indent="0" eaLnBrk="1" hangingPunct="1">
              <a:lnSpc>
                <a:spcPts val="2000"/>
              </a:lnSpc>
              <a:spcBef>
                <a:spcPts val="280"/>
              </a:spcBef>
              <a:buFont typeface="Times" charset="0"/>
              <a:buNone/>
              <a:defRPr/>
            </a:pPr>
            <a:r>
              <a:rPr lang="de-DE" sz="2000" b="0" dirty="0" smtClean="0">
                <a:latin typeface="Verdana" charset="0"/>
                <a:ea typeface="ＭＳ Ｐゴシック" charset="0"/>
                <a:cs typeface="ＭＳ Ｐゴシック" charset="0"/>
              </a:rPr>
              <a:t>Ein Unternehmen erwirbt ein modernes Verwaltungsgebäude samt Grund und Boden, Parkplätze, Umzäunung, Eingangshalle und Hausmeisterwohnung.</a:t>
            </a:r>
          </a:p>
          <a:p>
            <a:pPr marL="0" indent="0" eaLnBrk="1" hangingPunct="1">
              <a:lnSpc>
                <a:spcPts val="2000"/>
              </a:lnSpc>
              <a:spcBef>
                <a:spcPts val="280"/>
              </a:spcBef>
              <a:buFont typeface="Times" charset="0"/>
              <a:buNone/>
              <a:defRPr/>
            </a:pPr>
            <a:endParaRPr lang="de-DE" sz="2000" b="0" dirty="0">
              <a:latin typeface="Verdana" charset="0"/>
              <a:ea typeface="ＭＳ Ｐゴシック" charset="0"/>
              <a:cs typeface="ＭＳ Ｐゴシック" charset="0"/>
            </a:endParaRPr>
          </a:p>
          <a:p>
            <a:pPr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Wie viele VG hat das Unternehmen erworben?</a:t>
            </a:r>
          </a:p>
          <a:p>
            <a:pPr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Für das Gebäude selbst soll der Komponentenansatz nach IAS 16 (und IDW RH) konsequent umgesetzt werden. Demnach sind alle wesentlichen Bestandteile (ab 5% des Gesamtwertes des VG) isoliert zu bewerten, wenn sie bezüglich ND oder Wertminderungsrisiko wesentliche Unterschiede aufweisen. Welche Gebäudebestandteile liegen nahe?</a:t>
            </a:r>
          </a:p>
          <a:p>
            <a:pPr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Führt der Komponentenansatz zu einer besseren Periodisierung des Aufwandes? Werden sich höhere oder niedrigere Abschreibungen ergeben?</a:t>
            </a:r>
          </a:p>
          <a:p>
            <a:pPr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Wird die Bewertung zuverlässiger?</a:t>
            </a:r>
          </a:p>
          <a:p>
            <a:pPr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Wie ist der Austausch einer Komponente zu buchen?</a:t>
            </a:r>
          </a:p>
          <a:p>
            <a:pPr eaLnBrk="1" hangingPunct="1">
              <a:lnSpc>
                <a:spcPts val="2000"/>
              </a:lnSpc>
              <a:spcBef>
                <a:spcPts val="280"/>
              </a:spcBef>
              <a:buFont typeface="+mj-lt"/>
              <a:buAutoNum type="arabicPeriod"/>
              <a:defRPr/>
            </a:pPr>
            <a:r>
              <a:rPr lang="de-DE" sz="2000" b="0" dirty="0" smtClean="0">
                <a:latin typeface="Verdana" charset="0"/>
                <a:ea typeface="ＭＳ Ｐゴシック" charset="0"/>
                <a:cs typeface="ＭＳ Ｐゴシック" charset="0"/>
              </a:rPr>
              <a:t>Wie ist der Komponentenansatz im Hinblick auf Kosten und Möglichkeiten der Bilanzpolitik zu beurteilen?</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26</a:t>
            </a:fld>
            <a:endParaRPr lang="de-DE"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23850" y="188913"/>
            <a:ext cx="8208963" cy="576262"/>
          </a:xfrm>
        </p:spPr>
        <p:txBody>
          <a:bodyPr/>
          <a:lstStyle/>
          <a:p>
            <a:pPr eaLnBrk="1" hangingPunct="1"/>
            <a:r>
              <a:rPr lang="de-DE" sz="2000">
                <a:latin typeface="Verdana" charset="0"/>
                <a:ea typeface="ＭＳ Ｐゴシック" charset="0"/>
                <a:cs typeface="ＭＳ Ｐゴシック" charset="0"/>
              </a:rPr>
              <a:t>Degressive/stufendegressive Abschreibung in der HB?</a:t>
            </a:r>
            <a:br>
              <a:rPr lang="de-DE" sz="2000">
                <a:latin typeface="Verdana" charset="0"/>
                <a:ea typeface="ＭＳ Ｐゴシック" charset="0"/>
                <a:cs typeface="ＭＳ Ｐゴシック" charset="0"/>
              </a:rPr>
            </a:br>
            <a:r>
              <a:rPr lang="de-DE" sz="2000">
                <a:latin typeface="Verdana" charset="0"/>
                <a:ea typeface="ＭＳ Ｐゴシック" charset="0"/>
                <a:cs typeface="ＭＳ Ｐゴシック" charset="0"/>
              </a:rPr>
              <a:t>(IDW HFA RH 1.015; FN IDW 2009, 358ff)</a:t>
            </a:r>
          </a:p>
        </p:txBody>
      </p:sp>
      <p:sp>
        <p:nvSpPr>
          <p:cNvPr id="41987"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8" name="Rectangle 3"/>
          <p:cNvSpPr txBox="1">
            <a:spLocks noChangeArrowheads="1"/>
          </p:cNvSpPr>
          <p:nvPr/>
        </p:nvSpPr>
        <p:spPr bwMode="auto">
          <a:xfrm>
            <a:off x="323850" y="908050"/>
            <a:ext cx="8712200" cy="439261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9pPr>
          </a:lstStyle>
          <a:p>
            <a:pPr marL="0" indent="0" eaLnBrk="1" hangingPunct="1">
              <a:lnSpc>
                <a:spcPts val="2200"/>
              </a:lnSpc>
              <a:spcBef>
                <a:spcPts val="480"/>
              </a:spcBef>
              <a:buFont typeface="Times" charset="0"/>
              <a:buNone/>
              <a:defRPr/>
            </a:pPr>
            <a:r>
              <a:rPr lang="de-DE" sz="2000" b="0" dirty="0" smtClean="0">
                <a:latin typeface="Verdana" charset="0"/>
                <a:ea typeface="ＭＳ Ｐゴシック" charset="0"/>
                <a:cs typeface="ＭＳ Ｐゴシック" charset="0"/>
              </a:rPr>
              <a:t>Hintergrund:</a:t>
            </a:r>
          </a:p>
          <a:p>
            <a:pPr marL="0" indent="0" eaLnBrk="1" hangingPunct="1">
              <a:lnSpc>
                <a:spcPts val="2200"/>
              </a:lnSpc>
              <a:spcBef>
                <a:spcPts val="480"/>
              </a:spcBef>
              <a:buFont typeface="Times" charset="0"/>
              <a:buNone/>
              <a:defRPr/>
            </a:pPr>
            <a:r>
              <a:rPr lang="de-DE" sz="2000" b="0" dirty="0" smtClean="0">
                <a:latin typeface="Verdana" charset="0"/>
                <a:ea typeface="ＭＳ Ｐゴシック" charset="0"/>
                <a:cs typeface="ＭＳ Ｐゴシック" charset="0"/>
              </a:rPr>
              <a:t>In der Steuerbilanz war die degressive Abschreibung früher erlaubt, dann verboten, nunmehr befristet wieder erlaubt, wobei die höchstens zulässigen Abschreibungssätze im Zeitablauf nicht konstant waren.</a:t>
            </a:r>
          </a:p>
          <a:p>
            <a:pPr marL="0" indent="0" eaLnBrk="1" hangingPunct="1">
              <a:lnSpc>
                <a:spcPts val="2200"/>
              </a:lnSpc>
              <a:spcBef>
                <a:spcPts val="480"/>
              </a:spcBef>
              <a:buFont typeface="Times" charset="0"/>
              <a:buNone/>
              <a:defRPr/>
            </a:pPr>
            <a:endParaRPr lang="de-DE" sz="2000" b="0" dirty="0">
              <a:latin typeface="Verdana" charset="0"/>
              <a:ea typeface="ＭＳ Ｐゴシック" charset="0"/>
              <a:cs typeface="ＭＳ Ｐゴシック" charset="0"/>
            </a:endParaRPr>
          </a:p>
          <a:p>
            <a:pPr eaLnBrk="1" hangingPunct="1">
              <a:lnSpc>
                <a:spcPts val="2200"/>
              </a:lnSpc>
              <a:spcBef>
                <a:spcPts val="480"/>
              </a:spcBef>
              <a:buFont typeface="+mj-lt"/>
              <a:buAutoNum type="arabicPeriod"/>
              <a:defRPr/>
            </a:pPr>
            <a:r>
              <a:rPr lang="de-DE" sz="2000" b="0" dirty="0" smtClean="0">
                <a:latin typeface="Verdana" charset="0"/>
                <a:ea typeface="ＭＳ Ｐゴシック" charset="0"/>
                <a:cs typeface="ＭＳ Ｐゴシック" charset="0"/>
              </a:rPr>
              <a:t>Konnte in der HB jeweils eine Anpassung an die aktuellen steuerlichen Vorgaben erfolgen, obwohl §252 Abs.1 Nr.6 HGB Methodenstetigkeit vorscheibt?</a:t>
            </a:r>
          </a:p>
          <a:p>
            <a:pPr eaLnBrk="1" hangingPunct="1">
              <a:lnSpc>
                <a:spcPts val="2200"/>
              </a:lnSpc>
              <a:spcBef>
                <a:spcPts val="480"/>
              </a:spcBef>
              <a:buFont typeface="+mj-lt"/>
              <a:buAutoNum type="arabicPeriod"/>
              <a:defRPr/>
            </a:pPr>
            <a:r>
              <a:rPr lang="de-DE" sz="2000" b="0" dirty="0" smtClean="0">
                <a:latin typeface="Verdana" charset="0"/>
                <a:ea typeface="ＭＳ Ｐゴシック" charset="0"/>
                <a:cs typeface="ＭＳ Ｐゴシック" charset="0"/>
              </a:rPr>
              <a:t>War es in der HB überhaupt erlaubt degressiv abzuschreiben, wenn der tatsächliche Wertminderungsverlauf anders war?</a:t>
            </a:r>
          </a:p>
          <a:p>
            <a:pPr eaLnBrk="1" hangingPunct="1">
              <a:lnSpc>
                <a:spcPts val="2200"/>
              </a:lnSpc>
              <a:spcBef>
                <a:spcPts val="480"/>
              </a:spcBef>
              <a:buFont typeface="+mj-lt"/>
              <a:buAutoNum type="arabicPeriod"/>
              <a:defRPr/>
            </a:pPr>
            <a:r>
              <a:rPr lang="de-DE" sz="2000" b="0" dirty="0" smtClean="0">
                <a:latin typeface="Verdana" charset="0"/>
                <a:ea typeface="ＭＳ Ｐゴシック" charset="0"/>
                <a:cs typeface="ＭＳ Ｐゴシック" charset="0"/>
              </a:rPr>
              <a:t>Hat sich hieran durch das </a:t>
            </a:r>
            <a:r>
              <a:rPr lang="de-DE" sz="2000" b="0" dirty="0" err="1" smtClean="0">
                <a:latin typeface="Verdana" charset="0"/>
                <a:ea typeface="ＭＳ Ｐゴシック" charset="0"/>
                <a:cs typeface="ＭＳ Ｐゴシック" charset="0"/>
              </a:rPr>
              <a:t>BilMoG</a:t>
            </a:r>
            <a:r>
              <a:rPr lang="de-DE" sz="2000" b="0" dirty="0" smtClean="0">
                <a:latin typeface="Verdana" charset="0"/>
                <a:ea typeface="ＭＳ Ｐゴシック" charset="0"/>
                <a:cs typeface="ＭＳ Ｐゴシック" charset="0"/>
              </a:rPr>
              <a:t> etwas geändert?</a:t>
            </a:r>
          </a:p>
          <a:p>
            <a:pPr eaLnBrk="1" hangingPunct="1">
              <a:lnSpc>
                <a:spcPts val="2200"/>
              </a:lnSpc>
              <a:spcBef>
                <a:spcPts val="480"/>
              </a:spcBef>
              <a:buFont typeface="+mj-lt"/>
              <a:buAutoNum type="arabicPeriod"/>
              <a:defRPr/>
            </a:pPr>
            <a:r>
              <a:rPr lang="de-DE" sz="2000" b="0" dirty="0" smtClean="0">
                <a:latin typeface="Verdana" charset="0"/>
                <a:ea typeface="ＭＳ Ｐゴシック" charset="0"/>
                <a:cs typeface="ＭＳ Ｐゴシック" charset="0"/>
              </a:rPr>
              <a:t>Wie sind die Alt-Sachverhalte fortzuführen (Art. 67 Abs.4 S.2 EGHGB)?</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27</a:t>
            </a:fld>
            <a:endParaRPr lang="de-DE"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graphicFrame>
        <p:nvGraphicFramePr>
          <p:cNvPr id="12" name="Diagramm 11"/>
          <p:cNvGraphicFramePr/>
          <p:nvPr/>
        </p:nvGraphicFramePr>
        <p:xfrm>
          <a:off x="323528" y="188640"/>
          <a:ext cx="8712968" cy="568863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28</a:t>
            </a:fld>
            <a:endParaRPr lang="de-DE"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3850" y="188913"/>
            <a:ext cx="8208963" cy="576262"/>
          </a:xfrm>
        </p:spPr>
        <p:txBody>
          <a:bodyPr/>
          <a:lstStyle/>
          <a:p>
            <a:pPr eaLnBrk="1" hangingPunct="1"/>
            <a:r>
              <a:rPr lang="de-DE" sz="2000">
                <a:latin typeface="Verdana" charset="0"/>
                <a:ea typeface="ＭＳ Ｐゴシック" charset="0"/>
                <a:cs typeface="ＭＳ Ｐゴシック" charset="0"/>
              </a:rPr>
              <a:t>Vorübergehende versus dauerhafte Wertminderung</a:t>
            </a:r>
          </a:p>
        </p:txBody>
      </p:sp>
      <p:sp>
        <p:nvSpPr>
          <p:cNvPr id="44035"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8" name="Rectangle 3"/>
          <p:cNvSpPr txBox="1">
            <a:spLocks noChangeArrowheads="1"/>
          </p:cNvSpPr>
          <p:nvPr/>
        </p:nvSpPr>
        <p:spPr bwMode="auto">
          <a:xfrm>
            <a:off x="323850" y="908050"/>
            <a:ext cx="8712200" cy="489743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9pPr>
          </a:lstStyle>
          <a:p>
            <a:pPr marL="0" indent="0" eaLnBrk="1" hangingPunct="1">
              <a:lnSpc>
                <a:spcPts val="2200"/>
              </a:lnSpc>
              <a:spcBef>
                <a:spcPts val="480"/>
              </a:spcBef>
              <a:buFont typeface="Times" charset="0"/>
              <a:buNone/>
              <a:defRPr/>
            </a:pPr>
            <a:r>
              <a:rPr lang="de-DE" sz="2000" b="0" dirty="0" smtClean="0">
                <a:latin typeface="Verdana" charset="0"/>
                <a:ea typeface="ＭＳ Ｐゴシック" charset="0"/>
                <a:cs typeface="ＭＳ Ｐゴシック" charset="0"/>
              </a:rPr>
              <a:t>HGB: Da es um Prognosen geht, ist das Vorsichtsprinzip zu beachten (§252 Abs.1 Nr.4: Es ist vorsichtig zu bewerten...). Kriterien aus der Literatur (sind diese überzeugend?):</a:t>
            </a:r>
          </a:p>
          <a:p>
            <a:pPr marL="0" indent="0" eaLnBrk="1" hangingPunct="1">
              <a:lnSpc>
                <a:spcPts val="2200"/>
              </a:lnSpc>
              <a:spcBef>
                <a:spcPts val="480"/>
              </a:spcBef>
              <a:buFont typeface="Times" charset="0"/>
              <a:buNone/>
              <a:defRPr/>
            </a:pPr>
            <a:endParaRPr lang="de-DE" sz="2000" b="0" dirty="0">
              <a:latin typeface="Verdana" charset="0"/>
              <a:ea typeface="ＭＳ Ｐゴシック" charset="0"/>
              <a:cs typeface="ＭＳ Ｐゴシック" charset="0"/>
            </a:endParaRPr>
          </a:p>
          <a:p>
            <a:pPr eaLnBrk="1" hangingPunct="1">
              <a:lnSpc>
                <a:spcPts val="2200"/>
              </a:lnSpc>
              <a:spcBef>
                <a:spcPts val="480"/>
              </a:spcBef>
              <a:buFont typeface="Wingdings" charset="2"/>
              <a:buChar char="Ø"/>
              <a:defRPr/>
            </a:pPr>
            <a:r>
              <a:rPr lang="de-DE" sz="2000" b="0" dirty="0" smtClean="0">
                <a:latin typeface="Verdana" charset="0"/>
                <a:ea typeface="ＭＳ Ｐゴシック" charset="0"/>
                <a:cs typeface="ＭＳ Ｐゴシック" charset="0"/>
              </a:rPr>
              <a:t>Wertminderungen für mehr als die Hälfte der Restnutzungsdauer</a:t>
            </a:r>
          </a:p>
          <a:p>
            <a:pPr eaLnBrk="1" hangingPunct="1">
              <a:lnSpc>
                <a:spcPts val="2200"/>
              </a:lnSpc>
              <a:spcBef>
                <a:spcPts val="480"/>
              </a:spcBef>
              <a:buFont typeface="Wingdings" charset="2"/>
              <a:buChar char="Ø"/>
              <a:defRPr/>
            </a:pPr>
            <a:r>
              <a:rPr lang="de-DE" sz="2000" b="0" dirty="0" smtClean="0">
                <a:latin typeface="Verdana" charset="0"/>
                <a:ea typeface="ＭＳ Ｐゴシック" charset="0"/>
                <a:cs typeface="ＭＳ Ｐゴシック" charset="0"/>
              </a:rPr>
              <a:t>Absolute Zeitgrenze von z.B. fünf Jahren</a:t>
            </a:r>
          </a:p>
          <a:p>
            <a:pPr eaLnBrk="1" hangingPunct="1">
              <a:lnSpc>
                <a:spcPts val="2200"/>
              </a:lnSpc>
              <a:spcBef>
                <a:spcPts val="480"/>
              </a:spcBef>
              <a:buFont typeface="Wingdings" charset="2"/>
              <a:buChar char="Ø"/>
              <a:defRPr/>
            </a:pPr>
            <a:r>
              <a:rPr lang="de-DE" sz="2000" b="0" dirty="0" smtClean="0">
                <a:latin typeface="Verdana" charset="0"/>
                <a:ea typeface="ＭＳ Ｐゴシック" charset="0"/>
                <a:cs typeface="ＭＳ Ｐゴシック" charset="0"/>
              </a:rPr>
              <a:t>Ohne konkrete Anhaltspunkte für eine Wertaufholung ist jede Wertminderung dauerhaft</a:t>
            </a:r>
          </a:p>
          <a:p>
            <a:pPr eaLnBrk="1" hangingPunct="1">
              <a:lnSpc>
                <a:spcPts val="2200"/>
              </a:lnSpc>
              <a:spcBef>
                <a:spcPts val="480"/>
              </a:spcBef>
              <a:buFont typeface="Wingdings" charset="2"/>
              <a:buChar char="Ø"/>
              <a:defRPr/>
            </a:pPr>
            <a:r>
              <a:rPr lang="de-DE" sz="2000" b="0" dirty="0" smtClean="0">
                <a:latin typeface="Verdana" charset="0"/>
                <a:ea typeface="ＭＳ Ｐゴシック" charset="0"/>
                <a:cs typeface="ＭＳ Ｐゴシック" charset="0"/>
              </a:rPr>
              <a:t>Wertminderungen sind kurzfristig, wenn sie durch eigene Maßnahmen zu beheben sind (Instandhaltungsstau, Altlasten, Mängel etc.)</a:t>
            </a:r>
          </a:p>
          <a:p>
            <a:pPr eaLnBrk="1" hangingPunct="1">
              <a:lnSpc>
                <a:spcPts val="2200"/>
              </a:lnSpc>
              <a:spcBef>
                <a:spcPts val="480"/>
              </a:spcBef>
              <a:buFont typeface="Wingdings" charset="2"/>
              <a:buChar char="Ø"/>
              <a:defRPr/>
            </a:pPr>
            <a:r>
              <a:rPr lang="de-DE" sz="2000" b="0" dirty="0" smtClean="0">
                <a:latin typeface="Verdana" charset="0"/>
                <a:ea typeface="ＭＳ Ｐゴシック" charset="0"/>
                <a:cs typeface="ＭＳ Ｐゴシック" charset="0"/>
              </a:rPr>
              <a:t>Sinkende Marktpreise sind typischerweise nur kurzfristig (Finanzverwaltung)</a:t>
            </a:r>
          </a:p>
          <a:p>
            <a:pPr eaLnBrk="1" hangingPunct="1">
              <a:lnSpc>
                <a:spcPts val="2200"/>
              </a:lnSpc>
              <a:spcBef>
                <a:spcPts val="480"/>
              </a:spcBef>
              <a:buFont typeface="Wingdings" charset="2"/>
              <a:buChar char="Ø"/>
              <a:defRPr/>
            </a:pPr>
            <a:r>
              <a:rPr lang="de-DE" sz="2000" b="0" dirty="0" smtClean="0">
                <a:latin typeface="Verdana" charset="0"/>
                <a:ea typeface="ＭＳ Ｐゴシック" charset="0"/>
                <a:cs typeface="ＭＳ Ｐゴシック" charset="0"/>
              </a:rPr>
              <a:t>Entfällt die Wertminderung im Wertaufhellungszeitraum ist sie kurzfristig</a:t>
            </a:r>
          </a:p>
          <a:p>
            <a:pPr eaLnBrk="1" hangingPunct="1">
              <a:lnSpc>
                <a:spcPts val="2200"/>
              </a:lnSpc>
              <a:spcBef>
                <a:spcPts val="480"/>
              </a:spcBef>
              <a:buFont typeface="Wingdings" charset="2"/>
              <a:buChar char="Ø"/>
              <a:defRPr/>
            </a:pPr>
            <a:endParaRPr lang="de-DE" sz="2000" b="0" dirty="0" smtClean="0">
              <a:latin typeface="Verdana" charset="0"/>
              <a:ea typeface="ＭＳ Ｐゴシック" charset="0"/>
              <a:cs typeface="ＭＳ Ｐゴシック" charset="0"/>
            </a:endParaRP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29</a:t>
            </a:fld>
            <a:endParaRPr lang="de-DE"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txBox="1">
            <a:spLocks noChangeArrowheads="1"/>
          </p:cNvSpPr>
          <p:nvPr/>
        </p:nvSpPr>
        <p:spPr bwMode="auto">
          <a:xfrm>
            <a:off x="323850" y="260350"/>
            <a:ext cx="8424863" cy="431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r>
              <a:rPr lang="de-DE" sz="2000">
                <a:solidFill>
                  <a:schemeClr val="accent1"/>
                </a:solidFill>
                <a:ea typeface="ＭＳ Ｐゴシック" charset="0"/>
                <a:cs typeface="ＭＳ Ｐゴシック" charset="0"/>
              </a:rPr>
              <a:t>3. Bilanzierung und Bewertung von Immobilien nach IFRS</a:t>
            </a:r>
          </a:p>
        </p:txBody>
      </p:sp>
      <p:sp>
        <p:nvSpPr>
          <p:cNvPr id="18435" name="Rectangle 3"/>
          <p:cNvSpPr txBox="1">
            <a:spLocks noChangeArrowheads="1"/>
          </p:cNvSpPr>
          <p:nvPr/>
        </p:nvSpPr>
        <p:spPr bwMode="auto">
          <a:xfrm>
            <a:off x="684213" y="692150"/>
            <a:ext cx="7772400" cy="33115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457200" indent="-4572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3200"/>
              </a:lnSpc>
              <a:spcBef>
                <a:spcPct val="20000"/>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Klassifikation von Immobilien</a:t>
            </a:r>
          </a:p>
          <a:p>
            <a:pPr eaLnBrk="1" hangingPunct="1">
              <a:lnSpc>
                <a:spcPts val="3200"/>
              </a:lnSpc>
              <a:spcBef>
                <a:spcPct val="20000"/>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Vorräte</a:t>
            </a:r>
          </a:p>
          <a:p>
            <a:pPr eaLnBrk="1" hangingPunct="1">
              <a:lnSpc>
                <a:spcPts val="3200"/>
              </a:lnSpc>
              <a:spcBef>
                <a:spcPct val="20000"/>
              </a:spcBef>
              <a:buClr>
                <a:schemeClr val="accent1"/>
              </a:buClr>
              <a:buFont typeface="Verdana" charset="0"/>
              <a:buAutoNum type="arabicPeriod"/>
            </a:pPr>
            <a:r>
              <a:rPr lang="de-DE" sz="2000" b="0" dirty="0" smtClean="0">
                <a:solidFill>
                  <a:schemeClr val="tx1"/>
                </a:solidFill>
                <a:ea typeface="ＭＳ Ｐゴシック" charset="0"/>
                <a:cs typeface="ＭＳ Ｐゴシック" charset="0"/>
              </a:rPr>
              <a:t>Fertigungsaufträge</a:t>
            </a:r>
            <a:endParaRPr lang="de-DE" sz="2000" b="0" dirty="0">
              <a:solidFill>
                <a:schemeClr val="tx1"/>
              </a:solidFill>
              <a:ea typeface="ＭＳ Ｐゴシック" charset="0"/>
              <a:cs typeface="ＭＳ Ｐゴシック" charset="0"/>
            </a:endParaRPr>
          </a:p>
          <a:p>
            <a:pPr eaLnBrk="1" hangingPunct="1">
              <a:lnSpc>
                <a:spcPts val="3200"/>
              </a:lnSpc>
              <a:spcBef>
                <a:spcPct val="20000"/>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Sachanlagen</a:t>
            </a:r>
          </a:p>
          <a:p>
            <a:pPr eaLnBrk="1" hangingPunct="1">
              <a:lnSpc>
                <a:spcPts val="3200"/>
              </a:lnSpc>
              <a:spcBef>
                <a:spcPct val="20000"/>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Anlageimmobilien</a:t>
            </a:r>
          </a:p>
          <a:p>
            <a:pPr eaLnBrk="1" hangingPunct="1">
              <a:lnSpc>
                <a:spcPts val="3200"/>
              </a:lnSpc>
              <a:spcBef>
                <a:spcPct val="20000"/>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Held </a:t>
            </a:r>
            <a:r>
              <a:rPr lang="de-DE" sz="2000" b="0" dirty="0" err="1">
                <a:solidFill>
                  <a:schemeClr val="tx1"/>
                </a:solidFill>
                <a:ea typeface="ＭＳ Ｐゴシック" charset="0"/>
                <a:cs typeface="ＭＳ Ｐゴシック" charset="0"/>
              </a:rPr>
              <a:t>for</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Sale</a:t>
            </a:r>
            <a:endParaRPr lang="de-DE" sz="2000" b="0" dirty="0">
              <a:solidFill>
                <a:schemeClr val="tx1"/>
              </a:solidFill>
              <a:ea typeface="ＭＳ Ｐゴシック" charset="0"/>
              <a:cs typeface="ＭＳ Ｐゴシック" charset="0"/>
            </a:endParaRPr>
          </a:p>
          <a:p>
            <a:pPr eaLnBrk="1" hangingPunct="1">
              <a:lnSpc>
                <a:spcPts val="3200"/>
              </a:lnSpc>
              <a:spcBef>
                <a:spcPct val="20000"/>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Bilanzpolitische Aspekte</a:t>
            </a:r>
          </a:p>
        </p:txBody>
      </p:sp>
      <p:sp>
        <p:nvSpPr>
          <p:cNvPr id="5" name="Foliennummernplatzhalter 3"/>
          <p:cNvSpPr>
            <a:spLocks noGrp="1"/>
          </p:cNvSpPr>
          <p:nvPr>
            <p:ph type="sldNum" sz="quarter" idx="4"/>
          </p:nvPr>
        </p:nvSpPr>
        <p:spPr>
          <a:xfrm>
            <a:off x="685800" y="6153150"/>
            <a:ext cx="3886200" cy="444500"/>
          </a:xfrm>
        </p:spPr>
        <p:txBody>
          <a:bodyPr/>
          <a:lstStyle/>
          <a:p>
            <a:pPr>
              <a:defRPr/>
            </a:pPr>
            <a:r>
              <a:rPr lang="de-DE" sz="1200" dirty="0" err="1"/>
              <a:t>Manfred.Kuehnberger@htw-berlin.de</a:t>
            </a:r>
            <a:r>
              <a:rPr lang="de-DE" sz="1200" dirty="0"/>
              <a:t> </a:t>
            </a:r>
          </a:p>
          <a:p>
            <a:pPr>
              <a:defRPr/>
            </a:pPr>
            <a:r>
              <a:rPr lang="de-DE" sz="1200" dirty="0" smtClean="0"/>
              <a:t>Folie </a:t>
            </a:r>
            <a:fld id="{09A872CF-118A-DC4A-9849-1842D9DB4FED}" type="slidenum">
              <a:rPr lang="de-DE" sz="1200" smtClean="0"/>
              <a:pPr>
                <a:defRPr/>
              </a:pPr>
              <a:t>3</a:t>
            </a:fld>
            <a:endParaRPr lang="de-DE"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3850" y="188913"/>
            <a:ext cx="8208963" cy="576262"/>
          </a:xfrm>
        </p:spPr>
        <p:txBody>
          <a:bodyPr/>
          <a:lstStyle/>
          <a:p>
            <a:pPr eaLnBrk="1" hangingPunct="1"/>
            <a:r>
              <a:rPr lang="de-DE" sz="2000">
                <a:latin typeface="Verdana" charset="0"/>
                <a:ea typeface="ＭＳ Ｐゴシック" charset="0"/>
                <a:cs typeface="ＭＳ Ｐゴシック" charset="0"/>
              </a:rPr>
              <a:t>Fall: vorübergehende Wertminderung?</a:t>
            </a:r>
          </a:p>
        </p:txBody>
      </p:sp>
      <p:sp>
        <p:nvSpPr>
          <p:cNvPr id="45059"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45060" name="Rectangle 3"/>
          <p:cNvSpPr txBox="1">
            <a:spLocks noChangeArrowheads="1"/>
          </p:cNvSpPr>
          <p:nvPr/>
        </p:nvSpPr>
        <p:spPr bwMode="auto">
          <a:xfrm>
            <a:off x="323850" y="908050"/>
            <a:ext cx="8712200" cy="489743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buFont typeface="Times" charset="0"/>
              <a:buNone/>
            </a:pPr>
            <a:r>
              <a:rPr lang="de-DE" sz="2000" b="0">
                <a:solidFill>
                  <a:schemeClr val="tx1"/>
                </a:solidFill>
                <a:ea typeface="ＭＳ Ｐゴシック" charset="0"/>
                <a:cs typeface="ＭＳ Ｐゴシック" charset="0"/>
              </a:rPr>
              <a:t>Ein Unternehmen erwirbt ein Gebäude für 100, das mit 2% p.a. linear abgeschrieben wird. Nach zehn Jahren wird ein beizulegender Wert von 50 festgestellt, der Buchwert beträgt noch 80.</a:t>
            </a:r>
          </a:p>
          <a:p>
            <a:pPr eaLnBrk="1" hangingPunct="1">
              <a:lnSpc>
                <a:spcPts val="2200"/>
              </a:lnSpc>
              <a:spcBef>
                <a:spcPts val="475"/>
              </a:spcBef>
              <a:buClr>
                <a:schemeClr val="accent1"/>
              </a:buClr>
              <a:buFont typeface="Times" charset="0"/>
              <a:buNone/>
            </a:pPr>
            <a:endParaRPr lang="de-DE" sz="2000" b="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Times" charset="0"/>
              <a:buNone/>
            </a:pPr>
            <a:r>
              <a:rPr lang="de-DE" sz="2000" b="0">
                <a:solidFill>
                  <a:schemeClr val="tx1"/>
                </a:solidFill>
                <a:ea typeface="ＭＳ Ｐゴシック" charset="0"/>
                <a:cs typeface="ＭＳ Ｐゴシック" charset="0"/>
              </a:rPr>
              <a:t>Liegt eine dauernde Wertminderung vor?</a:t>
            </a:r>
          </a:p>
          <a:p>
            <a:pPr eaLnBrk="1" hangingPunct="1">
              <a:lnSpc>
                <a:spcPts val="2200"/>
              </a:lnSpc>
              <a:spcBef>
                <a:spcPts val="475"/>
              </a:spcBef>
              <a:buClr>
                <a:schemeClr val="accent1"/>
              </a:buClr>
              <a:buFont typeface="Times" charset="0"/>
              <a:buNone/>
            </a:pPr>
            <a:endParaRPr lang="de-DE" sz="2000" b="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Times" charset="0"/>
              <a:buNone/>
            </a:pPr>
            <a:r>
              <a:rPr lang="de-DE" sz="2000" b="0">
                <a:solidFill>
                  <a:schemeClr val="tx1"/>
                </a:solidFill>
                <a:ea typeface="ＭＳ Ｐゴシック" charset="0"/>
                <a:cs typeface="ＭＳ Ｐゴシック" charset="0"/>
              </a:rPr>
              <a:t>FinVerw: Nein, da der beizulegende Wert von 50 durch planmäßige Abschreibungen bis zum Jahre 25 erreicht wird, also in 15 Jahren. Diese Frist liegt unter der Hälfte der Rest – ND.</a:t>
            </a:r>
          </a:p>
          <a:p>
            <a:pPr eaLnBrk="1" hangingPunct="1">
              <a:lnSpc>
                <a:spcPts val="2200"/>
              </a:lnSpc>
              <a:spcBef>
                <a:spcPts val="475"/>
              </a:spcBef>
              <a:buClr>
                <a:schemeClr val="accent1"/>
              </a:buClr>
              <a:buFont typeface="Times" charset="0"/>
              <a:buNone/>
            </a:pPr>
            <a:endParaRPr lang="de-DE" sz="2000" b="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Times" charset="0"/>
              <a:buNone/>
            </a:pPr>
            <a:r>
              <a:rPr lang="de-DE" sz="2000" b="0">
                <a:solidFill>
                  <a:schemeClr val="tx1"/>
                </a:solidFill>
                <a:ea typeface="ＭＳ Ｐゴシック" charset="0"/>
                <a:cs typeface="ＭＳ Ｐゴシック" charset="0"/>
              </a:rPr>
              <a:t>Sind Sie von der Begründung überzeigt? </a:t>
            </a:r>
          </a:p>
          <a:p>
            <a:pPr eaLnBrk="1" hangingPunct="1">
              <a:lnSpc>
                <a:spcPts val="2200"/>
              </a:lnSpc>
              <a:spcBef>
                <a:spcPts val="475"/>
              </a:spcBef>
              <a:buClr>
                <a:schemeClr val="accent1"/>
              </a:buClr>
              <a:buFont typeface="Times" charset="0"/>
              <a:buNone/>
            </a:pPr>
            <a:r>
              <a:rPr lang="de-DE" sz="2000" b="0">
                <a:solidFill>
                  <a:schemeClr val="tx1"/>
                </a:solidFill>
                <a:ea typeface="ＭＳ Ｐゴシック" charset="0"/>
                <a:cs typeface="ＭＳ Ｐゴシック" charset="0"/>
              </a:rPr>
              <a:t>Ist Sie für die HB zu übernehmen?</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30</a:t>
            </a:fld>
            <a:endParaRPr lang="de-DE"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3850" y="188913"/>
            <a:ext cx="8208963" cy="576262"/>
          </a:xfrm>
        </p:spPr>
        <p:txBody>
          <a:bodyPr/>
          <a:lstStyle/>
          <a:p>
            <a:pPr eaLnBrk="1" hangingPunct="1"/>
            <a:r>
              <a:rPr lang="de-DE" sz="2000" dirty="0" smtClean="0">
                <a:latin typeface="Verdana" charset="0"/>
                <a:ea typeface="ＭＳ Ｐゴシック" charset="0"/>
                <a:cs typeface="ＭＳ Ｐゴシック" charset="0"/>
              </a:rPr>
              <a:t>Fall: „Überpreis“</a:t>
            </a:r>
            <a:endParaRPr lang="de-DE" sz="2000" dirty="0">
              <a:latin typeface="Verdana" charset="0"/>
              <a:ea typeface="ＭＳ Ｐゴシック" charset="0"/>
              <a:cs typeface="ＭＳ Ｐゴシック" charset="0"/>
            </a:endParaRPr>
          </a:p>
        </p:txBody>
      </p:sp>
      <p:sp>
        <p:nvSpPr>
          <p:cNvPr id="46083"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8" name="Rectangle 3"/>
          <p:cNvSpPr txBox="1">
            <a:spLocks noChangeArrowheads="1"/>
          </p:cNvSpPr>
          <p:nvPr/>
        </p:nvSpPr>
        <p:spPr bwMode="auto">
          <a:xfrm>
            <a:off x="323850" y="620713"/>
            <a:ext cx="8712200" cy="5256212"/>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9pPr>
          </a:lstStyle>
          <a:p>
            <a:pPr marL="0" indent="0" eaLnBrk="1" hangingPunct="1">
              <a:lnSpc>
                <a:spcPts val="2200"/>
              </a:lnSpc>
              <a:spcBef>
                <a:spcPts val="480"/>
              </a:spcBef>
              <a:buFont typeface="Times" charset="0"/>
              <a:buNone/>
              <a:defRPr/>
            </a:pPr>
            <a:r>
              <a:rPr lang="de-DE" sz="2000" b="0" dirty="0" smtClean="0">
                <a:latin typeface="Verdana" charset="0"/>
                <a:ea typeface="ＭＳ Ｐゴシック" charset="0"/>
                <a:cs typeface="ＭＳ Ｐゴシック" charset="0"/>
              </a:rPr>
              <a:t>Ein Unternehmen erwirbt ein Gebäude für 150, obwohl der Marktwert für vergleichbar Grundstücke nur bei 100 liegt.</a:t>
            </a:r>
          </a:p>
          <a:p>
            <a:pPr marL="0" indent="0" eaLnBrk="1" hangingPunct="1">
              <a:lnSpc>
                <a:spcPts val="2200"/>
              </a:lnSpc>
              <a:spcBef>
                <a:spcPts val="480"/>
              </a:spcBef>
              <a:buFont typeface="Times" charset="0"/>
              <a:buNone/>
              <a:defRPr/>
            </a:pPr>
            <a:endParaRPr lang="de-DE" sz="2000" b="0" dirty="0">
              <a:latin typeface="Verdana" charset="0"/>
              <a:ea typeface="ＭＳ Ｐゴシック" charset="0"/>
              <a:cs typeface="ＭＳ Ｐゴシック" charset="0"/>
            </a:endParaRPr>
          </a:p>
          <a:p>
            <a:pPr marL="457200" indent="-457200" eaLnBrk="1" hangingPunct="1">
              <a:lnSpc>
                <a:spcPts val="2200"/>
              </a:lnSpc>
              <a:spcBef>
                <a:spcPts val="480"/>
              </a:spcBef>
              <a:buFont typeface="+mj-lt"/>
              <a:buAutoNum type="alphaLcParenR"/>
              <a:defRPr/>
            </a:pPr>
            <a:r>
              <a:rPr lang="de-DE" sz="2000" b="0" dirty="0" smtClean="0">
                <a:latin typeface="Verdana" charset="0"/>
                <a:ea typeface="ＭＳ Ｐゴシック" charset="0"/>
                <a:cs typeface="ＭＳ Ｐゴシック" charset="0"/>
              </a:rPr>
              <a:t>Liegt ein realistischer Sachverhalt vor? Welche Motive kann der Erwerber gehabt haben, den „überhöhten“ Kaufpreis zu zahlen?</a:t>
            </a:r>
          </a:p>
          <a:p>
            <a:pPr marL="457200" indent="-457200" eaLnBrk="1" hangingPunct="1">
              <a:lnSpc>
                <a:spcPts val="2200"/>
              </a:lnSpc>
              <a:spcBef>
                <a:spcPts val="480"/>
              </a:spcBef>
              <a:buFont typeface="+mj-lt"/>
              <a:buAutoNum type="alphaLcParenR"/>
              <a:defRPr/>
            </a:pPr>
            <a:r>
              <a:rPr lang="de-DE" sz="2000" b="0" dirty="0" smtClean="0">
                <a:latin typeface="Verdana" charset="0"/>
                <a:ea typeface="ＭＳ Ｐゴシック" charset="0"/>
                <a:cs typeface="ＭＳ Ｐゴシック" charset="0"/>
              </a:rPr>
              <a:t>Wie hoch sind die AK?</a:t>
            </a:r>
          </a:p>
          <a:p>
            <a:pPr marL="457200" indent="-457200" eaLnBrk="1" hangingPunct="1">
              <a:lnSpc>
                <a:spcPts val="2200"/>
              </a:lnSpc>
              <a:spcBef>
                <a:spcPts val="480"/>
              </a:spcBef>
              <a:buFont typeface="+mj-lt"/>
              <a:buAutoNum type="alphaLcParenR"/>
              <a:defRPr/>
            </a:pPr>
            <a:r>
              <a:rPr lang="de-DE" sz="2000" b="0" dirty="0" smtClean="0">
                <a:latin typeface="Verdana" charset="0"/>
                <a:ea typeface="ＭＳ Ｐゴシック" charset="0"/>
                <a:cs typeface="ＭＳ Ｐゴシック" charset="0"/>
              </a:rPr>
              <a:t>Ist zum nächsten Stichtag eine Abwertung auf 100 geboten oder zulässig?</a:t>
            </a:r>
          </a:p>
          <a:p>
            <a:pPr marL="457200" indent="-457200" eaLnBrk="1" hangingPunct="1">
              <a:lnSpc>
                <a:spcPts val="2200"/>
              </a:lnSpc>
              <a:spcBef>
                <a:spcPts val="480"/>
              </a:spcBef>
              <a:buFont typeface="+mj-lt"/>
              <a:buAutoNum type="alphaLcParenR"/>
              <a:defRPr/>
            </a:pPr>
            <a:r>
              <a:rPr lang="de-DE" sz="2000" b="0" dirty="0" smtClean="0">
                <a:latin typeface="Verdana" charset="0"/>
                <a:ea typeface="ＭＳ Ｐゴシック" charset="0"/>
                <a:cs typeface="ＭＳ Ｐゴシック" charset="0"/>
              </a:rPr>
              <a:t>Wie ist zu verfahren, wenn der Marktwert für vergleichbare Grundstücke auf 80 absinkt?</a:t>
            </a:r>
          </a:p>
          <a:p>
            <a:pPr marL="457200" indent="-457200" eaLnBrk="1" hangingPunct="1">
              <a:lnSpc>
                <a:spcPts val="2200"/>
              </a:lnSpc>
              <a:spcBef>
                <a:spcPts val="480"/>
              </a:spcBef>
              <a:buFont typeface="+mj-lt"/>
              <a:buAutoNum type="alphaLcParenR"/>
              <a:defRPr/>
            </a:pPr>
            <a:r>
              <a:rPr lang="de-DE" sz="2000" b="0" dirty="0" smtClean="0">
                <a:latin typeface="Verdana" charset="0"/>
                <a:ea typeface="ＭＳ Ｐゴシック" charset="0"/>
                <a:cs typeface="ＭＳ Ｐゴシック" charset="0"/>
              </a:rPr>
              <a:t>BFH/</a:t>
            </a:r>
            <a:r>
              <a:rPr lang="de-DE" sz="2000" b="0" dirty="0" err="1" smtClean="0">
                <a:latin typeface="Verdana" charset="0"/>
                <a:ea typeface="ＭＳ Ｐゴシック" charset="0"/>
                <a:cs typeface="ＭＳ Ｐゴシック" charset="0"/>
              </a:rPr>
              <a:t>FinVerw</a:t>
            </a:r>
            <a:r>
              <a:rPr lang="de-DE" sz="2000" b="0" dirty="0" smtClean="0">
                <a:latin typeface="Verdana" charset="0"/>
                <a:ea typeface="ＭＳ Ｐゴシック" charset="0"/>
                <a:cs typeface="ＭＳ Ｐゴシック" charset="0"/>
              </a:rPr>
              <a:t>: Die überhöhten AK gehen auf besondere Synergieerwartungen des Käufers zurück. Ein dauerhaftes Absinken der Marktpreise ist deshalb nur bezogen auf den „angemessenen“ Teil der ursprünglichen AK möglich. Preis für </a:t>
            </a:r>
            <a:r>
              <a:rPr lang="de-DE" sz="2000" b="0" dirty="0" err="1" smtClean="0">
                <a:latin typeface="Verdana" charset="0"/>
                <a:ea typeface="ＭＳ Ｐゴシック" charset="0"/>
                <a:cs typeface="ＭＳ Ｐゴシック" charset="0"/>
              </a:rPr>
              <a:t>Synergieerwartungen</a:t>
            </a:r>
            <a:r>
              <a:rPr lang="de-DE" sz="2000" b="0" dirty="0" smtClean="0">
                <a:latin typeface="Verdana" charset="0"/>
                <a:ea typeface="ＭＳ Ｐゴシック" charset="0"/>
                <a:cs typeface="ＭＳ Ｐゴシック" charset="0"/>
              </a:rPr>
              <a:t>: nur bei Wegfall Abschreibungsgrund.</a:t>
            </a:r>
          </a:p>
          <a:p>
            <a:pPr eaLnBrk="1" hangingPunct="1">
              <a:lnSpc>
                <a:spcPts val="2200"/>
              </a:lnSpc>
              <a:spcBef>
                <a:spcPts val="480"/>
              </a:spcBef>
              <a:defRPr/>
            </a:pPr>
            <a:r>
              <a:rPr lang="de-DE" sz="2000" b="0" dirty="0" smtClean="0">
                <a:latin typeface="Verdana" charset="0"/>
                <a:ea typeface="ＭＳ Ｐゴシック" charset="0"/>
                <a:cs typeface="ＭＳ Ｐゴシック" charset="0"/>
              </a:rPr>
              <a:t>Wie ist diese Argumentation handelsbilanziell zu würdigen?</a:t>
            </a:r>
          </a:p>
          <a:p>
            <a:pPr eaLnBrk="1" hangingPunct="1">
              <a:lnSpc>
                <a:spcPts val="2200"/>
              </a:lnSpc>
              <a:spcBef>
                <a:spcPts val="480"/>
              </a:spcBef>
              <a:defRPr/>
            </a:pPr>
            <a:r>
              <a:rPr lang="de-DE" sz="2000" b="0" dirty="0" smtClean="0">
                <a:latin typeface="Verdana" charset="0"/>
                <a:ea typeface="ＭＳ Ｐゴシック" charset="0"/>
                <a:cs typeface="ＭＳ Ｐゴシック" charset="0"/>
              </a:rPr>
              <a:t>Wie könnte der geforderte Nachweis aussehen?</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31</a:t>
            </a:fld>
            <a:endParaRPr lang="de-DE"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3850" y="188913"/>
            <a:ext cx="8208963" cy="287337"/>
          </a:xfrm>
        </p:spPr>
        <p:txBody>
          <a:bodyPr/>
          <a:lstStyle/>
          <a:p>
            <a:pPr eaLnBrk="1" hangingPunct="1"/>
            <a:r>
              <a:rPr lang="de-DE" sz="2000" dirty="0">
                <a:latin typeface="Verdana" charset="0"/>
                <a:ea typeface="ＭＳ Ｐゴシック" charset="0"/>
                <a:cs typeface="ＭＳ Ｐゴシック" charset="0"/>
              </a:rPr>
              <a:t>Beispiel Teil </a:t>
            </a:r>
            <a:r>
              <a:rPr lang="de-DE" sz="2000" dirty="0" smtClean="0">
                <a:latin typeface="Verdana" charset="0"/>
                <a:ea typeface="ＭＳ Ｐゴシック" charset="0"/>
                <a:cs typeface="ＭＳ Ｐゴシック" charset="0"/>
              </a:rPr>
              <a:t>1: Unfertiges Erzeugnis</a:t>
            </a:r>
            <a:endParaRPr lang="de-DE" sz="2000" dirty="0">
              <a:latin typeface="Verdana" charset="0"/>
              <a:ea typeface="ＭＳ Ｐゴシック" charset="0"/>
              <a:cs typeface="ＭＳ Ｐゴシック" charset="0"/>
            </a:endParaRPr>
          </a:p>
        </p:txBody>
      </p:sp>
      <p:sp>
        <p:nvSpPr>
          <p:cNvPr id="47107"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8" name="Rectangle 3"/>
          <p:cNvSpPr txBox="1">
            <a:spLocks noChangeArrowheads="1"/>
          </p:cNvSpPr>
          <p:nvPr/>
        </p:nvSpPr>
        <p:spPr bwMode="auto">
          <a:xfrm>
            <a:off x="323850" y="693067"/>
            <a:ext cx="8712200" cy="525621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9pPr>
          </a:lstStyle>
          <a:p>
            <a:pPr marL="0" indent="0" eaLnBrk="1" hangingPunct="1">
              <a:lnSpc>
                <a:spcPts val="2000"/>
              </a:lnSpc>
              <a:spcBef>
                <a:spcPts val="480"/>
              </a:spcBef>
              <a:buFont typeface="Times" charset="0"/>
              <a:buNone/>
              <a:defRPr/>
            </a:pPr>
            <a:r>
              <a:rPr lang="de-DE" sz="2000" b="0" dirty="0" smtClean="0">
                <a:latin typeface="Verdana" charset="0"/>
                <a:ea typeface="ＭＳ Ｐゴシック" charset="0"/>
                <a:cs typeface="ＭＳ Ｐゴシック" charset="0"/>
              </a:rPr>
              <a:t>Ein Bauunternehmen erstellt auf fremdem Grund und Boden ein Gebäude für den Grundstückseigentümer. Bis 31.12.01 sind aufwandsgleiche Kosten von 400 T€ angefallen (= HK </a:t>
            </a:r>
            <a:r>
              <a:rPr lang="de-DE" sz="2000" b="0" dirty="0" err="1" smtClean="0">
                <a:latin typeface="Verdana" charset="0"/>
                <a:ea typeface="ＭＳ Ｐゴシック" charset="0"/>
                <a:cs typeface="ＭＳ Ｐゴシック" charset="0"/>
              </a:rPr>
              <a:t>iSd</a:t>
            </a:r>
            <a:r>
              <a:rPr lang="de-DE" sz="2000" b="0" dirty="0" smtClean="0">
                <a:latin typeface="Verdana" charset="0"/>
                <a:ea typeface="ＭＳ Ｐゴシック" charset="0"/>
                <a:cs typeface="ＭＳ Ｐゴシック" charset="0"/>
              </a:rPr>
              <a:t> Handels- und Steuerbilanz, wobei das Unternehmen immer den steuerlichen Mindestwert wählt). Die bisher erstellten Bauabschnitte berechtigen das Bauunternehmen, eine erste Kaufpreisrate von 450 T€ einzufordern. Eine entsprechende Rechnung wurde noch vor Jahresende verschickt, die Zahlung hat bis Ende Januar zu erfolgen. Der Gesamtkaufpreis beträgt 900 T€ und ist nach der endgültigen Bauabnahme fällig, voraussichtlich Mitte 02. Für das Jahr 02 rechnet das Bauunternehmen noch mit folgenden (aufwandsgleichen) Kosten (in T€):</a:t>
            </a:r>
          </a:p>
          <a:p>
            <a:pPr marL="0" indent="0" eaLnBrk="1" hangingPunct="1">
              <a:lnSpc>
                <a:spcPts val="2000"/>
              </a:lnSpc>
              <a:spcBef>
                <a:spcPts val="480"/>
              </a:spcBef>
              <a:buFont typeface="Times" charset="0"/>
              <a:buNone/>
              <a:defRPr/>
            </a:pPr>
            <a:endParaRPr lang="de-DE" sz="2000" b="0" dirty="0" smtClean="0">
              <a:latin typeface="Verdana" charset="0"/>
              <a:ea typeface="ＭＳ Ｐゴシック" charset="0"/>
              <a:cs typeface="ＭＳ Ｐゴシック" charset="0"/>
            </a:endParaRPr>
          </a:p>
          <a:p>
            <a:pPr eaLnBrk="1" hangingPunct="1">
              <a:lnSpc>
                <a:spcPts val="2000"/>
              </a:lnSpc>
              <a:spcBef>
                <a:spcPts val="480"/>
              </a:spcBef>
              <a:buFont typeface="Symbol" charset="2"/>
              <a:buChar char="-"/>
              <a:defRPr/>
            </a:pPr>
            <a:r>
              <a:rPr lang="de-DE" sz="2000" b="0" dirty="0" smtClean="0">
                <a:latin typeface="Verdana" charset="0"/>
                <a:ea typeface="ＭＳ Ｐゴシック" charset="0"/>
                <a:cs typeface="ＭＳ Ｐゴシック" charset="0"/>
              </a:rPr>
              <a:t>Materialkosten						200</a:t>
            </a:r>
          </a:p>
          <a:p>
            <a:pPr eaLnBrk="1" hangingPunct="1">
              <a:lnSpc>
                <a:spcPts val="2000"/>
              </a:lnSpc>
              <a:spcBef>
                <a:spcPts val="480"/>
              </a:spcBef>
              <a:buFont typeface="Symbol" charset="2"/>
              <a:buChar char="-"/>
              <a:defRPr/>
            </a:pPr>
            <a:r>
              <a:rPr lang="de-DE" sz="2000" b="0" dirty="0" smtClean="0">
                <a:latin typeface="Verdana" charset="0"/>
                <a:ea typeface="ＭＳ Ｐゴシック" charset="0"/>
                <a:cs typeface="ＭＳ Ｐゴシック" charset="0"/>
              </a:rPr>
              <a:t>Fertigungskosten						250</a:t>
            </a:r>
          </a:p>
          <a:p>
            <a:pPr eaLnBrk="1" hangingPunct="1">
              <a:lnSpc>
                <a:spcPts val="2000"/>
              </a:lnSpc>
              <a:spcBef>
                <a:spcPts val="480"/>
              </a:spcBef>
              <a:buFont typeface="Symbol" charset="2"/>
              <a:buChar char="-"/>
              <a:defRPr/>
            </a:pPr>
            <a:r>
              <a:rPr lang="de-DE" sz="2000" b="0" dirty="0" smtClean="0">
                <a:latin typeface="Verdana" charset="0"/>
                <a:ea typeface="ＭＳ Ｐゴシック" charset="0"/>
                <a:cs typeface="ＭＳ Ｐゴシック" charset="0"/>
              </a:rPr>
              <a:t>Anteilige allgemeine Verwaltungskosten			30</a:t>
            </a:r>
          </a:p>
          <a:p>
            <a:pPr eaLnBrk="1" hangingPunct="1">
              <a:lnSpc>
                <a:spcPts val="2000"/>
              </a:lnSpc>
              <a:spcBef>
                <a:spcPts val="480"/>
              </a:spcBef>
              <a:buFont typeface="Symbol" charset="2"/>
              <a:buChar char="-"/>
              <a:defRPr/>
            </a:pPr>
            <a:r>
              <a:rPr lang="de-DE" sz="2000" b="0" dirty="0" smtClean="0">
                <a:latin typeface="Verdana" charset="0"/>
                <a:ea typeface="ＭＳ Ｐゴシック" charset="0"/>
                <a:cs typeface="ＭＳ Ｐゴシック" charset="0"/>
              </a:rPr>
              <a:t>Zinsen/Bearbeitungsgebühr für ein Darlehen		50</a:t>
            </a:r>
          </a:p>
          <a:p>
            <a:pPr eaLnBrk="1" hangingPunct="1">
              <a:lnSpc>
                <a:spcPts val="2000"/>
              </a:lnSpc>
              <a:spcBef>
                <a:spcPts val="480"/>
              </a:spcBef>
              <a:buFont typeface="Symbol" charset="2"/>
              <a:buChar char="-"/>
              <a:defRPr/>
            </a:pPr>
            <a:r>
              <a:rPr lang="de-DE" sz="2000" b="0" dirty="0" smtClean="0">
                <a:latin typeface="Verdana" charset="0"/>
                <a:ea typeface="ＭＳ Ｐゴシック" charset="0"/>
                <a:cs typeface="ＭＳ Ｐゴシック" charset="0"/>
              </a:rPr>
              <a:t>Abschreibungen auf Baumaschinen			40</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32</a:t>
            </a:fld>
            <a:endParaRPr lang="de-DE"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3850" y="188913"/>
            <a:ext cx="8208963" cy="287337"/>
          </a:xfrm>
        </p:spPr>
        <p:txBody>
          <a:bodyPr/>
          <a:lstStyle/>
          <a:p>
            <a:pPr eaLnBrk="1" hangingPunct="1"/>
            <a:r>
              <a:rPr lang="de-DE" sz="2000">
                <a:latin typeface="Verdana" charset="0"/>
                <a:ea typeface="ＭＳ Ｐゴシック" charset="0"/>
                <a:cs typeface="ＭＳ Ｐゴシック" charset="0"/>
              </a:rPr>
              <a:t>Beispiel Teil 2</a:t>
            </a:r>
          </a:p>
        </p:txBody>
      </p:sp>
      <p:sp>
        <p:nvSpPr>
          <p:cNvPr id="48131"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8" name="Rectangle 3"/>
          <p:cNvSpPr txBox="1">
            <a:spLocks noChangeArrowheads="1"/>
          </p:cNvSpPr>
          <p:nvPr/>
        </p:nvSpPr>
        <p:spPr bwMode="auto">
          <a:xfrm>
            <a:off x="323850" y="764704"/>
            <a:ext cx="8712200" cy="3888432"/>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9pPr>
          </a:lstStyle>
          <a:p>
            <a:pPr marL="0" indent="0" eaLnBrk="1" hangingPunct="1">
              <a:lnSpc>
                <a:spcPts val="2200"/>
              </a:lnSpc>
              <a:spcBef>
                <a:spcPts val="280"/>
              </a:spcBef>
              <a:buFont typeface="Times" charset="0"/>
              <a:buNone/>
              <a:defRPr/>
            </a:pPr>
            <a:r>
              <a:rPr lang="de-DE" sz="2000" b="0" dirty="0" smtClean="0">
                <a:latin typeface="Verdana" charset="0"/>
                <a:ea typeface="ＭＳ Ｐゴシック" charset="0"/>
                <a:cs typeface="ＭＳ Ｐゴシック" charset="0"/>
              </a:rPr>
              <a:t>Das Unternehmen rechnet damit (aufgrund langjähriger Erfahrungen), dass in den ersten </a:t>
            </a:r>
            <a:r>
              <a:rPr lang="de-DE" sz="2000" b="0" dirty="0">
                <a:latin typeface="Verdana" charset="0"/>
                <a:ea typeface="ＭＳ Ｐゴシック" charset="0"/>
                <a:cs typeface="ＭＳ Ｐゴシック" charset="0"/>
              </a:rPr>
              <a:t>J</a:t>
            </a:r>
            <a:r>
              <a:rPr lang="de-DE" sz="2000" b="0" dirty="0" smtClean="0">
                <a:latin typeface="Verdana" charset="0"/>
                <a:ea typeface="ＭＳ Ｐゴシック" charset="0"/>
                <a:cs typeface="ＭＳ Ｐゴシック" charset="0"/>
              </a:rPr>
              <a:t>ahren nach Übergabe Gewährleistungskosten von rd. 2% auf den Verkaufspreis anfallen werden. Bei der Kellerisolierung wurde, um Material zu sparen, die Isolierung -trotz etwas unsicherer Situation bezüglich der Grundwasserverhältnisse- eine Sparversion realisiert. Es kann deshalb sein, dass bei ungünstiger Entwicklung später nochmals 20 T€</a:t>
            </a:r>
            <a:r>
              <a:rPr lang="de-DE" sz="2000" b="0" dirty="0">
                <a:latin typeface="Verdana" charset="0"/>
                <a:ea typeface="ＭＳ Ｐゴシック" charset="0"/>
                <a:cs typeface="ＭＳ Ｐゴシック" charset="0"/>
              </a:rPr>
              <a:t> </a:t>
            </a:r>
            <a:r>
              <a:rPr lang="de-DE" sz="2000" b="0" dirty="0" smtClean="0">
                <a:latin typeface="Verdana" charset="0"/>
                <a:ea typeface="ＭＳ Ｐゴシック" charset="0"/>
                <a:cs typeface="ＭＳ Ｐゴシック" charset="0"/>
              </a:rPr>
              <a:t>für Nacharbeiten auf das Unternehmen zukommen. Nach Bauabnahme erhält der Makler, der den Auftrag vermittelt hat eine Abschlussprovision von 10 T€. Üblicherweise kalkuliert das Unternehmen für Gebäude vergleichbarer Art einen Gewinnaufschlag von 10% auf die steuerlichen HK. Der vorliegende Auftrag wurde nur angenommen, da die Auftragslage derzeit sehr ungünstig ist.</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33</a:t>
            </a:fld>
            <a:endParaRPr lang="de-DE"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3850" y="188913"/>
            <a:ext cx="8208963" cy="287337"/>
          </a:xfrm>
        </p:spPr>
        <p:txBody>
          <a:bodyPr/>
          <a:lstStyle/>
          <a:p>
            <a:pPr eaLnBrk="1" hangingPunct="1"/>
            <a:r>
              <a:rPr lang="de-DE" sz="2000" dirty="0">
                <a:latin typeface="Verdana" charset="0"/>
                <a:ea typeface="ＭＳ Ｐゴシック" charset="0"/>
                <a:cs typeface="ＭＳ Ｐゴシック" charset="0"/>
              </a:rPr>
              <a:t>Beispiel Teil </a:t>
            </a:r>
            <a:r>
              <a:rPr lang="de-DE" sz="2000" dirty="0" smtClean="0">
                <a:latin typeface="Verdana" charset="0"/>
                <a:ea typeface="ＭＳ Ｐゴシック" charset="0"/>
                <a:cs typeface="ＭＳ Ｐゴシック" charset="0"/>
              </a:rPr>
              <a:t>3</a:t>
            </a:r>
            <a:endParaRPr lang="de-DE" sz="2000" dirty="0">
              <a:latin typeface="Verdana" charset="0"/>
              <a:ea typeface="ＭＳ Ｐゴシック" charset="0"/>
              <a:cs typeface="ＭＳ Ｐゴシック" charset="0"/>
            </a:endParaRPr>
          </a:p>
        </p:txBody>
      </p:sp>
      <p:sp>
        <p:nvSpPr>
          <p:cNvPr id="48131"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8" name="Rectangle 3"/>
          <p:cNvSpPr txBox="1">
            <a:spLocks noChangeArrowheads="1"/>
          </p:cNvSpPr>
          <p:nvPr/>
        </p:nvSpPr>
        <p:spPr bwMode="auto">
          <a:xfrm>
            <a:off x="323850" y="692174"/>
            <a:ext cx="8712200" cy="482505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9pPr>
          </a:lstStyle>
          <a:p>
            <a:pPr marL="457200" indent="-457200" eaLnBrk="1" hangingPunct="1">
              <a:lnSpc>
                <a:spcPts val="2200"/>
              </a:lnSpc>
              <a:spcBef>
                <a:spcPts val="280"/>
              </a:spcBef>
              <a:buFont typeface="+mj-lt"/>
              <a:buAutoNum type="alphaLcParenR"/>
              <a:defRPr/>
            </a:pPr>
            <a:r>
              <a:rPr lang="de-DE" sz="2000" b="0" dirty="0" smtClean="0">
                <a:latin typeface="Verdana" charset="0"/>
                <a:ea typeface="ＭＳ Ｐゴシック" charset="0"/>
                <a:cs typeface="ＭＳ Ｐゴシック" charset="0"/>
              </a:rPr>
              <a:t>Wie ist der beizulegende Wert nach §253 Abs.4 S.2 HGB zu ermitteln?</a:t>
            </a:r>
          </a:p>
          <a:p>
            <a:pPr marL="457200" indent="-457200" eaLnBrk="1" hangingPunct="1">
              <a:lnSpc>
                <a:spcPts val="2200"/>
              </a:lnSpc>
              <a:spcBef>
                <a:spcPts val="280"/>
              </a:spcBef>
              <a:buFont typeface="+mj-lt"/>
              <a:buAutoNum type="alphaLcParenR"/>
              <a:defRPr/>
            </a:pPr>
            <a:endParaRPr lang="de-DE" sz="2000" b="0" dirty="0" smtClean="0">
              <a:latin typeface="Verdana" charset="0"/>
              <a:ea typeface="ＭＳ Ｐゴシック" charset="0"/>
              <a:cs typeface="ＭＳ Ｐゴシック" charset="0"/>
            </a:endParaRPr>
          </a:p>
          <a:p>
            <a:pPr marL="457200" indent="-457200" eaLnBrk="1" hangingPunct="1">
              <a:lnSpc>
                <a:spcPts val="2200"/>
              </a:lnSpc>
              <a:spcBef>
                <a:spcPts val="280"/>
              </a:spcBef>
              <a:buFont typeface="+mj-lt"/>
              <a:buAutoNum type="alphaLcParenR"/>
              <a:defRPr/>
            </a:pPr>
            <a:r>
              <a:rPr lang="de-DE" sz="2000" b="0" dirty="0" smtClean="0">
                <a:latin typeface="Verdana" charset="0"/>
                <a:ea typeface="ＭＳ Ｐゴシック" charset="0"/>
                <a:cs typeface="ＭＳ Ｐゴシック" charset="0"/>
              </a:rPr>
              <a:t>Wie hoch ist der Teilwert zum Stichtag?</a:t>
            </a:r>
          </a:p>
          <a:p>
            <a:pPr marL="457200" indent="-457200" eaLnBrk="1" hangingPunct="1">
              <a:lnSpc>
                <a:spcPts val="2200"/>
              </a:lnSpc>
              <a:spcBef>
                <a:spcPts val="280"/>
              </a:spcBef>
              <a:buFont typeface="+mj-lt"/>
              <a:buAutoNum type="alphaLcParenR"/>
              <a:defRPr/>
            </a:pPr>
            <a:endParaRPr lang="de-DE" sz="2000" b="0" dirty="0" smtClean="0">
              <a:latin typeface="Verdana" charset="0"/>
              <a:ea typeface="ＭＳ Ｐゴシック" charset="0"/>
              <a:cs typeface="ＭＳ Ｐゴシック" charset="0"/>
            </a:endParaRPr>
          </a:p>
          <a:p>
            <a:pPr marL="457200" indent="-457200" eaLnBrk="1" hangingPunct="1">
              <a:lnSpc>
                <a:spcPts val="2200"/>
              </a:lnSpc>
              <a:spcBef>
                <a:spcPts val="280"/>
              </a:spcBef>
              <a:buFont typeface="+mj-lt"/>
              <a:buAutoNum type="alphaLcParenR"/>
              <a:defRPr/>
            </a:pPr>
            <a:r>
              <a:rPr lang="de-DE" sz="2000" b="0" dirty="0" smtClean="0">
                <a:latin typeface="Verdana" charset="0"/>
                <a:ea typeface="ＭＳ Ｐゴシック" charset="0"/>
                <a:cs typeface="ＭＳ Ｐゴシック" charset="0"/>
              </a:rPr>
              <a:t>Nach Ansicht der Finanzverwaltung war das Gebäude nicht als unfertiges Erzeugnis, sondern als Forderung zu bilanzieren (vgl. OFD – </a:t>
            </a:r>
            <a:r>
              <a:rPr lang="de-DE" sz="2000" b="0" dirty="0" err="1" smtClean="0">
                <a:latin typeface="Verdana" charset="0"/>
                <a:ea typeface="ＭＳ Ｐゴシック" charset="0"/>
                <a:cs typeface="ＭＳ Ｐゴシック" charset="0"/>
              </a:rPr>
              <a:t>Vfg</a:t>
            </a:r>
            <a:r>
              <a:rPr lang="de-DE" sz="2000" b="0" dirty="0" smtClean="0">
                <a:latin typeface="Verdana" charset="0"/>
                <a:ea typeface="ＭＳ Ｐゴシック" charset="0"/>
                <a:cs typeface="ＭＳ Ｐゴシック" charset="0"/>
              </a:rPr>
              <a:t>. Kiel </a:t>
            </a:r>
            <a:r>
              <a:rPr lang="de-DE" sz="2000" b="0" dirty="0">
                <a:latin typeface="Verdana" charset="0"/>
                <a:ea typeface="ＭＳ Ｐゴシック" charset="0"/>
                <a:cs typeface="ＭＳ Ｐゴシック" charset="0"/>
              </a:rPr>
              <a:t>v</a:t>
            </a:r>
            <a:r>
              <a:rPr lang="de-DE" sz="2000" b="0" dirty="0" smtClean="0">
                <a:latin typeface="Verdana" charset="0"/>
                <a:ea typeface="ＭＳ Ｐゴシック" charset="0"/>
                <a:cs typeface="ＭＳ Ｐゴシック" charset="0"/>
              </a:rPr>
              <a:t>om 30.3.2000). Welche Folgen hat dies für den Jahresabschluss?</a:t>
            </a:r>
          </a:p>
          <a:p>
            <a:pPr marL="457200" indent="-457200" eaLnBrk="1" hangingPunct="1">
              <a:lnSpc>
                <a:spcPts val="2200"/>
              </a:lnSpc>
              <a:spcBef>
                <a:spcPts val="280"/>
              </a:spcBef>
              <a:buFont typeface="+mj-lt"/>
              <a:buAutoNum type="alphaLcParenR"/>
              <a:defRPr/>
            </a:pPr>
            <a:endParaRPr lang="de-DE" sz="2000" b="0" dirty="0" smtClean="0">
              <a:latin typeface="Verdana" charset="0"/>
              <a:ea typeface="ＭＳ Ｐゴシック" charset="0"/>
              <a:cs typeface="ＭＳ Ｐゴシック" charset="0"/>
            </a:endParaRPr>
          </a:p>
          <a:p>
            <a:pPr marL="457200" indent="-457200" eaLnBrk="1" hangingPunct="1">
              <a:lnSpc>
                <a:spcPts val="2200"/>
              </a:lnSpc>
              <a:spcBef>
                <a:spcPts val="280"/>
              </a:spcBef>
              <a:buFont typeface="+mj-lt"/>
              <a:buAutoNum type="alphaLcParenR"/>
              <a:defRPr/>
            </a:pPr>
            <a:r>
              <a:rPr lang="de-DE" sz="2000" b="0" dirty="0" smtClean="0">
                <a:latin typeface="Verdana" charset="0"/>
                <a:ea typeface="ＭＳ Ｐゴシック" charset="0"/>
                <a:cs typeface="ＭＳ Ｐゴシック" charset="0"/>
              </a:rPr>
              <a:t>Wie würden Sie den Sachverhalt im internen Rechnungswesen abbilden, um möglichst aussagefähige Daten in der kurzfristigen Betriebsergebnisrechnung und Kalkulation nutzen zu können?</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34</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09870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23850" y="188913"/>
            <a:ext cx="8208963" cy="287337"/>
          </a:xfrm>
        </p:spPr>
        <p:txBody>
          <a:bodyPr/>
          <a:lstStyle/>
          <a:p>
            <a:pPr eaLnBrk="1" hangingPunct="1"/>
            <a:r>
              <a:rPr lang="de-DE" sz="2000">
                <a:latin typeface="Verdana" charset="0"/>
                <a:ea typeface="ＭＳ Ｐゴシック" charset="0"/>
                <a:cs typeface="ＭＳ Ｐゴシック" charset="0"/>
              </a:rPr>
              <a:t>Retrograde Wertermittlung</a:t>
            </a:r>
          </a:p>
        </p:txBody>
      </p:sp>
      <p:sp>
        <p:nvSpPr>
          <p:cNvPr id="49155"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8" name="Rectangle 3"/>
          <p:cNvSpPr txBox="1">
            <a:spLocks noChangeArrowheads="1"/>
          </p:cNvSpPr>
          <p:nvPr/>
        </p:nvSpPr>
        <p:spPr bwMode="auto">
          <a:xfrm>
            <a:off x="323850" y="692150"/>
            <a:ext cx="8712200" cy="511333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charset="0"/>
              <a:buChar char="•"/>
              <a:defRPr sz="2400">
                <a:solidFill>
                  <a:schemeClr val="tx1"/>
                </a:solidFill>
                <a:latin typeface="+mn-lt"/>
                <a:ea typeface="+mn-ea"/>
              </a:defRPr>
            </a:lvl9pPr>
          </a:lstStyle>
          <a:p>
            <a:pPr marL="0" indent="0" eaLnBrk="1" hangingPunct="1">
              <a:lnSpc>
                <a:spcPts val="2000"/>
              </a:lnSpc>
              <a:spcBef>
                <a:spcPts val="280"/>
              </a:spcBef>
              <a:buFont typeface="Times" charset="0"/>
              <a:buNone/>
              <a:defRPr/>
            </a:pPr>
            <a:r>
              <a:rPr lang="de-DE" sz="2000" b="0" dirty="0" smtClean="0">
                <a:latin typeface="Verdana" charset="0"/>
                <a:ea typeface="ＭＳ Ｐゴシック" charset="0"/>
                <a:cs typeface="ＭＳ Ｐゴシック" charset="0"/>
              </a:rPr>
              <a:t>Geschätzter Veräußerungspreis			900.000</a:t>
            </a:r>
          </a:p>
          <a:p>
            <a:pPr eaLnBrk="1" hangingPunct="1">
              <a:lnSpc>
                <a:spcPts val="2000"/>
              </a:lnSpc>
              <a:spcBef>
                <a:spcPts val="280"/>
              </a:spcBef>
              <a:buFont typeface="Symbol" charset="2"/>
              <a:buChar char="-"/>
              <a:defRPr/>
            </a:pPr>
            <a:r>
              <a:rPr lang="de-DE" sz="2000" b="0" dirty="0" smtClean="0">
                <a:latin typeface="Verdana" charset="0"/>
                <a:ea typeface="ＭＳ Ｐゴシック" charset="0"/>
                <a:cs typeface="ＭＳ Ｐゴシック" charset="0"/>
              </a:rPr>
              <a:t>Maklerprovision					  10.000</a:t>
            </a:r>
          </a:p>
          <a:p>
            <a:pPr eaLnBrk="1" hangingPunct="1">
              <a:lnSpc>
                <a:spcPts val="2000"/>
              </a:lnSpc>
              <a:spcBef>
                <a:spcPts val="280"/>
              </a:spcBef>
              <a:buFont typeface="Symbol" charset="2"/>
              <a:buChar char="-"/>
              <a:defRPr/>
            </a:pPr>
            <a:r>
              <a:rPr lang="de-DE" sz="2000" b="0" dirty="0" smtClean="0">
                <a:latin typeface="Verdana" charset="0"/>
                <a:ea typeface="ＭＳ Ｐゴシック" charset="0"/>
                <a:cs typeface="ＭＳ Ｐゴシック" charset="0"/>
              </a:rPr>
              <a:t>Materialkosten					200.000</a:t>
            </a:r>
          </a:p>
          <a:p>
            <a:pPr eaLnBrk="1" hangingPunct="1">
              <a:lnSpc>
                <a:spcPts val="2000"/>
              </a:lnSpc>
              <a:spcBef>
                <a:spcPts val="280"/>
              </a:spcBef>
              <a:buFont typeface="Symbol" charset="2"/>
              <a:buChar char="-"/>
              <a:defRPr/>
            </a:pPr>
            <a:r>
              <a:rPr lang="de-DE" sz="2000" b="0" dirty="0" smtClean="0">
                <a:latin typeface="Verdana" charset="0"/>
                <a:ea typeface="ＭＳ Ｐゴシック" charset="0"/>
                <a:cs typeface="ＭＳ Ｐゴシック" charset="0"/>
              </a:rPr>
              <a:t>Fertigungskosten					250.000</a:t>
            </a:r>
          </a:p>
          <a:p>
            <a:pPr eaLnBrk="1" hangingPunct="1">
              <a:lnSpc>
                <a:spcPts val="2000"/>
              </a:lnSpc>
              <a:spcBef>
                <a:spcPts val="280"/>
              </a:spcBef>
              <a:buFont typeface="Symbol" charset="2"/>
              <a:buChar char="-"/>
              <a:defRPr/>
            </a:pPr>
            <a:r>
              <a:rPr lang="de-DE" sz="2000" b="0" dirty="0" smtClean="0">
                <a:latin typeface="Verdana" charset="0"/>
                <a:ea typeface="ＭＳ Ｐゴシック" charset="0"/>
                <a:cs typeface="ＭＳ Ｐゴシック" charset="0"/>
              </a:rPr>
              <a:t>Verwaltungskosten				 	  30.000</a:t>
            </a:r>
          </a:p>
          <a:p>
            <a:pPr eaLnBrk="1" hangingPunct="1">
              <a:lnSpc>
                <a:spcPts val="2000"/>
              </a:lnSpc>
              <a:spcBef>
                <a:spcPts val="280"/>
              </a:spcBef>
              <a:buFont typeface="Symbol" charset="2"/>
              <a:buChar char="-"/>
              <a:defRPr/>
            </a:pPr>
            <a:r>
              <a:rPr lang="de-DE" sz="2000" b="0" dirty="0" smtClean="0">
                <a:latin typeface="Verdana" charset="0"/>
                <a:ea typeface="ＭＳ Ｐゴシック" charset="0"/>
                <a:cs typeface="ＭＳ Ｐゴシック" charset="0"/>
              </a:rPr>
              <a:t>Zinsen					 	  50.000</a:t>
            </a:r>
          </a:p>
          <a:p>
            <a:pPr eaLnBrk="1" hangingPunct="1">
              <a:lnSpc>
                <a:spcPts val="2000"/>
              </a:lnSpc>
              <a:spcBef>
                <a:spcPts val="280"/>
              </a:spcBef>
              <a:buFont typeface="Symbol" charset="2"/>
              <a:buChar char="-"/>
              <a:defRPr/>
            </a:pPr>
            <a:r>
              <a:rPr lang="de-DE" sz="2000" b="0" dirty="0" smtClean="0">
                <a:latin typeface="Verdana" charset="0"/>
                <a:ea typeface="ＭＳ Ｐゴシック" charset="0"/>
                <a:cs typeface="ＭＳ Ｐゴシック" charset="0"/>
              </a:rPr>
              <a:t>Abschreibungen				 	  40.000</a:t>
            </a:r>
          </a:p>
          <a:p>
            <a:pPr eaLnBrk="1" hangingPunct="1">
              <a:lnSpc>
                <a:spcPts val="2000"/>
              </a:lnSpc>
              <a:spcBef>
                <a:spcPts val="280"/>
              </a:spcBef>
              <a:buFont typeface="Symbol" charset="2"/>
              <a:buChar char="-"/>
              <a:defRPr/>
            </a:pPr>
            <a:r>
              <a:rPr lang="de-DE" sz="2000" b="0" dirty="0" smtClean="0">
                <a:latin typeface="Verdana" charset="0"/>
                <a:ea typeface="ＭＳ Ｐゴシック" charset="0"/>
                <a:cs typeface="ＭＳ Ｐゴシック" charset="0"/>
              </a:rPr>
              <a:t>Erwartete Gewährleistungen (x)		  	  17.800</a:t>
            </a:r>
          </a:p>
          <a:p>
            <a:pPr eaLnBrk="1" hangingPunct="1">
              <a:lnSpc>
                <a:spcPts val="2000"/>
              </a:lnSpc>
              <a:spcBef>
                <a:spcPts val="280"/>
              </a:spcBef>
              <a:buFont typeface="Symbol" charset="2"/>
              <a:buChar char="-"/>
              <a:defRPr/>
            </a:pPr>
            <a:r>
              <a:rPr lang="de-DE" sz="2000" b="0" dirty="0" smtClean="0">
                <a:latin typeface="Verdana" charset="0"/>
                <a:ea typeface="ＭＳ Ｐゴシック" charset="0"/>
                <a:cs typeface="ＭＳ Ｐゴシック" charset="0"/>
              </a:rPr>
              <a:t>Nacharbeiten Keller				  20.000</a:t>
            </a:r>
          </a:p>
          <a:p>
            <a:pPr marL="0" indent="0" eaLnBrk="1" hangingPunct="1">
              <a:lnSpc>
                <a:spcPts val="2000"/>
              </a:lnSpc>
              <a:spcBef>
                <a:spcPts val="280"/>
              </a:spcBef>
              <a:buFont typeface="Times" charset="0"/>
              <a:buNone/>
              <a:defRPr/>
            </a:pPr>
            <a:r>
              <a:rPr lang="de-DE" sz="2000" b="0" dirty="0" smtClean="0">
                <a:latin typeface="Verdana" charset="0"/>
                <a:ea typeface="ＭＳ Ｐゴシック" charset="0"/>
                <a:cs typeface="ＭＳ Ｐゴシック" charset="0"/>
              </a:rPr>
              <a:t>=beizulegender Wert					282.200</a:t>
            </a:r>
          </a:p>
          <a:p>
            <a:pPr eaLnBrk="1" hangingPunct="1">
              <a:lnSpc>
                <a:spcPts val="2000"/>
              </a:lnSpc>
              <a:spcBef>
                <a:spcPts val="280"/>
              </a:spcBef>
              <a:buFont typeface="Symbol" charset="2"/>
              <a:buChar char="-"/>
              <a:defRPr/>
            </a:pPr>
            <a:r>
              <a:rPr lang="de-DE" sz="2000" b="0" dirty="0" smtClean="0">
                <a:latin typeface="Verdana" charset="0"/>
                <a:ea typeface="ＭＳ Ｐゴシック" charset="0"/>
                <a:cs typeface="ＭＳ Ｐゴシック" charset="0"/>
              </a:rPr>
              <a:t>Rohgewinn (XX)				  	  89.000</a:t>
            </a:r>
          </a:p>
          <a:p>
            <a:pPr marL="0" indent="0" eaLnBrk="1" hangingPunct="1">
              <a:lnSpc>
                <a:spcPts val="2000"/>
              </a:lnSpc>
              <a:spcBef>
                <a:spcPts val="280"/>
              </a:spcBef>
              <a:buFont typeface="Times" charset="0"/>
              <a:buNone/>
              <a:defRPr/>
            </a:pPr>
            <a:r>
              <a:rPr lang="de-DE" sz="2000" b="0" dirty="0" smtClean="0">
                <a:latin typeface="Verdana" charset="0"/>
                <a:ea typeface="ＭＳ Ｐゴシック" charset="0"/>
                <a:cs typeface="ＭＳ Ｐゴシック" charset="0"/>
              </a:rPr>
              <a:t>=Teilwert						193.200</a:t>
            </a:r>
          </a:p>
          <a:p>
            <a:pPr marL="0" indent="0" eaLnBrk="1" hangingPunct="1">
              <a:lnSpc>
                <a:spcPts val="2000"/>
              </a:lnSpc>
              <a:spcBef>
                <a:spcPts val="280"/>
              </a:spcBef>
              <a:buFont typeface="Times" charset="0"/>
              <a:buNone/>
              <a:defRPr/>
            </a:pPr>
            <a:endParaRPr lang="de-DE" sz="2000" b="0" dirty="0">
              <a:latin typeface="Verdana" charset="0"/>
              <a:ea typeface="ＭＳ Ｐゴシック" charset="0"/>
              <a:cs typeface="ＭＳ Ｐゴシック" charset="0"/>
            </a:endParaRPr>
          </a:p>
          <a:p>
            <a:pPr marL="0" indent="0" eaLnBrk="1" hangingPunct="1">
              <a:lnSpc>
                <a:spcPts val="2000"/>
              </a:lnSpc>
              <a:spcBef>
                <a:spcPts val="280"/>
              </a:spcBef>
              <a:buFont typeface="Times" charset="0"/>
              <a:buNone/>
              <a:defRPr/>
            </a:pPr>
            <a:endParaRPr lang="de-DE" sz="2000" b="0" dirty="0" smtClean="0">
              <a:latin typeface="Verdana" charset="0"/>
              <a:ea typeface="ＭＳ Ｐゴシック" charset="0"/>
              <a:cs typeface="ＭＳ Ｐゴシック" charset="0"/>
            </a:endParaRPr>
          </a:p>
          <a:p>
            <a:pPr marL="0" indent="0" eaLnBrk="1" hangingPunct="1">
              <a:lnSpc>
                <a:spcPts val="2000"/>
              </a:lnSpc>
              <a:spcBef>
                <a:spcPts val="280"/>
              </a:spcBef>
              <a:buFont typeface="Times" charset="0"/>
              <a:buNone/>
              <a:defRPr/>
            </a:pPr>
            <a:r>
              <a:rPr lang="de-DE" sz="2000" b="0" dirty="0" smtClean="0">
                <a:latin typeface="Verdana" charset="0"/>
                <a:ea typeface="ＭＳ Ｐゴシック" charset="0"/>
                <a:cs typeface="ＭＳ Ｐゴシック" charset="0"/>
              </a:rPr>
              <a:t>Steuerliche HK des FE: 400 + 200 + 250 + 40 = 890</a:t>
            </a:r>
          </a:p>
          <a:p>
            <a:pPr marL="0" indent="0" eaLnBrk="1" hangingPunct="1">
              <a:lnSpc>
                <a:spcPts val="2000"/>
              </a:lnSpc>
              <a:spcBef>
                <a:spcPts val="280"/>
              </a:spcBef>
              <a:buFont typeface="Times" charset="0"/>
              <a:buNone/>
              <a:defRPr/>
            </a:pPr>
            <a:r>
              <a:rPr lang="de-DE" sz="2000" b="0" dirty="0" smtClean="0">
                <a:latin typeface="Verdana" charset="0"/>
                <a:ea typeface="ＭＳ Ｐゴシック" charset="0"/>
                <a:cs typeface="ＭＳ Ｐゴシック" charset="0"/>
              </a:rPr>
              <a:t>(x) 2% von 890.000</a:t>
            </a:r>
          </a:p>
          <a:p>
            <a:pPr marL="0" indent="0" eaLnBrk="1" hangingPunct="1">
              <a:lnSpc>
                <a:spcPts val="2000"/>
              </a:lnSpc>
              <a:spcBef>
                <a:spcPts val="280"/>
              </a:spcBef>
              <a:buFont typeface="Times" charset="0"/>
              <a:buNone/>
              <a:defRPr/>
            </a:pPr>
            <a:r>
              <a:rPr lang="de-DE" sz="2000" b="0" dirty="0" smtClean="0">
                <a:latin typeface="Verdana" charset="0"/>
                <a:ea typeface="ＭＳ Ｐゴシック" charset="0"/>
                <a:cs typeface="ＭＳ Ｐゴシック" charset="0"/>
              </a:rPr>
              <a:t>(xx) 10% von 890.000</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35</a:t>
            </a:fld>
            <a:endParaRPr lang="de-DE"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3850" y="188913"/>
            <a:ext cx="8208963" cy="287337"/>
          </a:xfrm>
        </p:spPr>
        <p:txBody>
          <a:bodyPr/>
          <a:lstStyle/>
          <a:p>
            <a:pPr eaLnBrk="1" hangingPunct="1"/>
            <a:r>
              <a:rPr lang="de-DE" sz="2000">
                <a:latin typeface="Verdana" charset="0"/>
                <a:ea typeface="ＭＳ Ｐゴシック" charset="0"/>
                <a:cs typeface="ＭＳ Ｐゴシック" charset="0"/>
              </a:rPr>
              <a:t>Rückstellungssachverhalte</a:t>
            </a:r>
          </a:p>
        </p:txBody>
      </p:sp>
      <p:sp>
        <p:nvSpPr>
          <p:cNvPr id="50179" name="Textfeld 1"/>
          <p:cNvSpPr txBox="1">
            <a:spLocks noChangeArrowheads="1"/>
          </p:cNvSpPr>
          <p:nvPr/>
        </p:nvSpPr>
        <p:spPr bwMode="auto">
          <a:xfrm>
            <a:off x="2490788" y="6146800"/>
            <a:ext cx="3854450"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- 2. Bilanzierung Immobilien nach HGB -</a:t>
            </a:r>
          </a:p>
        </p:txBody>
      </p:sp>
      <p:sp>
        <p:nvSpPr>
          <p:cNvPr id="50180" name="Rectangle 3"/>
          <p:cNvSpPr txBox="1">
            <a:spLocks noChangeArrowheads="1"/>
          </p:cNvSpPr>
          <p:nvPr/>
        </p:nvSpPr>
        <p:spPr bwMode="auto">
          <a:xfrm>
            <a:off x="323850" y="692150"/>
            <a:ext cx="8712200" cy="5257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000"/>
              </a:lnSpc>
              <a:spcBef>
                <a:spcPts val="275"/>
              </a:spcBef>
              <a:buClr>
                <a:schemeClr val="accent1"/>
              </a:buClr>
              <a:buFont typeface="Verdana" charset="0"/>
              <a:buAutoNum type="arabicPeriod"/>
            </a:pPr>
            <a:r>
              <a:rPr lang="de-DE" sz="1800" b="0">
                <a:solidFill>
                  <a:schemeClr val="tx1"/>
                </a:solidFill>
                <a:ea typeface="ＭＳ Ｐゴシック" charset="0"/>
                <a:cs typeface="ＭＳ Ｐゴシック" charset="0"/>
              </a:rPr>
              <a:t>Bei einem Wohngebäude soll eine Instandhaltungsmaßnahme durchge-führt werden, die voraussichtlich 30 zuzüglich 19% MwSt kosten wird. Aufgrund der Wetterbedingungen musste die Maßnahme vom geplanten Termin (Dezember) in das Folgejahr verschoben werden (Mitte März bis Mitte April).</a:t>
            </a:r>
          </a:p>
          <a:p>
            <a:pPr eaLnBrk="1" hangingPunct="1">
              <a:lnSpc>
                <a:spcPts val="2000"/>
              </a:lnSpc>
              <a:spcBef>
                <a:spcPts val="275"/>
              </a:spcBef>
              <a:buClr>
                <a:schemeClr val="accent1"/>
              </a:buClr>
              <a:buFont typeface="Verdana" charset="0"/>
              <a:buAutoNum type="arabicPeriod"/>
            </a:pPr>
            <a:r>
              <a:rPr lang="de-DE" sz="1800" b="0">
                <a:solidFill>
                  <a:schemeClr val="tx1"/>
                </a:solidFill>
                <a:ea typeface="ＭＳ Ｐゴシック" charset="0"/>
                <a:cs typeface="ＭＳ Ｐゴシック" charset="0"/>
              </a:rPr>
              <a:t>Aufgrund des schlechten Gebäudezustandes hat ein Mieter bereits im Nov./Dez. des abgelaufenen Jahres die Miete um 20% gemindert und angekündigt, dies bis April des Folgejahres (Beseitigung der Mängel) bei zu behalten.</a:t>
            </a:r>
          </a:p>
          <a:p>
            <a:pPr eaLnBrk="1" hangingPunct="1">
              <a:lnSpc>
                <a:spcPts val="2000"/>
              </a:lnSpc>
              <a:spcBef>
                <a:spcPts val="275"/>
              </a:spcBef>
              <a:buClr>
                <a:schemeClr val="accent1"/>
              </a:buClr>
              <a:buFont typeface="Verdana" charset="0"/>
              <a:buAutoNum type="arabicPeriod"/>
            </a:pPr>
            <a:r>
              <a:rPr lang="de-DE" sz="1800" b="0">
                <a:solidFill>
                  <a:schemeClr val="tx1"/>
                </a:solidFill>
                <a:ea typeface="ＭＳ Ｐゴシック" charset="0"/>
                <a:cs typeface="ＭＳ Ｐゴシック" charset="0"/>
              </a:rPr>
              <a:t>Eine Wohnung steht bereits seit 6 Monaten leer und kann voraussicht-lich auch nicht so schnell wieder vermietet werden.</a:t>
            </a:r>
          </a:p>
          <a:p>
            <a:pPr eaLnBrk="1" hangingPunct="1">
              <a:lnSpc>
                <a:spcPts val="2000"/>
              </a:lnSpc>
              <a:spcBef>
                <a:spcPts val="275"/>
              </a:spcBef>
              <a:buClr>
                <a:schemeClr val="accent1"/>
              </a:buClr>
              <a:buFont typeface="Verdana" charset="0"/>
              <a:buAutoNum type="arabicPeriod"/>
            </a:pPr>
            <a:r>
              <a:rPr lang="de-DE" sz="1800" b="0">
                <a:solidFill>
                  <a:schemeClr val="tx1"/>
                </a:solidFill>
                <a:ea typeface="ＭＳ Ｐゴシック" charset="0"/>
                <a:cs typeface="ＭＳ Ｐゴシック" charset="0"/>
              </a:rPr>
              <a:t>Ein Mieter hat zum 31.3. des Folgejahres gekündigt. Nach dem Auszug ist mit einer Totalrenovierung zu rechnen, die 15 kosten wird. Die Miet-kaution von 4 soll deshalb einbehalten werden, eine weitere Inan-spruchnahme des Mieters dürfte nicht durchsetzbar sein.</a:t>
            </a:r>
          </a:p>
          <a:p>
            <a:pPr eaLnBrk="1" hangingPunct="1">
              <a:lnSpc>
                <a:spcPts val="2000"/>
              </a:lnSpc>
              <a:spcBef>
                <a:spcPts val="275"/>
              </a:spcBef>
              <a:buClr>
                <a:schemeClr val="accent1"/>
              </a:buClr>
              <a:buFont typeface="Verdana" charset="0"/>
              <a:buAutoNum type="arabicPeriod"/>
            </a:pPr>
            <a:r>
              <a:rPr lang="de-DE" sz="1800" b="0">
                <a:solidFill>
                  <a:schemeClr val="tx1"/>
                </a:solidFill>
                <a:ea typeface="ＭＳ Ｐゴシック" charset="0"/>
                <a:cs typeface="ＭＳ Ｐゴシック" charset="0"/>
              </a:rPr>
              <a:t>Auf einem vor Jahren unbebautem Grundstück (AK=Buchwert=1.000) wurde eine Altlast entdeckt. Für eine Sanierung kommen zwei Varianten in Betracht, die 300/400 kosten würden. Die Gewerbeaufsicht prüft noch, welches Verfahren akzeptabel ist. Der Verkehrswert eines nicht kontaminierten vergleichbaren Grundstückes liegt bei 1.200.</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36</a:t>
            </a:fld>
            <a:endParaRPr lang="de-DE"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3. Bilanzierung und Bewertung von Immobilien nach IFRS</a:t>
            </a:r>
          </a:p>
        </p:txBody>
      </p:sp>
      <p:sp>
        <p:nvSpPr>
          <p:cNvPr id="51203"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51204" name="Rectangle 3"/>
          <p:cNvSpPr txBox="1">
            <a:spLocks noChangeArrowheads="1"/>
          </p:cNvSpPr>
          <p:nvPr/>
        </p:nvSpPr>
        <p:spPr bwMode="auto">
          <a:xfrm>
            <a:off x="323850" y="692150"/>
            <a:ext cx="8712200" cy="417671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275"/>
              </a:spcBef>
              <a:buClr>
                <a:schemeClr val="accent1"/>
              </a:buClr>
              <a:buFont typeface="Verdana" charset="0"/>
              <a:buAutoNum type="arabicPeriod"/>
              <a:defRPr/>
            </a:pPr>
            <a:r>
              <a:rPr lang="de-DE" sz="2000" b="0" dirty="0" smtClean="0">
                <a:solidFill>
                  <a:schemeClr val="tx1"/>
                </a:solidFill>
                <a:ea typeface="ＭＳ Ｐゴシック" charset="0"/>
                <a:cs typeface="ＭＳ Ｐゴシック" charset="0"/>
              </a:rPr>
              <a:t>Einleitung</a:t>
            </a:r>
          </a:p>
          <a:p>
            <a:pPr eaLnBrk="1" hangingPunct="1">
              <a:lnSpc>
                <a:spcPts val="2200"/>
              </a:lnSpc>
              <a:spcBef>
                <a:spcPts val="275"/>
              </a:spcBef>
              <a:buClr>
                <a:schemeClr val="accent1"/>
              </a:buClr>
              <a:buFont typeface="Verdana" charset="0"/>
              <a:buAutoNum type="arabicPeriod"/>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275"/>
              </a:spcBef>
              <a:buClr>
                <a:schemeClr val="accent1"/>
              </a:buClr>
              <a:defRPr/>
            </a:pPr>
            <a:r>
              <a:rPr lang="de-DE" sz="2000" dirty="0" smtClean="0">
                <a:solidFill>
                  <a:schemeClr val="tx1"/>
                </a:solidFill>
                <a:ea typeface="ＭＳ Ｐゴシック" charset="0"/>
                <a:cs typeface="ＭＳ Ｐゴシック" charset="0"/>
              </a:rPr>
              <a:t>Grundsatz: </a:t>
            </a:r>
          </a:p>
          <a:p>
            <a:pPr marL="0" indent="0" eaLnBrk="1" hangingPunct="1">
              <a:lnSpc>
                <a:spcPts val="2200"/>
              </a:lnSpc>
              <a:spcBef>
                <a:spcPts val="275"/>
              </a:spcBef>
              <a:buClr>
                <a:schemeClr val="accent1"/>
              </a:buClr>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275"/>
              </a:spcBef>
              <a:buClr>
                <a:schemeClr val="accent1"/>
              </a:buClr>
              <a:defRPr/>
            </a:pPr>
            <a:r>
              <a:rPr lang="de-DE" sz="2000" b="0" dirty="0" smtClean="0">
                <a:solidFill>
                  <a:schemeClr val="tx1"/>
                </a:solidFill>
                <a:ea typeface="ＭＳ Ｐゴシック" charset="0"/>
                <a:cs typeface="ＭＳ Ｐゴシック" charset="0"/>
              </a:rPr>
              <a:t>bezüglich des Immobilienbegriffes (Grund und Boden, bauliche Anlagen, grundstücksgleiche Recht) und der Ansatzpflicht decken sich HGB und IFRS weitgehend.</a:t>
            </a:r>
          </a:p>
          <a:p>
            <a:pPr marL="0" indent="0" eaLnBrk="1" hangingPunct="1">
              <a:lnSpc>
                <a:spcPts val="2200"/>
              </a:lnSpc>
              <a:spcBef>
                <a:spcPts val="275"/>
              </a:spcBef>
              <a:buClr>
                <a:schemeClr val="accent1"/>
              </a:buClr>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275"/>
              </a:spcBef>
              <a:buClr>
                <a:schemeClr val="accent1"/>
              </a:buClr>
              <a:defRPr/>
            </a:pPr>
            <a:r>
              <a:rPr lang="de-DE" sz="2000" dirty="0" smtClean="0">
                <a:solidFill>
                  <a:schemeClr val="tx1"/>
                </a:solidFill>
                <a:ea typeface="ＭＳ Ｐゴシック" charset="0"/>
                <a:cs typeface="ＭＳ Ｐゴシック" charset="0"/>
              </a:rPr>
              <a:t>Abweichung:</a:t>
            </a:r>
          </a:p>
          <a:p>
            <a:pPr marL="0" indent="0" eaLnBrk="1" hangingPunct="1">
              <a:lnSpc>
                <a:spcPts val="2200"/>
              </a:lnSpc>
              <a:spcBef>
                <a:spcPts val="275"/>
              </a:spcBef>
              <a:buClr>
                <a:schemeClr val="accent1"/>
              </a:buClr>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275"/>
              </a:spcBef>
              <a:buClr>
                <a:schemeClr val="accent1"/>
              </a:buClr>
              <a:defRPr/>
            </a:pPr>
            <a:r>
              <a:rPr lang="de-DE" sz="2000" b="0" dirty="0" smtClean="0">
                <a:solidFill>
                  <a:schemeClr val="tx1"/>
                </a:solidFill>
                <a:ea typeface="ＭＳ Ｐゴシック" charset="0"/>
                <a:cs typeface="ＭＳ Ｐゴシック" charset="0"/>
              </a:rPr>
              <a:t>Im Einzelfall bezüglich des Zeitpunktes der Ein- oder Ausbuchung und bei Leasingverhältnissen.</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37</a:t>
            </a:fld>
            <a:endParaRPr lang="de-DE"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3. Bilanzierung und Bewertung von Immobilien nach IFRS</a:t>
            </a:r>
          </a:p>
        </p:txBody>
      </p:sp>
      <p:sp>
        <p:nvSpPr>
          <p:cNvPr id="52227"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graphicFrame>
        <p:nvGraphicFramePr>
          <p:cNvPr id="2" name="Diagramm 1"/>
          <p:cNvGraphicFramePr/>
          <p:nvPr/>
        </p:nvGraphicFramePr>
        <p:xfrm>
          <a:off x="0" y="620688"/>
          <a:ext cx="9036496" cy="525658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38</a:t>
            </a:fld>
            <a:endParaRPr lang="de-DE"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Fallen alle Immobilien unter IAS 40?</a:t>
            </a:r>
          </a:p>
        </p:txBody>
      </p:sp>
      <p:sp>
        <p:nvSpPr>
          <p:cNvPr id="53251"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51204" name="Rectangle 3"/>
          <p:cNvSpPr txBox="1">
            <a:spLocks noChangeArrowheads="1"/>
          </p:cNvSpPr>
          <p:nvPr/>
        </p:nvSpPr>
        <p:spPr bwMode="auto">
          <a:xfrm>
            <a:off x="323850" y="620688"/>
            <a:ext cx="8712200" cy="5329237"/>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0" indent="0" eaLnBrk="1" hangingPunct="1">
              <a:lnSpc>
                <a:spcPts val="2200"/>
              </a:lnSpc>
              <a:spcBef>
                <a:spcPts val="275"/>
              </a:spcBef>
              <a:buClr>
                <a:schemeClr val="accent1"/>
              </a:buClr>
              <a:defRPr/>
            </a:pPr>
            <a:r>
              <a:rPr lang="de-DE" sz="2000" b="0" dirty="0" smtClean="0">
                <a:solidFill>
                  <a:schemeClr val="tx1"/>
                </a:solidFill>
                <a:ea typeface="ＭＳ Ｐゴシック" charset="0"/>
                <a:cs typeface="ＭＳ Ｐゴシック" charset="0"/>
              </a:rPr>
              <a:t>Tatsächliche Nutzung/Nutzungsabsicht entscheidet, welcher IAS/IFRS einschlägig ist. Dies hat Ausweis- und Bewertungsfolgen. Selbst der Begriff Fair Value wird in den Standards nicht einheitlich konkretisiert. Folgende Klassifikationen sind möglich:</a:t>
            </a:r>
          </a:p>
          <a:p>
            <a:pPr marL="0" indent="0" eaLnBrk="1" hangingPunct="1">
              <a:lnSpc>
                <a:spcPts val="2200"/>
              </a:lnSpc>
              <a:spcBef>
                <a:spcPts val="275"/>
              </a:spcBef>
              <a:buClr>
                <a:schemeClr val="accent1"/>
              </a:buClr>
              <a:defRPr/>
            </a:pPr>
            <a:endParaRPr lang="de-DE" sz="2000" b="0" dirty="0" smtClean="0">
              <a:solidFill>
                <a:schemeClr val="tx1"/>
              </a:solidFill>
              <a:ea typeface="ＭＳ Ｐゴシック" charset="0"/>
              <a:cs typeface="ＭＳ Ｐゴシック" charset="0"/>
            </a:endParaRPr>
          </a:p>
          <a:p>
            <a:pPr eaLnBrk="1" hangingPunct="1">
              <a:lnSpc>
                <a:spcPts val="22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Verkauf von Immobilien im Rahmen der gewöhnlichen Geschäftstätigkeit: IAS 2 ist anzuwenden, Bewertung zu AHK. Sonderfall: Erwerb mit Veräußerungsabsicht? Fällt nach IAS 40.9 a unter IFRS 5.</a:t>
            </a:r>
          </a:p>
          <a:p>
            <a:pPr eaLnBrk="1" hangingPunct="1">
              <a:lnSpc>
                <a:spcPts val="2200"/>
              </a:lnSpc>
              <a:spcBef>
                <a:spcPts val="275"/>
              </a:spcBef>
              <a:buClr>
                <a:schemeClr val="accent1"/>
              </a:buClr>
              <a:buFont typeface="+mj-lt"/>
              <a:buAutoNum type="arabicPeriod"/>
              <a:defRPr/>
            </a:pPr>
            <a:endParaRPr lang="de-DE" sz="2000" b="0" dirty="0" smtClean="0">
              <a:solidFill>
                <a:schemeClr val="tx1"/>
              </a:solidFill>
              <a:ea typeface="ＭＳ Ｐゴシック" charset="0"/>
              <a:cs typeface="ＭＳ Ｐゴシック" charset="0"/>
            </a:endParaRPr>
          </a:p>
          <a:p>
            <a:pPr eaLnBrk="1" hangingPunct="1">
              <a:lnSpc>
                <a:spcPts val="22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Auftragsfertigung für Dritte: IAS 11, Bewertung nach POC- oder Zero-Profit-Methode. Ausweis als Forderung!</a:t>
            </a:r>
          </a:p>
          <a:p>
            <a:pPr eaLnBrk="1" hangingPunct="1">
              <a:lnSpc>
                <a:spcPts val="2200"/>
              </a:lnSpc>
              <a:spcBef>
                <a:spcPts val="275"/>
              </a:spcBef>
              <a:buClr>
                <a:schemeClr val="accent1"/>
              </a:buClr>
              <a:buFont typeface="+mj-lt"/>
              <a:buAutoNum type="arabicPeriod"/>
              <a:defRPr/>
            </a:pPr>
            <a:endParaRPr lang="de-DE" sz="2000" b="0" dirty="0" smtClean="0">
              <a:solidFill>
                <a:schemeClr val="tx1"/>
              </a:solidFill>
              <a:ea typeface="ＭＳ Ｐゴシック" charset="0"/>
              <a:cs typeface="ＭＳ Ｐゴシック" charset="0"/>
            </a:endParaRPr>
          </a:p>
          <a:p>
            <a:pPr eaLnBrk="1" hangingPunct="1">
              <a:lnSpc>
                <a:spcPts val="22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Immobilie wird verleast: IAS 17</a:t>
            </a:r>
          </a:p>
          <a:p>
            <a:pPr eaLnBrk="1" hangingPunct="1">
              <a:lnSpc>
                <a:spcPts val="2200"/>
              </a:lnSpc>
              <a:spcBef>
                <a:spcPts val="275"/>
              </a:spcBef>
              <a:buClr>
                <a:schemeClr val="accent1"/>
              </a:buClr>
              <a:buFont typeface="+mj-lt"/>
              <a:buAutoNum type="arabicPeriod"/>
              <a:defRPr/>
            </a:pPr>
            <a:endParaRPr lang="de-DE" sz="2000" b="0" dirty="0" smtClean="0">
              <a:solidFill>
                <a:schemeClr val="tx1"/>
              </a:solidFill>
              <a:ea typeface="ＭＳ Ｐゴシック" charset="0"/>
              <a:cs typeface="ＭＳ Ｐゴシック" charset="0"/>
            </a:endParaRPr>
          </a:p>
          <a:p>
            <a:pPr eaLnBrk="1" hangingPunct="1">
              <a:lnSpc>
                <a:spcPts val="2200"/>
              </a:lnSpc>
              <a:spcBef>
                <a:spcPts val="275"/>
              </a:spcBef>
              <a:buClr>
                <a:schemeClr val="accent1"/>
              </a:buClr>
              <a:buFont typeface="+mj-lt"/>
              <a:buAutoNum type="alphaLcParenR"/>
              <a:defRPr/>
            </a:pPr>
            <a:r>
              <a:rPr lang="de-DE" sz="2000" b="0" dirty="0" err="1" smtClean="0">
                <a:solidFill>
                  <a:schemeClr val="tx1"/>
                </a:solidFill>
                <a:ea typeface="ＭＳ Ｐゴシック" charset="0"/>
                <a:cs typeface="ＭＳ Ｐゴシック" charset="0"/>
              </a:rPr>
              <a:t>Operate</a:t>
            </a:r>
            <a:r>
              <a:rPr lang="de-DE" sz="2000" b="0" dirty="0" smtClean="0">
                <a:solidFill>
                  <a:schemeClr val="tx1"/>
                </a:solidFill>
                <a:ea typeface="ＭＳ Ｐゴシック" charset="0"/>
                <a:cs typeface="ＭＳ Ｐゴシック" charset="0"/>
              </a:rPr>
              <a:t> Lease: Anlageimmobilie nach IAS 40, obwohl auch betriebsnotwendige, selbst genutzte Sachanlage (IAS 16 und 36) vom Wortlaut her möglich wäre.</a:t>
            </a:r>
          </a:p>
          <a:p>
            <a:pPr marL="0" indent="0" eaLnBrk="1" hangingPunct="1">
              <a:lnSpc>
                <a:spcPts val="2200"/>
              </a:lnSpc>
              <a:spcBef>
                <a:spcPts val="275"/>
              </a:spcBef>
              <a:buClr>
                <a:schemeClr val="accent1"/>
              </a:buClr>
              <a:defRPr/>
            </a:pPr>
            <a:endParaRPr lang="de-DE" sz="2000" b="0" dirty="0" smtClean="0">
              <a:solidFill>
                <a:schemeClr val="tx1"/>
              </a:solidFill>
              <a:ea typeface="ＭＳ Ｐゴシック" charset="0"/>
              <a:cs typeface="ＭＳ Ｐゴシック" charset="0"/>
            </a:endParaRPr>
          </a:p>
        </p:txBody>
      </p:sp>
      <p:sp>
        <p:nvSpPr>
          <p:cNvPr id="7"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39</a:t>
            </a:fld>
            <a:endParaRPr lang="de-DE"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Vorwort</a:t>
            </a:r>
            <a:endParaRPr lang="de-DE" dirty="0"/>
          </a:p>
        </p:txBody>
      </p:sp>
      <p:sp>
        <p:nvSpPr>
          <p:cNvPr id="3" name="Inhaltsplatzhalter 2"/>
          <p:cNvSpPr>
            <a:spLocks noGrp="1"/>
          </p:cNvSpPr>
          <p:nvPr>
            <p:ph idx="1"/>
          </p:nvPr>
        </p:nvSpPr>
        <p:spPr/>
        <p:txBody>
          <a:bodyPr/>
          <a:lstStyle/>
          <a:p>
            <a:pPr>
              <a:buNone/>
            </a:pPr>
            <a:endParaRPr lang="de-DE" dirty="0" smtClean="0"/>
          </a:p>
          <a:p>
            <a:pPr>
              <a:buNone/>
            </a:pPr>
            <a:r>
              <a:rPr lang="de-DE" dirty="0" smtClean="0"/>
              <a:t>	</a:t>
            </a:r>
            <a:r>
              <a:rPr lang="de-DE" b="1" dirty="0" smtClean="0"/>
              <a:t>„Da es den Wert des obigen Objektes nicht mehr gibt, bedarf es einer ganzen Reihe von Denkmanipulationen, um einen theoretischen Wert zu ermitteln, den wir dann vor Freude, ihn gefunden zu haben, Verkehrswert nennen.“</a:t>
            </a:r>
          </a:p>
          <a:p>
            <a:pPr>
              <a:buNone/>
            </a:pPr>
            <a:r>
              <a:rPr lang="de-DE" dirty="0" smtClean="0"/>
              <a:t>(OLG Saarbrücken, zit. Nach Kleiber 2007, § 194 </a:t>
            </a:r>
            <a:r>
              <a:rPr lang="de-DE" dirty="0" err="1" smtClean="0"/>
              <a:t>BauG</a:t>
            </a:r>
            <a:r>
              <a:rPr lang="de-DE" dirty="0" smtClean="0"/>
              <a:t> </a:t>
            </a:r>
            <a:r>
              <a:rPr lang="de-DE" dirty="0" err="1" smtClean="0"/>
              <a:t>Rn</a:t>
            </a:r>
            <a:r>
              <a:rPr lang="de-DE" dirty="0" smtClean="0"/>
              <a:t> 119)</a:t>
            </a:r>
            <a:endParaRPr lang="de-DE" dirty="0"/>
          </a:p>
        </p:txBody>
      </p:sp>
      <p:sp>
        <p:nvSpPr>
          <p:cNvPr id="4" name="Foliennummernplatzhalter 3"/>
          <p:cNvSpPr>
            <a:spLocks noGrp="1"/>
          </p:cNvSpPr>
          <p:nvPr>
            <p:ph type="sldNum" sz="quarter" idx="4"/>
          </p:nvPr>
        </p:nvSpPr>
        <p:spPr/>
        <p:txBody>
          <a:bodyPr/>
          <a:lstStyle/>
          <a:p>
            <a:pPr>
              <a:defRPr/>
            </a:pPr>
            <a:r>
              <a:rPr lang="de-DE" sz="1100" smtClean="0"/>
              <a:t>Manfred Kühnberger </a:t>
            </a:r>
          </a:p>
          <a:p>
            <a:pPr>
              <a:defRPr/>
            </a:pPr>
            <a:r>
              <a:rPr lang="de-DE" sz="1200" smtClean="0"/>
              <a:t>Folie </a:t>
            </a:r>
            <a:fld id="{09A872CF-118A-DC4A-9849-1842D9DB4FED}" type="slidenum">
              <a:rPr lang="de-DE" sz="1200" smtClean="0"/>
              <a:pPr>
                <a:defRPr/>
              </a:pPr>
              <a:t>4</a:t>
            </a:fld>
            <a:endParaRPr lang="de-DE" sz="1200"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Fallen alle Immobilien unter IAS 40?</a:t>
            </a:r>
          </a:p>
        </p:txBody>
      </p:sp>
      <p:sp>
        <p:nvSpPr>
          <p:cNvPr id="54275"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51204" name="Rectangle 3"/>
          <p:cNvSpPr txBox="1">
            <a:spLocks noChangeArrowheads="1"/>
          </p:cNvSpPr>
          <p:nvPr/>
        </p:nvSpPr>
        <p:spPr bwMode="auto">
          <a:xfrm>
            <a:off x="323850" y="260350"/>
            <a:ext cx="8712200" cy="532923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0" indent="0" eaLnBrk="1" hangingPunct="1">
              <a:lnSpc>
                <a:spcPts val="2200"/>
              </a:lnSpc>
              <a:spcBef>
                <a:spcPts val="275"/>
              </a:spcBef>
              <a:buClr>
                <a:schemeClr val="accent1"/>
              </a:buClr>
              <a:defRPr/>
            </a:pPr>
            <a:endParaRPr lang="de-DE" sz="2000" b="0" dirty="0" smtClean="0">
              <a:solidFill>
                <a:schemeClr val="tx1"/>
              </a:solidFill>
              <a:ea typeface="ＭＳ Ｐゴシック" charset="0"/>
              <a:cs typeface="ＭＳ Ｐゴシック" charset="0"/>
            </a:endParaRPr>
          </a:p>
          <a:p>
            <a:pPr eaLnBrk="1" hangingPunct="1">
              <a:lnSpc>
                <a:spcPts val="2200"/>
              </a:lnSpc>
              <a:spcBef>
                <a:spcPts val="275"/>
              </a:spcBef>
              <a:buClr>
                <a:schemeClr val="accent1"/>
              </a:buClr>
              <a:buFont typeface="+mj-lt"/>
              <a:buAutoNum type="alphaLcParenR" startAt="2"/>
              <a:defRPr/>
            </a:pPr>
            <a:r>
              <a:rPr lang="de-DE" sz="2000" b="0" dirty="0" err="1" smtClean="0">
                <a:solidFill>
                  <a:schemeClr val="tx1"/>
                </a:solidFill>
                <a:ea typeface="ＭＳ Ｐゴシック" charset="0"/>
                <a:cs typeface="ＭＳ Ｐゴシック" charset="0"/>
              </a:rPr>
              <a:t>Finance</a:t>
            </a:r>
            <a:r>
              <a:rPr lang="de-DE" sz="2000" b="0" dirty="0" smtClean="0">
                <a:solidFill>
                  <a:schemeClr val="tx1"/>
                </a:solidFill>
                <a:ea typeface="ＭＳ Ｐゴシック" charset="0"/>
                <a:cs typeface="ＭＳ Ｐゴシック" charset="0"/>
              </a:rPr>
              <a:t> Lease: Wird als Verkauf gebucht, in Bilanz taucht Barwert der Leasingzahlungen als Forderung auf! </a:t>
            </a:r>
          </a:p>
          <a:p>
            <a:pPr eaLnBrk="1" hangingPunct="1">
              <a:lnSpc>
                <a:spcPts val="2200"/>
              </a:lnSpc>
              <a:spcBef>
                <a:spcPts val="275"/>
              </a:spcBef>
              <a:buClr>
                <a:schemeClr val="accent1"/>
              </a:buClr>
              <a:buFont typeface="+mj-lt"/>
              <a:buAutoNum type="alphaLcParenR" startAt="2"/>
              <a:defRPr/>
            </a:pPr>
            <a:endParaRPr lang="de-DE" sz="2000" b="0" dirty="0" smtClean="0">
              <a:solidFill>
                <a:schemeClr val="tx1"/>
              </a:solidFill>
              <a:ea typeface="ＭＳ Ｐゴシック" charset="0"/>
              <a:cs typeface="ＭＳ Ｐゴシック" charset="0"/>
            </a:endParaRPr>
          </a:p>
          <a:p>
            <a:pPr eaLnBrk="1" hangingPunct="1">
              <a:lnSpc>
                <a:spcPts val="2200"/>
              </a:lnSpc>
              <a:spcBef>
                <a:spcPts val="275"/>
              </a:spcBef>
              <a:buClr>
                <a:schemeClr val="accent1"/>
              </a:buClr>
              <a:buFont typeface="+mj-lt"/>
              <a:buAutoNum type="alphaLcParenR" startAt="2"/>
              <a:defRPr/>
            </a:pPr>
            <a:r>
              <a:rPr lang="de-DE" sz="2000" b="0" dirty="0" smtClean="0">
                <a:solidFill>
                  <a:schemeClr val="tx1"/>
                </a:solidFill>
                <a:ea typeface="ＭＳ Ｐゴシック" charset="0"/>
                <a:cs typeface="ＭＳ Ｐゴシック" charset="0"/>
              </a:rPr>
              <a:t>Sonderfall: selbst geleaste Immobilie wird weiter verleast (</a:t>
            </a:r>
            <a:r>
              <a:rPr lang="de-DE" sz="2000" b="0" dirty="0" err="1" smtClean="0">
                <a:solidFill>
                  <a:schemeClr val="tx1"/>
                </a:solidFill>
                <a:ea typeface="ＭＳ Ｐゴシック" charset="0"/>
                <a:cs typeface="ＭＳ Ｐゴシック" charset="0"/>
              </a:rPr>
              <a:t>Operate</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Leases</a:t>
            </a:r>
            <a:r>
              <a:rPr lang="de-DE" sz="2000" b="0" dirty="0" smtClean="0">
                <a:solidFill>
                  <a:schemeClr val="tx1"/>
                </a:solidFill>
                <a:ea typeface="ＭＳ Ｐゴシック" charset="0"/>
                <a:cs typeface="ＭＳ Ｐゴシック" charset="0"/>
              </a:rPr>
              <a:t>). Leasingnehmer bilanziert dies als grundstücksgleiches Recht. Wertansatz: Barwert Leasingzahlungen.</a:t>
            </a:r>
          </a:p>
          <a:p>
            <a:pPr marL="0" indent="0" eaLnBrk="1" hangingPunct="1">
              <a:lnSpc>
                <a:spcPts val="2200"/>
              </a:lnSpc>
              <a:spcBef>
                <a:spcPts val="275"/>
              </a:spcBef>
              <a:buClr>
                <a:schemeClr val="accent1"/>
              </a:buClr>
              <a:defRPr/>
            </a:pPr>
            <a:endParaRPr lang="de-DE" sz="2000" b="0" dirty="0" smtClean="0">
              <a:solidFill>
                <a:schemeClr val="tx1"/>
              </a:solidFill>
              <a:ea typeface="ＭＳ Ｐゴシック" charset="0"/>
              <a:cs typeface="ＭＳ Ｐゴシック" charset="0"/>
            </a:endParaRPr>
          </a:p>
          <a:p>
            <a:pPr eaLnBrk="1" hangingPunct="1">
              <a:lnSpc>
                <a:spcPts val="2200"/>
              </a:lnSpc>
              <a:spcBef>
                <a:spcPts val="275"/>
              </a:spcBef>
              <a:buClr>
                <a:schemeClr val="accent1"/>
              </a:buClr>
              <a:buFont typeface="+mj-lt"/>
              <a:buAutoNum type="arabicPeriod" startAt="4"/>
              <a:defRPr/>
            </a:pPr>
            <a:r>
              <a:rPr lang="de-DE" sz="2000" b="0" dirty="0" smtClean="0">
                <a:solidFill>
                  <a:schemeClr val="tx1"/>
                </a:solidFill>
                <a:ea typeface="ＭＳ Ｐゴシック" charset="0"/>
                <a:cs typeface="ＭＳ Ｐゴシック" charset="0"/>
              </a:rPr>
              <a:t>Immobilie ist Held </a:t>
            </a:r>
            <a:r>
              <a:rPr lang="de-DE" sz="2000" b="0" dirty="0" err="1" smtClean="0">
                <a:solidFill>
                  <a:schemeClr val="tx1"/>
                </a:solidFill>
                <a:ea typeface="ＭＳ Ｐゴシック" charset="0"/>
                <a:cs typeface="ＭＳ Ｐゴシック" charset="0"/>
              </a:rPr>
              <a:t>for</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Sale</a:t>
            </a:r>
            <a:r>
              <a:rPr lang="de-DE" sz="2000" b="0" dirty="0" smtClean="0">
                <a:solidFill>
                  <a:schemeClr val="tx1"/>
                </a:solidFill>
                <a:ea typeface="ＭＳ Ｐゴシック" charset="0"/>
                <a:cs typeface="ＭＳ Ｐゴシック" charset="0"/>
              </a:rPr>
              <a:t> oder Teil einer Abgangsgruppe  (</a:t>
            </a:r>
            <a:r>
              <a:rPr lang="de-DE" sz="2000" b="0" dirty="0" err="1" smtClean="0">
                <a:solidFill>
                  <a:schemeClr val="tx1"/>
                </a:solidFill>
                <a:ea typeface="ＭＳ Ｐゴシック" charset="0"/>
                <a:cs typeface="ＭＳ Ｐゴシック" charset="0"/>
              </a:rPr>
              <a:t>discontinued</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operation</a:t>
            </a:r>
            <a:r>
              <a:rPr lang="de-DE" sz="2000" b="0" dirty="0" smtClean="0">
                <a:solidFill>
                  <a:schemeClr val="tx1"/>
                </a:solidFill>
                <a:ea typeface="ＭＳ Ｐゴシック" charset="0"/>
                <a:cs typeface="ＭＳ Ｐゴシック" charset="0"/>
              </a:rPr>
              <a:t>): Nach IFRS 5 erfolgt Sonderausweis (Bilanz, </a:t>
            </a:r>
            <a:r>
              <a:rPr lang="de-DE" sz="2000" b="0" dirty="0" err="1" smtClean="0">
                <a:solidFill>
                  <a:schemeClr val="tx1"/>
                </a:solidFill>
                <a:ea typeface="ＭＳ Ｐゴシック" charset="0"/>
                <a:cs typeface="ＭＳ Ｐゴシック" charset="0"/>
              </a:rPr>
              <a:t>GuV</a:t>
            </a:r>
            <a:r>
              <a:rPr lang="de-DE" sz="2000" b="0" dirty="0" smtClean="0">
                <a:solidFill>
                  <a:schemeClr val="tx1"/>
                </a:solidFill>
                <a:ea typeface="ＭＳ Ｐゴシック" charset="0"/>
                <a:cs typeface="ＭＳ Ｐゴシック" charset="0"/>
              </a:rPr>
              <a:t>, KFR) und teilweise sind eigene Bewertungsregeln anzuwenden (Buchwert oder niedrigerer Fair Value abzüglich Veräußerungskosten). Keine planmäßigen Abschreibungen mehr!</a:t>
            </a:r>
          </a:p>
          <a:p>
            <a:pPr marL="0" indent="0" eaLnBrk="1" hangingPunct="1">
              <a:lnSpc>
                <a:spcPts val="2200"/>
              </a:lnSpc>
              <a:spcBef>
                <a:spcPts val="275"/>
              </a:spcBef>
              <a:buClr>
                <a:schemeClr val="accent1"/>
              </a:buClr>
              <a:defRPr/>
            </a:pPr>
            <a:endParaRPr lang="de-DE" sz="2000" b="0" dirty="0" smtClean="0">
              <a:solidFill>
                <a:schemeClr val="tx1"/>
              </a:solidFill>
              <a:ea typeface="ＭＳ Ｐゴシック" charset="0"/>
              <a:cs typeface="ＭＳ Ｐゴシック" charset="0"/>
            </a:endParaRP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40</a:t>
            </a:fld>
            <a:endParaRPr lang="de-DE"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Fallen alle Immobilien unter IAS 40?</a:t>
            </a:r>
          </a:p>
        </p:txBody>
      </p:sp>
      <p:sp>
        <p:nvSpPr>
          <p:cNvPr id="552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55300" name="Rectangle 3"/>
          <p:cNvSpPr txBox="1">
            <a:spLocks noChangeArrowheads="1"/>
          </p:cNvSpPr>
          <p:nvPr/>
        </p:nvSpPr>
        <p:spPr bwMode="auto">
          <a:xfrm>
            <a:off x="323850" y="620713"/>
            <a:ext cx="8712200" cy="4968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275"/>
              </a:spcBef>
              <a:buClr>
                <a:schemeClr val="accent1"/>
              </a:buClr>
              <a:buFont typeface="+mj-lt"/>
              <a:buAutoNum type="arabicPeriod" startAt="5"/>
            </a:pPr>
            <a:r>
              <a:rPr lang="de-DE" sz="2000" b="0" dirty="0" smtClean="0">
                <a:solidFill>
                  <a:schemeClr val="tx1"/>
                </a:solidFill>
                <a:ea typeface="ＭＳ Ｐゴシック" charset="0"/>
                <a:cs typeface="ＭＳ Ｐゴシック" charset="0"/>
              </a:rPr>
              <a:t>Anlagenimmobilien nach IAS 40: Zweck ist die laufende Erzielung von Renditen oder Wertsteigerung (inkl. Verkauf) (IAS 40.5). Typisches Merkmal: Immobilie generiert CF weitgehend unabhängig von anderen VW (IAS 40.7). </a:t>
            </a:r>
          </a:p>
          <a:p>
            <a:pPr eaLnBrk="1" hangingPunct="1">
              <a:lnSpc>
                <a:spcPts val="2200"/>
              </a:lnSpc>
              <a:spcBef>
                <a:spcPts val="275"/>
              </a:spcBef>
              <a:buClr>
                <a:schemeClr val="accent1"/>
              </a:buClr>
              <a:buFont typeface="Verdana" charset="0"/>
              <a:buAutoNum type="arabicPeriod" startAt="5"/>
            </a:pPr>
            <a:endParaRPr lang="de-DE" sz="2000" b="0" dirty="0">
              <a:solidFill>
                <a:schemeClr val="tx1"/>
              </a:solidFill>
              <a:ea typeface="ＭＳ Ｐゴシック" charset="0"/>
              <a:cs typeface="ＭＳ Ｐゴシック" charset="0"/>
            </a:endParaRPr>
          </a:p>
          <a:p>
            <a:pPr eaLnBrk="1" hangingPunct="1">
              <a:lnSpc>
                <a:spcPts val="2200"/>
              </a:lnSpc>
              <a:spcBef>
                <a:spcPts val="275"/>
              </a:spcBef>
              <a:buClr>
                <a:schemeClr val="accent1"/>
              </a:buClr>
              <a:buFont typeface="Verdana" charset="0"/>
              <a:buAutoNum type="arabicPeriod" startAt="5"/>
            </a:pPr>
            <a:r>
              <a:rPr lang="de-DE" sz="2000" b="0" dirty="0" smtClean="0">
                <a:solidFill>
                  <a:schemeClr val="tx1"/>
                </a:solidFill>
                <a:ea typeface="ＭＳ Ｐゴシック" charset="0"/>
                <a:cs typeface="ＭＳ Ｐゴシック" charset="0"/>
              </a:rPr>
              <a:t>Selbst </a:t>
            </a:r>
            <a:r>
              <a:rPr lang="de-DE" sz="2000" b="0" dirty="0">
                <a:solidFill>
                  <a:schemeClr val="tx1"/>
                </a:solidFill>
                <a:ea typeface="ＭＳ Ｐゴシック" charset="0"/>
                <a:cs typeface="ＭＳ Ｐゴシック" charset="0"/>
              </a:rPr>
              <a:t>genutzte Immobilien nach IAS 16 und 36: Bewertung nach dem AHK- oder Neubewertungsmodell, ergänzt um einen </a:t>
            </a:r>
            <a:r>
              <a:rPr lang="de-DE" sz="2000" b="0" dirty="0" err="1">
                <a:solidFill>
                  <a:schemeClr val="tx1"/>
                </a:solidFill>
                <a:ea typeface="ＭＳ Ｐゴシック" charset="0"/>
                <a:cs typeface="ＭＳ Ｐゴシック" charset="0"/>
              </a:rPr>
              <a:t>Niederstwerttest</a:t>
            </a:r>
            <a:r>
              <a:rPr lang="de-DE" sz="2000" b="0" dirty="0">
                <a:solidFill>
                  <a:schemeClr val="tx1"/>
                </a:solidFill>
                <a:ea typeface="ＭＳ Ｐゴシック" charset="0"/>
                <a:cs typeface="ＭＳ Ｐゴシック" charset="0"/>
              </a:rPr>
              <a:t>. </a:t>
            </a:r>
            <a:r>
              <a:rPr lang="de-DE" sz="2000" b="0" dirty="0" smtClean="0">
                <a:solidFill>
                  <a:schemeClr val="tx1"/>
                </a:solidFill>
                <a:ea typeface="ＭＳ Ｐゴシック" charset="0"/>
                <a:cs typeface="ＭＳ Ｐゴシック" charset="0"/>
              </a:rPr>
              <a:t>Abgrenzungsprobleme zu IAS 40:</a:t>
            </a:r>
          </a:p>
          <a:p>
            <a:pPr eaLnBrk="1" hangingPunct="1">
              <a:lnSpc>
                <a:spcPts val="2200"/>
              </a:lnSpc>
              <a:spcBef>
                <a:spcPts val="275"/>
              </a:spcBef>
              <a:buClr>
                <a:schemeClr val="accent1"/>
              </a:buClr>
              <a:buFont typeface="Verdana" charset="0"/>
              <a:buAutoNum type="arabicPeriod" startAt="5"/>
            </a:pPr>
            <a:endParaRPr lang="de-DE" sz="2000" b="0" dirty="0">
              <a:solidFill>
                <a:schemeClr val="tx1"/>
              </a:solidFill>
              <a:ea typeface="ＭＳ Ｐゴシック" charset="0"/>
              <a:cs typeface="ＭＳ Ｐゴシック" charset="0"/>
            </a:endParaRPr>
          </a:p>
          <a:p>
            <a:pPr eaLnBrk="1" hangingPunct="1">
              <a:lnSpc>
                <a:spcPts val="2200"/>
              </a:lnSpc>
              <a:spcBef>
                <a:spcPts val="275"/>
              </a:spcBef>
              <a:buClr>
                <a:schemeClr val="accent1"/>
              </a:buClr>
              <a:buFont typeface="Verdana" charset="0"/>
              <a:buAutoNum type="alphaLcParenR"/>
            </a:pPr>
            <a:r>
              <a:rPr lang="de-DE" sz="2000" b="0" dirty="0">
                <a:solidFill>
                  <a:schemeClr val="tx1"/>
                </a:solidFill>
                <a:ea typeface="ＭＳ Ｐゴシック" charset="0"/>
                <a:cs typeface="ＭＳ Ｐゴシック" charset="0"/>
              </a:rPr>
              <a:t>Gemischte Nutzung ohne rechtliche und wirtschaftliche Möglichkeiten der Aufteilung, wenn Eigennutzung nicht unwesentlich (5-30% von Flächen, Ertrag, CF)</a:t>
            </a:r>
            <a:r>
              <a:rPr lang="de-DE" sz="2000" b="0" dirty="0" smtClean="0">
                <a:solidFill>
                  <a:schemeClr val="tx1"/>
                </a:solidFill>
                <a:ea typeface="ＭＳ Ｐゴシック" charset="0"/>
                <a:cs typeface="ＭＳ Ｐゴシック" charset="0"/>
              </a:rPr>
              <a:t>.</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41</a:t>
            </a:fld>
            <a:endParaRPr lang="de-DE"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Fallen alle Immobilien unter IAS 40?</a:t>
            </a:r>
          </a:p>
        </p:txBody>
      </p:sp>
      <p:sp>
        <p:nvSpPr>
          <p:cNvPr id="552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55300" name="Rectangle 3"/>
          <p:cNvSpPr txBox="1">
            <a:spLocks noChangeArrowheads="1"/>
          </p:cNvSpPr>
          <p:nvPr/>
        </p:nvSpPr>
        <p:spPr bwMode="auto">
          <a:xfrm>
            <a:off x="323850" y="620713"/>
            <a:ext cx="8712200" cy="4968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0" indent="0" eaLnBrk="1" hangingPunct="1">
              <a:lnSpc>
                <a:spcPts val="2200"/>
              </a:lnSpc>
              <a:spcBef>
                <a:spcPts val="275"/>
              </a:spcBef>
              <a:buClr>
                <a:schemeClr val="accent1"/>
              </a:buClr>
            </a:pPr>
            <a:endParaRPr lang="de-DE" sz="2000" b="0" dirty="0">
              <a:solidFill>
                <a:schemeClr val="tx1"/>
              </a:solidFill>
              <a:ea typeface="ＭＳ Ｐゴシック" charset="0"/>
              <a:cs typeface="ＭＳ Ｐゴシック" charset="0"/>
            </a:endParaRPr>
          </a:p>
          <a:p>
            <a:pPr marL="457200" indent="-457200" eaLnBrk="1" hangingPunct="1">
              <a:lnSpc>
                <a:spcPts val="2200"/>
              </a:lnSpc>
              <a:spcBef>
                <a:spcPts val="275"/>
              </a:spcBef>
              <a:buClr>
                <a:schemeClr val="accent1"/>
              </a:buClr>
              <a:buFont typeface="+mj-lt"/>
              <a:buAutoNum type="alphaLcParenR" startAt="2"/>
            </a:pPr>
            <a:r>
              <a:rPr lang="de-DE" sz="2000" b="0" dirty="0">
                <a:solidFill>
                  <a:schemeClr val="tx1"/>
                </a:solidFill>
                <a:ea typeface="ＭＳ Ｐゴシック" charset="0"/>
                <a:cs typeface="ＭＳ Ｐゴシック" charset="0"/>
              </a:rPr>
              <a:t>Vermietung und Einbringung immobiliennaher Dienstleistungen (FM </a:t>
            </a:r>
            <a:r>
              <a:rPr lang="de-DE" sz="2000" b="0" dirty="0" err="1">
                <a:solidFill>
                  <a:schemeClr val="tx1"/>
                </a:solidFill>
                <a:ea typeface="ＭＳ Ｐゴシック" charset="0"/>
                <a:cs typeface="ＭＳ Ｐゴシック" charset="0"/>
              </a:rPr>
              <a:t>u.ä.</a:t>
            </a:r>
            <a:r>
              <a:rPr lang="de-DE" sz="2000" b="0" dirty="0">
                <a:solidFill>
                  <a:schemeClr val="tx1"/>
                </a:solidFill>
                <a:ea typeface="ＭＳ Ｐゴシック" charset="0"/>
                <a:cs typeface="ＭＳ Ｐゴシック" charset="0"/>
              </a:rPr>
              <a:t>): es kommt auf Quantität und Art der DL an, ob Selbstnutzung vorliegt oder nicht</a:t>
            </a:r>
            <a:r>
              <a:rPr lang="de-DE" sz="2000" b="0" dirty="0" smtClean="0">
                <a:solidFill>
                  <a:schemeClr val="tx1"/>
                </a:solidFill>
                <a:ea typeface="ＭＳ Ｐゴシック" charset="0"/>
                <a:cs typeface="ＭＳ Ｐゴシック" charset="0"/>
              </a:rPr>
              <a:t>.</a:t>
            </a:r>
          </a:p>
          <a:p>
            <a:pPr marL="457200" indent="-457200" eaLnBrk="1" hangingPunct="1">
              <a:lnSpc>
                <a:spcPts val="2200"/>
              </a:lnSpc>
              <a:spcBef>
                <a:spcPts val="275"/>
              </a:spcBef>
              <a:buClr>
                <a:schemeClr val="accent1"/>
              </a:buClr>
              <a:buFont typeface="+mj-lt"/>
              <a:buAutoNum type="alphaLcParenR" startAt="2"/>
            </a:pPr>
            <a:endParaRPr lang="de-DE" sz="2000" b="0" dirty="0">
              <a:solidFill>
                <a:schemeClr val="tx1"/>
              </a:solidFill>
              <a:ea typeface="ＭＳ Ｐゴシック" charset="0"/>
              <a:cs typeface="ＭＳ Ｐゴシック" charset="0"/>
            </a:endParaRPr>
          </a:p>
          <a:p>
            <a:pPr marL="457200" indent="-457200" eaLnBrk="1" hangingPunct="1">
              <a:lnSpc>
                <a:spcPts val="2200"/>
              </a:lnSpc>
              <a:spcBef>
                <a:spcPts val="275"/>
              </a:spcBef>
              <a:buClr>
                <a:schemeClr val="accent1"/>
              </a:buClr>
              <a:buFont typeface="+mj-lt"/>
              <a:buAutoNum type="alphaLcParenR" startAt="2"/>
            </a:pPr>
            <a:r>
              <a:rPr lang="de-DE" sz="2000" b="0" dirty="0">
                <a:solidFill>
                  <a:schemeClr val="tx1"/>
                </a:solidFill>
                <a:ea typeface="ＭＳ Ｐゴシック" charset="0"/>
                <a:cs typeface="ＭＳ Ｐゴシック" charset="0"/>
              </a:rPr>
              <a:t>Vermietung und Übernahme operativer Risiken des Mieters ( umsatz- oder erfolgsabhängige Mieten z.B.). Bei nicht unwesentlichen nicht vermietertypischen Risiken: selbst genutzte Sachanlagen.</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42</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682620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Immobilien nach IAS 16</a:t>
            </a:r>
          </a:p>
        </p:txBody>
      </p:sp>
      <p:sp>
        <p:nvSpPr>
          <p:cNvPr id="56323"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51204" name="Rectangle 3"/>
          <p:cNvSpPr txBox="1">
            <a:spLocks noChangeArrowheads="1"/>
          </p:cNvSpPr>
          <p:nvPr/>
        </p:nvSpPr>
        <p:spPr bwMode="auto">
          <a:xfrm>
            <a:off x="323850" y="620713"/>
            <a:ext cx="8712200" cy="4968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0" indent="0" eaLnBrk="1" hangingPunct="1">
              <a:lnSpc>
                <a:spcPts val="2200"/>
              </a:lnSpc>
              <a:spcBef>
                <a:spcPts val="275"/>
              </a:spcBef>
              <a:buClr>
                <a:schemeClr val="accent1"/>
              </a:buClr>
              <a:defRPr/>
            </a:pPr>
            <a:r>
              <a:rPr lang="de-DE" sz="2000" b="0" dirty="0" smtClean="0">
                <a:solidFill>
                  <a:schemeClr val="tx1"/>
                </a:solidFill>
                <a:ea typeface="ＭＳ Ｐゴシック" charset="0"/>
                <a:cs typeface="ＭＳ Ｐゴシック" charset="0"/>
              </a:rPr>
              <a:t>Anschaffungskosten</a:t>
            </a:r>
          </a:p>
          <a:p>
            <a:pPr marL="0" indent="0" eaLnBrk="1" hangingPunct="1">
              <a:lnSpc>
                <a:spcPts val="2200"/>
              </a:lnSpc>
              <a:spcBef>
                <a:spcPts val="275"/>
              </a:spcBef>
              <a:buClr>
                <a:schemeClr val="accent1"/>
              </a:buClr>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275"/>
              </a:spcBef>
              <a:buClr>
                <a:schemeClr val="accent1"/>
              </a:buClr>
              <a:defRPr/>
            </a:pPr>
            <a:r>
              <a:rPr lang="de-DE" sz="2000" b="0" dirty="0" smtClean="0">
                <a:solidFill>
                  <a:schemeClr val="tx1"/>
                </a:solidFill>
                <a:ea typeface="ＭＳ Ｐゴシック" charset="0"/>
                <a:cs typeface="ＭＳ Ｐゴシック" charset="0"/>
              </a:rPr>
              <a:t>Grundsätzlich: Anschaffungspreis </a:t>
            </a:r>
          </a:p>
          <a:p>
            <a:pPr marL="0" indent="0" eaLnBrk="1" hangingPunct="1">
              <a:lnSpc>
                <a:spcPts val="2200"/>
              </a:lnSpc>
              <a:spcBef>
                <a:spcPts val="275"/>
              </a:spcBef>
              <a:buClr>
                <a:schemeClr val="accent1"/>
              </a:buClr>
              <a:defRPr/>
            </a:pPr>
            <a:r>
              <a:rPr lang="de-DE" sz="2000" b="0" dirty="0" smtClean="0">
                <a:solidFill>
                  <a:schemeClr val="tx1"/>
                </a:solidFill>
                <a:ea typeface="ＭＳ Ｐゴシック" charset="0"/>
                <a:cs typeface="ＭＳ Ｐゴシック" charset="0"/>
              </a:rPr>
              <a:t>		+ Anschaffungsnebenkosten (inkl. Gemeinkosten)</a:t>
            </a:r>
          </a:p>
          <a:p>
            <a:pPr marL="0" indent="0" eaLnBrk="1" hangingPunct="1">
              <a:lnSpc>
                <a:spcPts val="2200"/>
              </a:lnSpc>
              <a:spcBef>
                <a:spcPts val="275"/>
              </a:spcBef>
              <a:buClr>
                <a:schemeClr val="accent1"/>
              </a:buClr>
              <a:defRPr/>
            </a:pPr>
            <a:r>
              <a:rPr lang="de-DE" sz="2000" b="0" dirty="0" smtClean="0">
                <a:solidFill>
                  <a:schemeClr val="tx1"/>
                </a:solidFill>
                <a:ea typeface="ＭＳ Ｐゴシック" charset="0"/>
                <a:cs typeface="ＭＳ Ｐゴシック" charset="0"/>
              </a:rPr>
              <a:t>		– Anschaffungspreisminderungen</a:t>
            </a:r>
          </a:p>
          <a:p>
            <a:pPr marL="0" indent="0" eaLnBrk="1" hangingPunct="1">
              <a:lnSpc>
                <a:spcPts val="2200"/>
              </a:lnSpc>
              <a:spcBef>
                <a:spcPts val="275"/>
              </a:spcBef>
              <a:buClr>
                <a:schemeClr val="accent1"/>
              </a:buClr>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275"/>
              </a:spcBef>
              <a:buClr>
                <a:schemeClr val="accent1"/>
              </a:buClr>
              <a:defRPr/>
            </a:pPr>
            <a:r>
              <a:rPr lang="de-DE" sz="2000" b="0" dirty="0" smtClean="0">
                <a:solidFill>
                  <a:schemeClr val="tx1"/>
                </a:solidFill>
                <a:ea typeface="ＭＳ Ｐゴシック" charset="0"/>
                <a:cs typeface="ＭＳ Ｐゴシック" charset="0"/>
              </a:rPr>
              <a:t>Sonderfragen:</a:t>
            </a:r>
          </a:p>
          <a:p>
            <a:pPr eaLnBrk="1" hangingPunct="1">
              <a:lnSpc>
                <a:spcPts val="22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Atypische lange Zahlungsziele, Ratenkauf, Finanzierungsleasing</a:t>
            </a:r>
          </a:p>
          <a:p>
            <a:pPr eaLnBrk="1" hangingPunct="1">
              <a:lnSpc>
                <a:spcPts val="22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Finanzierungskosten bei </a:t>
            </a:r>
            <a:r>
              <a:rPr lang="de-DE" sz="2000" b="0" dirty="0" err="1" smtClean="0">
                <a:solidFill>
                  <a:schemeClr val="tx1"/>
                </a:solidFill>
                <a:ea typeface="ＭＳ Ｐゴシック" charset="0"/>
                <a:cs typeface="ＭＳ Ｐゴシック" charset="0"/>
              </a:rPr>
              <a:t>qualifying</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assets</a:t>
            </a:r>
            <a:r>
              <a:rPr lang="de-DE" sz="2000" b="0" dirty="0" smtClean="0">
                <a:solidFill>
                  <a:schemeClr val="tx1"/>
                </a:solidFill>
                <a:ea typeface="ＭＳ Ｐゴシック" charset="0"/>
                <a:cs typeface="ＭＳ Ｐゴシック" charset="0"/>
              </a:rPr>
              <a:t> (IAS 23)</a:t>
            </a:r>
          </a:p>
          <a:p>
            <a:pPr eaLnBrk="1" hangingPunct="1">
              <a:lnSpc>
                <a:spcPts val="22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Tauschvorgänge (IAS 16.24 ff)</a:t>
            </a:r>
          </a:p>
          <a:p>
            <a:pPr eaLnBrk="1" hangingPunct="1">
              <a:lnSpc>
                <a:spcPts val="22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Sacheinlagen</a:t>
            </a:r>
          </a:p>
          <a:p>
            <a:pPr eaLnBrk="1" hangingPunct="1">
              <a:lnSpc>
                <a:spcPts val="22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Zuwendungen der öffentlichen Hand (IAS 20)</a:t>
            </a:r>
          </a:p>
          <a:p>
            <a:pPr eaLnBrk="1" hangingPunct="1">
              <a:lnSpc>
                <a:spcPts val="22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Verteilung von Gesamtkaufpreisen für </a:t>
            </a:r>
            <a:r>
              <a:rPr lang="de-DE" sz="2000" b="0" dirty="0" err="1" smtClean="0">
                <a:solidFill>
                  <a:schemeClr val="tx1"/>
                </a:solidFill>
                <a:ea typeface="ＭＳ Ｐゴシック" charset="0"/>
                <a:cs typeface="ＭＳ Ｐゴシック" charset="0"/>
              </a:rPr>
              <a:t>Sachgesamtheiten</a:t>
            </a:r>
            <a:r>
              <a:rPr lang="de-DE" sz="2000" b="0" dirty="0" smtClean="0">
                <a:solidFill>
                  <a:schemeClr val="tx1"/>
                </a:solidFill>
                <a:ea typeface="ＭＳ Ｐゴシック" charset="0"/>
                <a:cs typeface="ＭＳ Ｐゴシック" charset="0"/>
              </a:rPr>
              <a:t> oder Unternehmenserwerbe (IFRS 3)</a:t>
            </a:r>
          </a:p>
          <a:p>
            <a:pPr eaLnBrk="1" hangingPunct="1">
              <a:lnSpc>
                <a:spcPts val="22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Rekultivierungsverpflichtungen</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43</a:t>
            </a:fld>
            <a:endParaRPr lang="de-DE"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23850" y="188913"/>
            <a:ext cx="8496300" cy="360362"/>
          </a:xfrm>
        </p:spPr>
        <p:txBody>
          <a:bodyPr/>
          <a:lstStyle/>
          <a:p>
            <a:pPr eaLnBrk="1" hangingPunct="1"/>
            <a:r>
              <a:rPr lang="de-DE" sz="2000" dirty="0">
                <a:latin typeface="Verdana" charset="0"/>
                <a:ea typeface="ＭＳ Ｐゴシック" charset="0"/>
                <a:cs typeface="ＭＳ Ｐゴシック" charset="0"/>
              </a:rPr>
              <a:t>Finanzierungskosten (IAS 23)</a:t>
            </a:r>
          </a:p>
        </p:txBody>
      </p:sp>
      <p:sp>
        <p:nvSpPr>
          <p:cNvPr id="57347"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51204" name="Rectangle 3"/>
          <p:cNvSpPr txBox="1">
            <a:spLocks noChangeArrowheads="1"/>
          </p:cNvSpPr>
          <p:nvPr/>
        </p:nvSpPr>
        <p:spPr bwMode="auto">
          <a:xfrm>
            <a:off x="324296" y="765646"/>
            <a:ext cx="8712200" cy="460757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0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Finanzierungskosten müssen auf Zeitraum der Anschaffung/Herstellung entfallen. Danach sind sie als Aufwand zu buchen (warum?).</a:t>
            </a:r>
          </a:p>
          <a:p>
            <a:pPr eaLnBrk="1" hangingPunct="1">
              <a:lnSpc>
                <a:spcPts val="20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Zu aktivieren sind Effektivzinsen, d.h. Einmalgebühren, Disagien etc. sind anteilig zu berücksichtigen.</a:t>
            </a:r>
          </a:p>
          <a:p>
            <a:pPr eaLnBrk="1" hangingPunct="1">
              <a:lnSpc>
                <a:spcPts val="20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FK-Kosten müssen direkt zurechenbar sein (IAS 23.11). Bei Objektfinanzierungen ist dies unproblematisch.</a:t>
            </a:r>
          </a:p>
          <a:p>
            <a:pPr eaLnBrk="1" hangingPunct="1">
              <a:lnSpc>
                <a:spcPts val="20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Liegt eine solche nicht vor, so sind anteilige Finanzierungskosten des Unternehmen anzusetzen. Dabei können (müssen?) alle offen und verdeckt zinstragenden Schulden einbezogen werden.</a:t>
            </a:r>
          </a:p>
          <a:p>
            <a:pPr eaLnBrk="1" hangingPunct="1">
              <a:lnSpc>
                <a:spcPts val="20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Bei Konzernfinanzierungen kann es zu erheblichen Korrekturrechnungen kommen (z.B. bei </a:t>
            </a:r>
            <a:r>
              <a:rPr lang="de-DE" sz="2000" b="0" dirty="0" err="1" smtClean="0">
                <a:solidFill>
                  <a:schemeClr val="tx1"/>
                </a:solidFill>
                <a:ea typeface="ＭＳ Ｐゴシック" charset="0"/>
                <a:cs typeface="ＭＳ Ｐゴシック" charset="0"/>
              </a:rPr>
              <a:t>Cashpool</a:t>
            </a:r>
            <a:r>
              <a:rPr lang="de-DE" sz="2000" b="0" dirty="0">
                <a:solidFill>
                  <a:schemeClr val="tx1"/>
                </a:solidFill>
                <a:ea typeface="ＭＳ Ｐゴシック" charset="0"/>
                <a:cs typeface="ＭＳ Ｐゴシック" charset="0"/>
              </a:rPr>
              <a:t>-</a:t>
            </a:r>
            <a:r>
              <a:rPr lang="de-DE" sz="2000" b="0" dirty="0" smtClean="0">
                <a:solidFill>
                  <a:schemeClr val="tx1"/>
                </a:solidFill>
                <a:ea typeface="ＭＳ Ｐゴシック" charset="0"/>
                <a:cs typeface="ＭＳ Ｐゴシック" charset="0"/>
              </a:rPr>
              <a:t>Vereinbarungen).</a:t>
            </a:r>
          </a:p>
          <a:p>
            <a:pPr eaLnBrk="1" hangingPunct="1">
              <a:lnSpc>
                <a:spcPts val="2000"/>
              </a:lnSpc>
              <a:spcBef>
                <a:spcPts val="2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Die Höhe der zu verzinsenden Posten auf Aktivseite kann vereinfachend auf den Buchwert abstellen (eigentlich: Auszahlungen und deren Zeitpunkte für Herstellung relevant).</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44</a:t>
            </a:fld>
            <a:endParaRPr lang="de-DE"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Finanzierungskosten (IAS 23)</a:t>
            </a:r>
          </a:p>
        </p:txBody>
      </p:sp>
      <p:sp>
        <p:nvSpPr>
          <p:cNvPr id="57347"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51204" name="Rectangle 3"/>
          <p:cNvSpPr txBox="1">
            <a:spLocks noChangeArrowheads="1"/>
          </p:cNvSpPr>
          <p:nvPr/>
        </p:nvSpPr>
        <p:spPr bwMode="auto">
          <a:xfrm>
            <a:off x="323850" y="621283"/>
            <a:ext cx="8712200" cy="4895949"/>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0" indent="0" eaLnBrk="1" hangingPunct="1">
              <a:lnSpc>
                <a:spcPts val="2000"/>
              </a:lnSpc>
              <a:spcBef>
                <a:spcPts val="275"/>
              </a:spcBef>
              <a:buClr>
                <a:schemeClr val="accent1"/>
              </a:buClr>
              <a:defRPr/>
            </a:pPr>
            <a:r>
              <a:rPr lang="de-DE" sz="2000" b="0" u="sng" dirty="0" smtClean="0">
                <a:solidFill>
                  <a:schemeClr val="tx1"/>
                </a:solidFill>
                <a:ea typeface="ＭＳ Ｐゴシック" charset="0"/>
                <a:cs typeface="ＭＳ Ｐゴシック" charset="0"/>
              </a:rPr>
              <a:t>Fragen:</a:t>
            </a:r>
          </a:p>
          <a:p>
            <a:pPr marL="0" indent="0" eaLnBrk="1" hangingPunct="1">
              <a:lnSpc>
                <a:spcPts val="2000"/>
              </a:lnSpc>
              <a:spcBef>
                <a:spcPts val="275"/>
              </a:spcBef>
              <a:buClr>
                <a:schemeClr val="accent1"/>
              </a:buClr>
              <a:defRPr/>
            </a:pPr>
            <a:endParaRPr lang="de-DE" sz="2000" b="0" u="sng" dirty="0" smtClean="0">
              <a:solidFill>
                <a:schemeClr val="tx1"/>
              </a:solidFill>
              <a:ea typeface="ＭＳ Ｐゴシック" charset="0"/>
              <a:cs typeface="ＭＳ Ｐゴシック" charset="0"/>
            </a:endParaRPr>
          </a:p>
          <a:p>
            <a:pPr eaLnBrk="1" hangingPunct="1">
              <a:lnSpc>
                <a:spcPts val="2000"/>
              </a:lnSpc>
              <a:spcBef>
                <a:spcPts val="2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Sind Rückstellungen und erhaltene Anzahlungen zinstragend?</a:t>
            </a:r>
          </a:p>
          <a:p>
            <a:pPr eaLnBrk="1" hangingPunct="1">
              <a:lnSpc>
                <a:spcPts val="2000"/>
              </a:lnSpc>
              <a:spcBef>
                <a:spcPts val="275"/>
              </a:spcBef>
              <a:buClr>
                <a:schemeClr val="accent1"/>
              </a:buClr>
              <a:buFont typeface="+mj-lt"/>
              <a:buAutoNum type="alphaLcParenR"/>
              <a:defRPr/>
            </a:pPr>
            <a:endParaRPr lang="de-DE" sz="2000" b="0" dirty="0" smtClean="0">
              <a:solidFill>
                <a:schemeClr val="tx1"/>
              </a:solidFill>
              <a:ea typeface="ＭＳ Ｐゴシック" charset="0"/>
              <a:cs typeface="ＭＳ Ｐゴシック" charset="0"/>
            </a:endParaRPr>
          </a:p>
          <a:p>
            <a:pPr eaLnBrk="1" hangingPunct="1">
              <a:lnSpc>
                <a:spcPts val="2000"/>
              </a:lnSpc>
              <a:spcBef>
                <a:spcPts val="2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Wie schlägt sich die Aktivierung von Zinsen in der </a:t>
            </a:r>
            <a:r>
              <a:rPr lang="de-DE" sz="2000" b="0" dirty="0" err="1" smtClean="0">
                <a:solidFill>
                  <a:schemeClr val="tx1"/>
                </a:solidFill>
                <a:ea typeface="ＭＳ Ｐゴシック" charset="0"/>
                <a:cs typeface="ＭＳ Ｐゴシック" charset="0"/>
              </a:rPr>
              <a:t>GuV</a:t>
            </a:r>
            <a:r>
              <a:rPr lang="de-DE" sz="2000" b="0" dirty="0" smtClean="0">
                <a:solidFill>
                  <a:schemeClr val="tx1"/>
                </a:solidFill>
                <a:ea typeface="ＭＳ Ｐゴシック" charset="0"/>
                <a:cs typeface="ＭＳ Ｐゴシック" charset="0"/>
              </a:rPr>
              <a:t> wieder?</a:t>
            </a:r>
          </a:p>
          <a:p>
            <a:pPr eaLnBrk="1" hangingPunct="1">
              <a:lnSpc>
                <a:spcPts val="2000"/>
              </a:lnSpc>
              <a:spcBef>
                <a:spcPts val="275"/>
              </a:spcBef>
              <a:buClr>
                <a:schemeClr val="accent1"/>
              </a:buClr>
              <a:buFont typeface="+mj-lt"/>
              <a:buAutoNum type="alphaLcParenR"/>
              <a:defRPr/>
            </a:pPr>
            <a:endParaRPr lang="de-DE" sz="2000" b="0" dirty="0" smtClean="0">
              <a:solidFill>
                <a:schemeClr val="tx1"/>
              </a:solidFill>
              <a:ea typeface="ＭＳ Ｐゴシック" charset="0"/>
              <a:cs typeface="ＭＳ Ｐゴシック" charset="0"/>
            </a:endParaRPr>
          </a:p>
          <a:p>
            <a:pPr eaLnBrk="1" hangingPunct="1">
              <a:lnSpc>
                <a:spcPts val="2000"/>
              </a:lnSpc>
              <a:spcBef>
                <a:spcPts val="2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Welches </a:t>
            </a:r>
            <a:r>
              <a:rPr lang="de-DE" sz="2000" b="0" dirty="0" err="1" smtClean="0">
                <a:solidFill>
                  <a:schemeClr val="tx1"/>
                </a:solidFill>
                <a:ea typeface="ＭＳ Ｐゴシック" charset="0"/>
                <a:cs typeface="ＭＳ Ｐゴシック" charset="0"/>
              </a:rPr>
              <a:t>GuV</a:t>
            </a:r>
            <a:r>
              <a:rPr lang="de-DE" sz="2000" b="0" dirty="0" smtClean="0">
                <a:solidFill>
                  <a:schemeClr val="tx1"/>
                </a:solidFill>
                <a:ea typeface="ＭＳ Ｐゴシック" charset="0"/>
                <a:cs typeface="ＭＳ Ｐゴシック" charset="0"/>
              </a:rPr>
              <a:t>-Format wird ein Manager bevorzugen, wenn sein variables Gehalt vom EBIT abhängt?</a:t>
            </a:r>
          </a:p>
          <a:p>
            <a:pPr eaLnBrk="1" hangingPunct="1">
              <a:lnSpc>
                <a:spcPts val="2000"/>
              </a:lnSpc>
              <a:spcBef>
                <a:spcPts val="275"/>
              </a:spcBef>
              <a:buClr>
                <a:schemeClr val="accent1"/>
              </a:buClr>
              <a:buFont typeface="+mj-lt"/>
              <a:buAutoNum type="alphaLcParenR"/>
              <a:defRPr/>
            </a:pPr>
            <a:endParaRPr lang="de-DE" sz="2000" b="0" dirty="0" smtClean="0">
              <a:solidFill>
                <a:schemeClr val="tx1"/>
              </a:solidFill>
              <a:ea typeface="ＭＳ Ｐゴシック" charset="0"/>
              <a:cs typeface="ＭＳ Ｐゴシック" charset="0"/>
            </a:endParaRPr>
          </a:p>
          <a:p>
            <a:pPr eaLnBrk="1" hangingPunct="1">
              <a:lnSpc>
                <a:spcPts val="2000"/>
              </a:lnSpc>
              <a:spcBef>
                <a:spcPts val="2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Welche Folgen hat die Aktivierung für die KFR?</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45</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884787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Rekultivierungs-/Entsorgungskosten</a:t>
            </a:r>
          </a:p>
        </p:txBody>
      </p:sp>
      <p:sp>
        <p:nvSpPr>
          <p:cNvPr id="58371"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51204" name="Rectangle 3"/>
          <p:cNvSpPr txBox="1">
            <a:spLocks noChangeArrowheads="1"/>
          </p:cNvSpPr>
          <p:nvPr/>
        </p:nvSpPr>
        <p:spPr bwMode="auto">
          <a:xfrm>
            <a:off x="323850" y="620713"/>
            <a:ext cx="8712200" cy="5329237"/>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0" indent="0" eaLnBrk="1" hangingPunct="1">
              <a:lnSpc>
                <a:spcPts val="2000"/>
              </a:lnSpc>
              <a:spcBef>
                <a:spcPts val="275"/>
              </a:spcBef>
              <a:buClr>
                <a:schemeClr val="accent1"/>
              </a:buClr>
              <a:defRPr/>
            </a:pPr>
            <a:r>
              <a:rPr lang="de-DE" sz="1800" b="0" u="sng" dirty="0" smtClean="0">
                <a:solidFill>
                  <a:schemeClr val="tx1"/>
                </a:solidFill>
                <a:ea typeface="ＭＳ Ｐゴシック" charset="0"/>
                <a:cs typeface="ＭＳ Ｐゴシック" charset="0"/>
              </a:rPr>
              <a:t>Beispiel</a:t>
            </a:r>
            <a:r>
              <a:rPr lang="de-DE" sz="1800" b="0" dirty="0" smtClean="0">
                <a:solidFill>
                  <a:schemeClr val="tx1"/>
                </a:solidFill>
                <a:ea typeface="ＭＳ Ｐゴシック" charset="0"/>
                <a:cs typeface="ＭＳ Ｐゴシック" charset="0"/>
              </a:rPr>
              <a:t>: Ein Unternehmen errichtet auf einem für 10 Jahre angemieteten Grundstück eine Lagerhalle (HK 1.000), die nach Ablauf des Mietvertrages abzureißen ist. Zum Zeitpunkt der Anschaffung wird mit Entsorgungs-kosten von 100 gerechnet. Zudem wird eine Kostensteigerung von 2% p.a. unterstellt.</a:t>
            </a:r>
          </a:p>
          <a:p>
            <a:pPr eaLnBrk="1" hangingPunct="1">
              <a:lnSpc>
                <a:spcPts val="2000"/>
              </a:lnSpc>
              <a:spcBef>
                <a:spcPts val="275"/>
              </a:spcBef>
              <a:buClr>
                <a:schemeClr val="accent1"/>
              </a:buClr>
              <a:buFont typeface="+mj-lt"/>
              <a:buAutoNum type="alphaLcParenR"/>
              <a:defRPr/>
            </a:pPr>
            <a:r>
              <a:rPr lang="de-DE" sz="1800" b="0" dirty="0" smtClean="0">
                <a:solidFill>
                  <a:schemeClr val="tx1"/>
                </a:solidFill>
                <a:ea typeface="ＭＳ Ｐゴシック" charset="0"/>
                <a:cs typeface="ＭＳ Ｐゴシック" charset="0"/>
              </a:rPr>
              <a:t>Nach IAS 16.16 (c) gehören Rückstellungen für solche Verpflichtungen zu den AHK des VW. Die Rückstellung ist mit dem Barwert des Erfüllungsbetrages anzusetzen, der Zinssatz betrage 5% (ohne latente Steuern) -&gt; t1: </a:t>
            </a:r>
            <a:r>
              <a:rPr lang="de-DE" sz="1800" b="0" dirty="0" err="1" smtClean="0">
                <a:solidFill>
                  <a:schemeClr val="tx1"/>
                </a:solidFill>
                <a:ea typeface="ＭＳ Ｐゴシック" charset="0"/>
                <a:cs typeface="ＭＳ Ｐゴシック" charset="0"/>
              </a:rPr>
              <a:t>Einbuchung</a:t>
            </a:r>
            <a:r>
              <a:rPr lang="de-DE" sz="1800" b="0" dirty="0" smtClean="0">
                <a:solidFill>
                  <a:schemeClr val="tx1"/>
                </a:solidFill>
                <a:ea typeface="ＭＳ Ｐゴシック" charset="0"/>
                <a:cs typeface="ＭＳ Ｐゴシック" charset="0"/>
              </a:rPr>
              <a:t> des VW</a:t>
            </a:r>
          </a:p>
          <a:p>
            <a:pPr marL="914400" lvl="2" indent="0" eaLnBrk="1" hangingPunct="1">
              <a:lnSpc>
                <a:spcPts val="2000"/>
              </a:lnSpc>
              <a:spcBef>
                <a:spcPts val="275"/>
              </a:spcBef>
              <a:buClr>
                <a:schemeClr val="accent1"/>
              </a:buClr>
              <a:defRPr/>
            </a:pPr>
            <a:r>
              <a:rPr lang="de-DE" sz="1800" b="0" dirty="0" smtClean="0">
                <a:solidFill>
                  <a:schemeClr val="tx1"/>
                </a:solidFill>
                <a:ea typeface="ＭＳ Ｐゴシック" charset="0"/>
                <a:cs typeface="ＭＳ Ｐゴシック" charset="0"/>
              </a:rPr>
              <a:t>	t1: Fortschreibung (Ann.: lineare Abschreibung für 1 Jahr)</a:t>
            </a:r>
          </a:p>
          <a:p>
            <a:pPr marL="457200" eaLnBrk="1" hangingPunct="1">
              <a:lnSpc>
                <a:spcPts val="2000"/>
              </a:lnSpc>
              <a:spcBef>
                <a:spcPts val="275"/>
              </a:spcBef>
              <a:buClr>
                <a:schemeClr val="accent1"/>
              </a:buClr>
              <a:buFont typeface="+mj-lt"/>
              <a:buAutoNum type="alphaLcParenR"/>
              <a:defRPr/>
            </a:pPr>
            <a:r>
              <a:rPr lang="de-DE" sz="1800" b="0" dirty="0" smtClean="0">
                <a:solidFill>
                  <a:schemeClr val="tx1"/>
                </a:solidFill>
                <a:ea typeface="ＭＳ Ｐゴシック" charset="0"/>
                <a:cs typeface="ＭＳ Ｐゴシック" charset="0"/>
              </a:rPr>
              <a:t>Nach HGB ist nach </a:t>
            </a:r>
            <a:r>
              <a:rPr lang="de-DE" sz="1800" b="0" dirty="0" err="1" smtClean="0">
                <a:solidFill>
                  <a:schemeClr val="tx1"/>
                </a:solidFill>
                <a:ea typeface="ＭＳ Ｐゴシック" charset="0"/>
                <a:cs typeface="ＭＳ Ｐゴシック" charset="0"/>
              </a:rPr>
              <a:t>h.M</a:t>
            </a:r>
            <a:r>
              <a:rPr lang="de-DE" sz="1800" b="0" dirty="0" smtClean="0">
                <a:solidFill>
                  <a:schemeClr val="tx1"/>
                </a:solidFill>
                <a:ea typeface="ＭＳ Ｐゴシック" charset="0"/>
                <a:cs typeface="ＭＳ Ｐゴシック" charset="0"/>
              </a:rPr>
              <a:t>. Ansammlungsrückstellung zu passivieren. Der Zinssatz nach §253 Abs.2 HGB betrage 4,5% (ohne latente Steuern)</a:t>
            </a:r>
          </a:p>
          <a:p>
            <a:pPr marL="114300" indent="0" eaLnBrk="1" hangingPunct="1">
              <a:lnSpc>
                <a:spcPts val="2000"/>
              </a:lnSpc>
              <a:spcBef>
                <a:spcPts val="275"/>
              </a:spcBef>
              <a:buClr>
                <a:schemeClr val="accent1"/>
              </a:buClr>
              <a:defRPr/>
            </a:pPr>
            <a:r>
              <a:rPr lang="de-DE" sz="1800" b="0" dirty="0" smtClean="0">
                <a:solidFill>
                  <a:schemeClr val="tx1"/>
                </a:solidFill>
                <a:ea typeface="ＭＳ Ｐゴシック" charset="0"/>
                <a:cs typeface="ＭＳ Ｐゴシック" charset="0"/>
              </a:rPr>
              <a:t>		t1: </a:t>
            </a:r>
            <a:r>
              <a:rPr lang="de-DE" sz="1800" b="0" dirty="0" err="1" smtClean="0">
                <a:solidFill>
                  <a:schemeClr val="tx1"/>
                </a:solidFill>
                <a:ea typeface="ＭＳ Ｐゴシック" charset="0"/>
                <a:cs typeface="ＭＳ Ｐゴシック" charset="0"/>
              </a:rPr>
              <a:t>Einbuchung</a:t>
            </a:r>
            <a:endParaRPr lang="de-DE" sz="1800" b="0" dirty="0" smtClean="0">
              <a:solidFill>
                <a:schemeClr val="tx1"/>
              </a:solidFill>
              <a:ea typeface="ＭＳ Ｐゴシック" charset="0"/>
              <a:cs typeface="ＭＳ Ｐゴシック" charset="0"/>
            </a:endParaRPr>
          </a:p>
          <a:p>
            <a:pPr marL="114300" indent="0" eaLnBrk="1" hangingPunct="1">
              <a:lnSpc>
                <a:spcPts val="2000"/>
              </a:lnSpc>
              <a:spcBef>
                <a:spcPts val="275"/>
              </a:spcBef>
              <a:buClr>
                <a:schemeClr val="accent1"/>
              </a:buClr>
              <a:defRPr/>
            </a:pPr>
            <a:r>
              <a:rPr lang="de-DE" sz="1800" b="0" dirty="0" smtClean="0">
                <a:solidFill>
                  <a:schemeClr val="tx1"/>
                </a:solidFill>
                <a:ea typeface="ＭＳ Ｐゴシック" charset="0"/>
                <a:cs typeface="ＭＳ Ｐゴシック" charset="0"/>
              </a:rPr>
              <a:t>		t1: Fortschreibung</a:t>
            </a:r>
          </a:p>
          <a:p>
            <a:pPr marL="457200" eaLnBrk="1" hangingPunct="1">
              <a:lnSpc>
                <a:spcPts val="2000"/>
              </a:lnSpc>
              <a:spcBef>
                <a:spcPts val="275"/>
              </a:spcBef>
              <a:buClr>
                <a:schemeClr val="accent1"/>
              </a:buClr>
              <a:buFont typeface="+mj-lt"/>
              <a:buAutoNum type="alphaLcParenR" startAt="3"/>
              <a:defRPr/>
            </a:pPr>
            <a:r>
              <a:rPr lang="de-DE" sz="1800" b="0" dirty="0" smtClean="0">
                <a:solidFill>
                  <a:schemeClr val="tx1"/>
                </a:solidFill>
                <a:ea typeface="ＭＳ Ｐゴシック" charset="0"/>
                <a:cs typeface="ＭＳ Ｐゴシック" charset="0"/>
              </a:rPr>
              <a:t>Im Bilanzsteuerrecht ist der Barwert der Rückstellung anzusetzen, wobei der Zinssatz von 5,5% fix ist und künftige Preissteigerungen nicht berücksichtigt werden dürfen.</a:t>
            </a:r>
          </a:p>
          <a:p>
            <a:pPr marL="1485900" lvl="3" indent="0" eaLnBrk="1" hangingPunct="1">
              <a:lnSpc>
                <a:spcPts val="2000"/>
              </a:lnSpc>
              <a:spcBef>
                <a:spcPts val="275"/>
              </a:spcBef>
              <a:buClr>
                <a:schemeClr val="accent1"/>
              </a:buClr>
              <a:defRPr/>
            </a:pPr>
            <a:r>
              <a:rPr lang="de-DE" sz="1800" b="0" dirty="0" smtClean="0">
                <a:solidFill>
                  <a:schemeClr val="tx1"/>
                </a:solidFill>
                <a:ea typeface="ＭＳ Ｐゴシック" charset="0"/>
                <a:cs typeface="ＭＳ Ｐゴシック" charset="0"/>
              </a:rPr>
              <a:t>	t1: </a:t>
            </a:r>
            <a:r>
              <a:rPr lang="de-DE" sz="1800" b="0" dirty="0" err="1" smtClean="0">
                <a:solidFill>
                  <a:schemeClr val="tx1"/>
                </a:solidFill>
                <a:ea typeface="ＭＳ Ｐゴシック" charset="0"/>
                <a:cs typeface="ＭＳ Ｐゴシック" charset="0"/>
              </a:rPr>
              <a:t>Einbuchung</a:t>
            </a:r>
            <a:endParaRPr lang="de-DE" sz="1800" b="0" dirty="0" smtClean="0">
              <a:solidFill>
                <a:schemeClr val="tx1"/>
              </a:solidFill>
              <a:ea typeface="ＭＳ Ｐゴシック" charset="0"/>
              <a:cs typeface="ＭＳ Ｐゴシック" charset="0"/>
            </a:endParaRPr>
          </a:p>
          <a:p>
            <a:pPr marL="1485900" lvl="3" indent="0" eaLnBrk="1" hangingPunct="1">
              <a:lnSpc>
                <a:spcPts val="2000"/>
              </a:lnSpc>
              <a:spcBef>
                <a:spcPts val="275"/>
              </a:spcBef>
              <a:buClr>
                <a:schemeClr val="accent1"/>
              </a:buClr>
              <a:defRPr/>
            </a:pPr>
            <a:r>
              <a:rPr lang="de-DE" sz="1800" b="0" dirty="0" smtClean="0">
                <a:solidFill>
                  <a:schemeClr val="tx1"/>
                </a:solidFill>
                <a:ea typeface="ＭＳ Ｐゴシック" charset="0"/>
                <a:cs typeface="ＭＳ Ｐゴシック" charset="0"/>
              </a:rPr>
              <a:t>	t1:Fortschreibung</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46</a:t>
            </a:fld>
            <a:endParaRPr lang="de-DE" sz="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Fragen</a:t>
            </a:r>
          </a:p>
        </p:txBody>
      </p:sp>
      <p:sp>
        <p:nvSpPr>
          <p:cNvPr id="59395"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51204" name="Rectangle 3"/>
          <p:cNvSpPr txBox="1">
            <a:spLocks noChangeArrowheads="1"/>
          </p:cNvSpPr>
          <p:nvPr/>
        </p:nvSpPr>
        <p:spPr bwMode="auto">
          <a:xfrm>
            <a:off x="323850" y="765175"/>
            <a:ext cx="8712200" cy="47513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000"/>
              </a:lnSpc>
              <a:spcBef>
                <a:spcPts val="2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Worin bestehen die wichtigsten Unterschiede bei der </a:t>
            </a:r>
            <a:r>
              <a:rPr lang="de-DE" sz="2000" b="0" dirty="0" err="1" smtClean="0">
                <a:solidFill>
                  <a:schemeClr val="tx1"/>
                </a:solidFill>
                <a:ea typeface="ＭＳ Ｐゴシック" charset="0"/>
                <a:cs typeface="ＭＳ Ｐゴシック" charset="0"/>
              </a:rPr>
              <a:t>Einbuchung</a:t>
            </a:r>
            <a:r>
              <a:rPr lang="de-DE" sz="2000" b="0" dirty="0" smtClean="0">
                <a:solidFill>
                  <a:schemeClr val="tx1"/>
                </a:solidFill>
                <a:ea typeface="ＭＳ Ｐゴシック" charset="0"/>
                <a:cs typeface="ＭＳ Ｐゴシック" charset="0"/>
              </a:rPr>
              <a:t> und der Fortschreibung? Welche Darstellung ist am ehesten geeignet, einen zutreffenden Einblick in die Vermögens-, Finanz- und Ertragslage zu vermitteln?</a:t>
            </a:r>
          </a:p>
          <a:p>
            <a:pPr eaLnBrk="1" hangingPunct="1">
              <a:lnSpc>
                <a:spcPts val="2000"/>
              </a:lnSpc>
              <a:spcBef>
                <a:spcPts val="275"/>
              </a:spcBef>
              <a:buClr>
                <a:schemeClr val="accent1"/>
              </a:buClr>
              <a:buFont typeface="+mj-lt"/>
              <a:buAutoNum type="alphaLcParenR"/>
              <a:defRPr/>
            </a:pPr>
            <a:endParaRPr lang="de-DE" sz="2000" b="0" dirty="0" smtClean="0">
              <a:solidFill>
                <a:schemeClr val="tx1"/>
              </a:solidFill>
              <a:ea typeface="ＭＳ Ｐゴシック" charset="0"/>
              <a:cs typeface="ＭＳ Ｐゴシック" charset="0"/>
            </a:endParaRPr>
          </a:p>
          <a:p>
            <a:pPr eaLnBrk="1" hangingPunct="1">
              <a:lnSpc>
                <a:spcPts val="2200"/>
              </a:lnSpc>
              <a:spcBef>
                <a:spcPts val="2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Während die </a:t>
            </a:r>
            <a:r>
              <a:rPr lang="de-DE" sz="2000" b="0" dirty="0" err="1" smtClean="0">
                <a:solidFill>
                  <a:schemeClr val="tx1"/>
                </a:solidFill>
                <a:ea typeface="ＭＳ Ｐゴシック" charset="0"/>
                <a:cs typeface="ＭＳ Ｐゴシック" charset="0"/>
              </a:rPr>
              <a:t>Aufzinsungsbeträge</a:t>
            </a:r>
            <a:r>
              <a:rPr lang="de-DE" sz="2000" b="0" dirty="0" smtClean="0">
                <a:solidFill>
                  <a:schemeClr val="tx1"/>
                </a:solidFill>
                <a:ea typeface="ＭＳ Ｐゴシック" charset="0"/>
                <a:cs typeface="ＭＳ Ｐゴシック" charset="0"/>
              </a:rPr>
              <a:t> in sämtlichen Rechenwerken als Zinsaufwand das Finanzergebnis belasten ( in unterschiedlicher Höhe), sind Änderungen des Zinssatzes und der Kostenschätzung im Zeitablauf nach IFRIC 1.8 erfolgsneutral gegen den Buchwert der Anlage zu buchen (Folge: Änderungen des Abschreibungsplanes und der </a:t>
            </a:r>
            <a:r>
              <a:rPr lang="de-DE" sz="2000" b="0" dirty="0" err="1" smtClean="0">
                <a:solidFill>
                  <a:schemeClr val="tx1"/>
                </a:solidFill>
                <a:ea typeface="ＭＳ Ｐゴシック" charset="0"/>
                <a:cs typeface="ＭＳ Ｐゴシック" charset="0"/>
              </a:rPr>
              <a:t>Aufzinsungsbeträge</a:t>
            </a:r>
            <a:r>
              <a:rPr lang="de-DE" sz="2000" b="0" dirty="0" smtClean="0">
                <a:solidFill>
                  <a:schemeClr val="tx1"/>
                </a:solidFill>
                <a:ea typeface="ＭＳ Ｐゴシック" charset="0"/>
                <a:cs typeface="ＭＳ Ｐゴシック" charset="0"/>
              </a:rPr>
              <a:t> für die Zukunft). Nach HGB/Steuerrecht wirken sich solche Änderungen ergebniswirksam auf die Rückstellungslücke aus. Worin bestehen die wichtigsten Unterschiede bei den betroffenen JA-Posten im Zeitablauf? (Wulf, </a:t>
            </a:r>
            <a:r>
              <a:rPr lang="de-DE" sz="2000" b="0" dirty="0" err="1" smtClean="0">
                <a:solidFill>
                  <a:schemeClr val="tx1"/>
                </a:solidFill>
                <a:ea typeface="ＭＳ Ｐゴシック" charset="0"/>
                <a:cs typeface="ＭＳ Ｐゴシック" charset="0"/>
              </a:rPr>
              <a:t>KoR</a:t>
            </a:r>
            <a:r>
              <a:rPr lang="de-DE" sz="2000" b="0" dirty="0" smtClean="0">
                <a:solidFill>
                  <a:schemeClr val="tx1"/>
                </a:solidFill>
                <a:ea typeface="ＭＳ Ｐゴシック" charset="0"/>
                <a:cs typeface="ＭＳ Ｐゴシック" charset="0"/>
              </a:rPr>
              <a:t> 2010, 342ff)</a:t>
            </a:r>
          </a:p>
          <a:p>
            <a:pPr marL="0" indent="0" eaLnBrk="1" hangingPunct="1">
              <a:lnSpc>
                <a:spcPts val="2000"/>
              </a:lnSpc>
              <a:spcBef>
                <a:spcPts val="275"/>
              </a:spcBef>
              <a:buClr>
                <a:schemeClr val="accent1"/>
              </a:buClr>
              <a:defRPr/>
            </a:pPr>
            <a:endParaRPr lang="de-DE" sz="2000" b="0" dirty="0" smtClean="0">
              <a:solidFill>
                <a:schemeClr val="tx1"/>
              </a:solidFill>
              <a:ea typeface="ＭＳ Ｐゴシック" charset="0"/>
              <a:cs typeface="ＭＳ Ｐゴシック" charset="0"/>
            </a:endParaRP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47</a:t>
            </a:fld>
            <a:endParaRPr lang="de-DE"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graphicFrame>
        <p:nvGraphicFramePr>
          <p:cNvPr id="2" name="Tabelle 1"/>
          <p:cNvGraphicFramePr>
            <a:graphicFrameLocks noGrp="1"/>
          </p:cNvGraphicFramePr>
          <p:nvPr/>
        </p:nvGraphicFramePr>
        <p:xfrm>
          <a:off x="179388" y="115888"/>
          <a:ext cx="8785225" cy="5767386"/>
        </p:xfrm>
        <a:graphic>
          <a:graphicData uri="http://schemas.openxmlformats.org/drawingml/2006/table">
            <a:tbl>
              <a:tblPr firstRow="1" bandRow="1">
                <a:tableStyleId>{5C22544A-7EE6-4342-B048-85BDC9FD1C3A}</a:tableStyleId>
              </a:tblPr>
              <a:tblGrid>
                <a:gridCol w="7345025"/>
                <a:gridCol w="792110"/>
                <a:gridCol w="648090"/>
              </a:tblGrid>
              <a:tr h="365825">
                <a:tc>
                  <a:txBody>
                    <a:bodyPr/>
                    <a:lstStyle/>
                    <a:p>
                      <a:r>
                        <a:rPr lang="de-DE" sz="1800" dirty="0" smtClean="0"/>
                        <a:t>Übersicht: P = Plicht, W = Wahlrecht, V = Verbot</a:t>
                      </a:r>
                      <a:endParaRPr lang="de-DE" sz="1800" dirty="0"/>
                    </a:p>
                  </a:txBody>
                  <a:tcPr marL="91443" marR="91443" marT="45728" marB="45728"/>
                </a:tc>
                <a:tc>
                  <a:txBody>
                    <a:bodyPr/>
                    <a:lstStyle/>
                    <a:p>
                      <a:r>
                        <a:rPr lang="de-DE" sz="1800" dirty="0" smtClean="0"/>
                        <a:t>HGB</a:t>
                      </a:r>
                      <a:endParaRPr lang="de-DE" sz="1800" dirty="0"/>
                    </a:p>
                  </a:txBody>
                  <a:tcPr marL="91443" marR="91443" marT="45728" marB="45728"/>
                </a:tc>
                <a:tc>
                  <a:txBody>
                    <a:bodyPr/>
                    <a:lstStyle/>
                    <a:p>
                      <a:r>
                        <a:rPr lang="de-DE" sz="1800" dirty="0" smtClean="0"/>
                        <a:t>IAS</a:t>
                      </a:r>
                      <a:endParaRPr lang="de-DE" sz="1800" dirty="0"/>
                    </a:p>
                  </a:txBody>
                  <a:tcPr marL="91443" marR="91443" marT="45728" marB="45728"/>
                </a:tc>
              </a:tr>
              <a:tr h="360104">
                <a:tc>
                  <a:txBody>
                    <a:bodyPr/>
                    <a:lstStyle/>
                    <a:p>
                      <a:r>
                        <a:rPr lang="de-DE" sz="1600" dirty="0" smtClean="0"/>
                        <a:t>Materialeinzelkosten</a:t>
                      </a:r>
                      <a:endParaRPr lang="de-DE" sz="1600" dirty="0"/>
                    </a:p>
                  </a:txBody>
                  <a:tcPr marL="91443" marR="91443" marT="45728" marB="45728"/>
                </a:tc>
                <a:tc>
                  <a:txBody>
                    <a:bodyPr/>
                    <a:lstStyle/>
                    <a:p>
                      <a:r>
                        <a:rPr lang="de-DE" sz="1600" dirty="0" smtClean="0"/>
                        <a:t>P</a:t>
                      </a:r>
                      <a:endParaRPr lang="de-DE" sz="1600" dirty="0"/>
                    </a:p>
                  </a:txBody>
                  <a:tcPr marL="91443" marR="91443" marT="45728" marB="45728"/>
                </a:tc>
                <a:tc>
                  <a:txBody>
                    <a:bodyPr/>
                    <a:lstStyle/>
                    <a:p>
                      <a:r>
                        <a:rPr lang="de-DE" sz="1600" dirty="0" smtClean="0"/>
                        <a:t>P</a:t>
                      </a:r>
                      <a:endParaRPr lang="de-DE" sz="1600" dirty="0"/>
                    </a:p>
                  </a:txBody>
                  <a:tcPr marL="91443" marR="91443" marT="45728" marB="45728"/>
                </a:tc>
              </a:tr>
              <a:tr h="360104">
                <a:tc>
                  <a:txBody>
                    <a:bodyPr/>
                    <a:lstStyle/>
                    <a:p>
                      <a:r>
                        <a:rPr lang="de-DE" sz="1600" dirty="0" smtClean="0"/>
                        <a:t>Materialgemeinkosten</a:t>
                      </a:r>
                      <a:endParaRPr lang="de-DE" sz="1600" dirty="0"/>
                    </a:p>
                  </a:txBody>
                  <a:tcPr marL="91443" marR="91443" marT="45728" marB="45728"/>
                </a:tc>
                <a:tc>
                  <a:txBody>
                    <a:bodyPr/>
                    <a:lstStyle/>
                    <a:p>
                      <a:r>
                        <a:rPr lang="de-DE" sz="1600" dirty="0" smtClean="0"/>
                        <a:t>P</a:t>
                      </a:r>
                      <a:endParaRPr lang="de-DE" sz="1600" dirty="0"/>
                    </a:p>
                  </a:txBody>
                  <a:tcPr marL="91443" marR="91443" marT="45728" marB="45728"/>
                </a:tc>
                <a:tc>
                  <a:txBody>
                    <a:bodyPr/>
                    <a:lstStyle/>
                    <a:p>
                      <a:r>
                        <a:rPr lang="de-DE" sz="1600" dirty="0" smtClean="0"/>
                        <a:t>P</a:t>
                      </a:r>
                      <a:endParaRPr lang="de-DE" sz="1600" dirty="0"/>
                    </a:p>
                  </a:txBody>
                  <a:tcPr marL="91443" marR="91443" marT="45728" marB="45728"/>
                </a:tc>
              </a:tr>
              <a:tr h="360104">
                <a:tc>
                  <a:txBody>
                    <a:bodyPr/>
                    <a:lstStyle/>
                    <a:p>
                      <a:r>
                        <a:rPr lang="de-DE" sz="1600" dirty="0" smtClean="0"/>
                        <a:t>Fertigungseinzelkosten</a:t>
                      </a:r>
                      <a:endParaRPr lang="de-DE" sz="1600" dirty="0"/>
                    </a:p>
                  </a:txBody>
                  <a:tcPr marL="91443" marR="91443" marT="45728" marB="45728"/>
                </a:tc>
                <a:tc>
                  <a:txBody>
                    <a:bodyPr/>
                    <a:lstStyle/>
                    <a:p>
                      <a:r>
                        <a:rPr lang="de-DE" sz="1600" dirty="0" smtClean="0"/>
                        <a:t>P</a:t>
                      </a:r>
                      <a:endParaRPr lang="de-DE" sz="1600" dirty="0"/>
                    </a:p>
                  </a:txBody>
                  <a:tcPr marL="91443" marR="91443" marT="45728" marB="45728"/>
                </a:tc>
                <a:tc>
                  <a:txBody>
                    <a:bodyPr/>
                    <a:lstStyle/>
                    <a:p>
                      <a:r>
                        <a:rPr lang="de-DE" sz="1600" dirty="0" smtClean="0"/>
                        <a:t>P</a:t>
                      </a:r>
                    </a:p>
                  </a:txBody>
                  <a:tcPr marL="91443" marR="91443" marT="45728" marB="45728"/>
                </a:tc>
              </a:tr>
              <a:tr h="360104">
                <a:tc>
                  <a:txBody>
                    <a:bodyPr/>
                    <a:lstStyle/>
                    <a:p>
                      <a:r>
                        <a:rPr lang="de-DE" sz="1600" dirty="0" smtClean="0"/>
                        <a:t>Fertigungsgemeinkosten</a:t>
                      </a:r>
                      <a:endParaRPr lang="de-DE" sz="1600" dirty="0"/>
                    </a:p>
                  </a:txBody>
                  <a:tcPr marL="91443" marR="91443" marT="45728" marB="45728"/>
                </a:tc>
                <a:tc>
                  <a:txBody>
                    <a:bodyPr/>
                    <a:lstStyle/>
                    <a:p>
                      <a:r>
                        <a:rPr lang="de-DE" sz="1600" dirty="0" smtClean="0"/>
                        <a:t>P</a:t>
                      </a:r>
                      <a:endParaRPr lang="de-DE" sz="1600" dirty="0"/>
                    </a:p>
                  </a:txBody>
                  <a:tcPr marL="91443" marR="91443" marT="45728" marB="45728"/>
                </a:tc>
                <a:tc>
                  <a:txBody>
                    <a:bodyPr/>
                    <a:lstStyle/>
                    <a:p>
                      <a:r>
                        <a:rPr lang="de-DE" sz="1600" dirty="0" smtClean="0"/>
                        <a:t>P</a:t>
                      </a:r>
                      <a:endParaRPr lang="de-DE" sz="1600" dirty="0"/>
                    </a:p>
                  </a:txBody>
                  <a:tcPr marL="91443" marR="91443" marT="45728" marB="45728"/>
                </a:tc>
              </a:tr>
              <a:tr h="360104">
                <a:tc>
                  <a:txBody>
                    <a:bodyPr/>
                    <a:lstStyle/>
                    <a:p>
                      <a:r>
                        <a:rPr lang="de-DE" sz="1600" dirty="0" smtClean="0"/>
                        <a:t>Anteilige</a:t>
                      </a:r>
                      <a:r>
                        <a:rPr lang="de-DE" sz="1600" baseline="0" dirty="0" smtClean="0"/>
                        <a:t> Entwicklungs-, Konstruktions- und Versuchskosten</a:t>
                      </a:r>
                      <a:endParaRPr lang="de-DE" sz="1600" dirty="0"/>
                    </a:p>
                  </a:txBody>
                  <a:tcPr marL="91443" marR="91443" marT="45728" marB="45728"/>
                </a:tc>
                <a:tc>
                  <a:txBody>
                    <a:bodyPr/>
                    <a:lstStyle/>
                    <a:p>
                      <a:r>
                        <a:rPr lang="de-DE" sz="1600" dirty="0" smtClean="0"/>
                        <a:t>P</a:t>
                      </a:r>
                      <a:endParaRPr lang="de-DE" sz="1600" dirty="0"/>
                    </a:p>
                  </a:txBody>
                  <a:tcPr marL="91443" marR="91443" marT="45728" marB="45728"/>
                </a:tc>
                <a:tc>
                  <a:txBody>
                    <a:bodyPr/>
                    <a:lstStyle/>
                    <a:p>
                      <a:r>
                        <a:rPr lang="de-DE" sz="1600" dirty="0" smtClean="0"/>
                        <a:t>P</a:t>
                      </a:r>
                      <a:endParaRPr lang="de-DE" sz="1600" dirty="0"/>
                    </a:p>
                  </a:txBody>
                  <a:tcPr marL="91443" marR="91443" marT="45728" marB="45728"/>
                </a:tc>
              </a:tr>
              <a:tr h="360104">
                <a:tc>
                  <a:txBody>
                    <a:bodyPr/>
                    <a:lstStyle/>
                    <a:p>
                      <a:r>
                        <a:rPr lang="de-DE" sz="1600" dirty="0" smtClean="0"/>
                        <a:t>Sondereinzelkosten</a:t>
                      </a:r>
                      <a:r>
                        <a:rPr lang="de-DE" sz="1600" baseline="0" dirty="0" smtClean="0"/>
                        <a:t> der Fertigung</a:t>
                      </a:r>
                      <a:endParaRPr lang="de-DE" sz="1600" dirty="0"/>
                    </a:p>
                  </a:txBody>
                  <a:tcPr marL="91443" marR="91443" marT="45728" marB="45728"/>
                </a:tc>
                <a:tc>
                  <a:txBody>
                    <a:bodyPr/>
                    <a:lstStyle/>
                    <a:p>
                      <a:r>
                        <a:rPr lang="de-DE" sz="1600" dirty="0" smtClean="0"/>
                        <a:t>P</a:t>
                      </a:r>
                      <a:endParaRPr lang="de-DE" sz="1600" dirty="0"/>
                    </a:p>
                  </a:txBody>
                  <a:tcPr marL="91443" marR="91443" marT="45728" marB="45728"/>
                </a:tc>
                <a:tc>
                  <a:txBody>
                    <a:bodyPr/>
                    <a:lstStyle/>
                    <a:p>
                      <a:r>
                        <a:rPr lang="de-DE" sz="1600" dirty="0" smtClean="0"/>
                        <a:t>P</a:t>
                      </a:r>
                      <a:endParaRPr lang="de-DE" sz="1600" dirty="0"/>
                    </a:p>
                  </a:txBody>
                  <a:tcPr marL="91443" marR="91443" marT="45728" marB="45728"/>
                </a:tc>
              </a:tr>
              <a:tr h="1710495">
                <a:tc>
                  <a:txBody>
                    <a:bodyPr/>
                    <a:lstStyle/>
                    <a:p>
                      <a:r>
                        <a:rPr lang="de-DE" sz="1600" dirty="0" smtClean="0"/>
                        <a:t>Kosten der Verwaltung,</a:t>
                      </a:r>
                      <a:r>
                        <a:rPr lang="de-DE" sz="1600" baseline="0" dirty="0" smtClean="0"/>
                        <a:t> Aufwendungen für soziale Einrichtungen und freiwillige soziale Leistungen sowie für die betriebliche Altersvorsorgen</a:t>
                      </a:r>
                    </a:p>
                    <a:p>
                      <a:r>
                        <a:rPr lang="de-DE" sz="1600" baseline="0" dirty="0" smtClean="0"/>
                        <a:t>Davon:</a:t>
                      </a:r>
                    </a:p>
                    <a:p>
                      <a:r>
                        <a:rPr lang="de-DE" sz="1600" baseline="0" dirty="0" smtClean="0"/>
                        <a:t>-fertigungsbezogene Kosten</a:t>
                      </a:r>
                    </a:p>
                    <a:p>
                      <a:r>
                        <a:rPr lang="de-DE" sz="1600" baseline="0" dirty="0" smtClean="0"/>
                        <a:t>-allgemeine Kosten</a:t>
                      </a:r>
                      <a:endParaRPr lang="de-DE" sz="1600" dirty="0"/>
                    </a:p>
                  </a:txBody>
                  <a:tcPr marL="91443" marR="91443" marT="45728" marB="45728"/>
                </a:tc>
                <a:tc>
                  <a:txBody>
                    <a:bodyPr/>
                    <a:lstStyle/>
                    <a:p>
                      <a:endParaRPr lang="de-DE" sz="1600" dirty="0" smtClean="0"/>
                    </a:p>
                    <a:p>
                      <a:endParaRPr lang="de-DE" sz="1600" dirty="0" smtClean="0"/>
                    </a:p>
                    <a:p>
                      <a:endParaRPr lang="de-DE" sz="1600" dirty="0" smtClean="0"/>
                    </a:p>
                    <a:p>
                      <a:endParaRPr lang="de-DE" sz="1600" dirty="0" smtClean="0"/>
                    </a:p>
                    <a:p>
                      <a:r>
                        <a:rPr lang="de-DE" sz="1600" dirty="0" smtClean="0"/>
                        <a:t>W</a:t>
                      </a:r>
                    </a:p>
                    <a:p>
                      <a:r>
                        <a:rPr lang="de-DE" sz="1600" dirty="0" smtClean="0"/>
                        <a:t>W</a:t>
                      </a:r>
                      <a:endParaRPr lang="de-DE" sz="1600" dirty="0"/>
                    </a:p>
                  </a:txBody>
                  <a:tcPr marL="91443" marR="91443" marT="45728" marB="45728"/>
                </a:tc>
                <a:tc>
                  <a:txBody>
                    <a:bodyPr/>
                    <a:lstStyle/>
                    <a:p>
                      <a:endParaRPr lang="de-DE" sz="1600" dirty="0" smtClean="0"/>
                    </a:p>
                    <a:p>
                      <a:endParaRPr lang="de-DE" sz="1600" dirty="0" smtClean="0"/>
                    </a:p>
                    <a:p>
                      <a:endParaRPr lang="de-DE" sz="1600" dirty="0" smtClean="0"/>
                    </a:p>
                    <a:p>
                      <a:endParaRPr lang="de-DE" sz="1600" dirty="0" smtClean="0"/>
                    </a:p>
                    <a:p>
                      <a:r>
                        <a:rPr lang="de-DE" sz="1600" dirty="0" smtClean="0"/>
                        <a:t>P</a:t>
                      </a:r>
                    </a:p>
                    <a:p>
                      <a:r>
                        <a:rPr lang="de-DE" sz="1600" dirty="0" smtClean="0"/>
                        <a:t>V</a:t>
                      </a:r>
                      <a:endParaRPr lang="de-DE" sz="1600" dirty="0"/>
                    </a:p>
                  </a:txBody>
                  <a:tcPr marL="91443" marR="91443" marT="45728" marB="45728"/>
                </a:tc>
              </a:tr>
              <a:tr h="1170338">
                <a:tc>
                  <a:txBody>
                    <a:bodyPr/>
                    <a:lstStyle/>
                    <a:p>
                      <a:r>
                        <a:rPr lang="de-DE" sz="1600" dirty="0" smtClean="0"/>
                        <a:t>Zinsen für Fremdkapitel</a:t>
                      </a:r>
                    </a:p>
                    <a:p>
                      <a:r>
                        <a:rPr lang="de-DE" sz="1600" dirty="0" smtClean="0"/>
                        <a:t>Davon:</a:t>
                      </a:r>
                    </a:p>
                    <a:p>
                      <a:pPr marL="285750" indent="-285750">
                        <a:buFontTx/>
                        <a:buChar char="-"/>
                      </a:pPr>
                      <a:r>
                        <a:rPr lang="de-DE" sz="1600" baseline="0" dirty="0" smtClean="0"/>
                        <a:t>Herstellungsbezogen</a:t>
                      </a:r>
                    </a:p>
                    <a:p>
                      <a:pPr marL="285750" indent="-285750">
                        <a:buFontTx/>
                        <a:buChar char="-"/>
                      </a:pPr>
                      <a:r>
                        <a:rPr lang="de-DE" sz="1600" baseline="0" dirty="0" smtClean="0"/>
                        <a:t>nicht herstellungsbezogen</a:t>
                      </a:r>
                      <a:endParaRPr lang="de-DE" sz="1600" dirty="0"/>
                    </a:p>
                  </a:txBody>
                  <a:tcPr marL="91443" marR="91443" marT="45728" marB="45728"/>
                </a:tc>
                <a:tc>
                  <a:txBody>
                    <a:bodyPr/>
                    <a:lstStyle/>
                    <a:p>
                      <a:endParaRPr lang="de-DE" sz="1600" dirty="0" smtClean="0"/>
                    </a:p>
                    <a:p>
                      <a:endParaRPr lang="de-DE" sz="1600" dirty="0" smtClean="0"/>
                    </a:p>
                    <a:p>
                      <a:r>
                        <a:rPr lang="de-DE" sz="1600" dirty="0" smtClean="0"/>
                        <a:t>W</a:t>
                      </a:r>
                    </a:p>
                    <a:p>
                      <a:r>
                        <a:rPr lang="de-DE" sz="1600" dirty="0" smtClean="0"/>
                        <a:t>V</a:t>
                      </a:r>
                      <a:endParaRPr lang="de-DE" sz="1600" dirty="0"/>
                    </a:p>
                  </a:txBody>
                  <a:tcPr marL="91443" marR="91443" marT="45728" marB="45728"/>
                </a:tc>
                <a:tc>
                  <a:txBody>
                    <a:bodyPr/>
                    <a:lstStyle/>
                    <a:p>
                      <a:endParaRPr lang="de-DE" sz="1600" dirty="0" smtClean="0"/>
                    </a:p>
                    <a:p>
                      <a:endParaRPr lang="de-DE" sz="1600" dirty="0" smtClean="0"/>
                    </a:p>
                    <a:p>
                      <a:r>
                        <a:rPr lang="de-DE" sz="1600" dirty="0" smtClean="0"/>
                        <a:t>P</a:t>
                      </a:r>
                    </a:p>
                    <a:p>
                      <a:r>
                        <a:rPr lang="de-DE" sz="1600" dirty="0" smtClean="0"/>
                        <a:t>V</a:t>
                      </a:r>
                      <a:endParaRPr lang="de-DE" sz="1600" dirty="0"/>
                    </a:p>
                  </a:txBody>
                  <a:tcPr marL="91443" marR="91443" marT="45728" marB="45728"/>
                </a:tc>
              </a:tr>
              <a:tr h="360104">
                <a:tc>
                  <a:txBody>
                    <a:bodyPr/>
                    <a:lstStyle/>
                    <a:p>
                      <a:r>
                        <a:rPr lang="de-DE" sz="1600" dirty="0" smtClean="0"/>
                        <a:t>Vertriebskosten</a:t>
                      </a:r>
                      <a:endParaRPr lang="de-DE" sz="1600" dirty="0"/>
                    </a:p>
                  </a:txBody>
                  <a:tcPr marL="91443" marR="91443" marT="45728" marB="45728"/>
                </a:tc>
                <a:tc>
                  <a:txBody>
                    <a:bodyPr/>
                    <a:lstStyle/>
                    <a:p>
                      <a:r>
                        <a:rPr lang="de-DE" sz="1600" dirty="0" smtClean="0"/>
                        <a:t>V</a:t>
                      </a:r>
                      <a:endParaRPr lang="de-DE" sz="1600" dirty="0"/>
                    </a:p>
                  </a:txBody>
                  <a:tcPr marL="91443" marR="91443" marT="45728" marB="45728"/>
                </a:tc>
                <a:tc>
                  <a:txBody>
                    <a:bodyPr/>
                    <a:lstStyle/>
                    <a:p>
                      <a:r>
                        <a:rPr lang="de-DE" sz="1600" dirty="0" smtClean="0"/>
                        <a:t>V</a:t>
                      </a:r>
                      <a:endParaRPr lang="de-DE" sz="1600" dirty="0"/>
                    </a:p>
                  </a:txBody>
                  <a:tcPr marL="91443" marR="91443" marT="45728" marB="45728"/>
                </a:tc>
              </a:tr>
            </a:tbl>
          </a:graphicData>
        </a:graphic>
      </p:graphicFrame>
      <p:sp>
        <p:nvSpPr>
          <p:cNvPr id="5"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48</a:t>
            </a:fld>
            <a:endParaRPr lang="de-DE" sz="1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Planmäßige Abschreibungen</a:t>
            </a:r>
          </a:p>
        </p:txBody>
      </p:sp>
      <p:sp>
        <p:nvSpPr>
          <p:cNvPr id="61443"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61444" name="Rectangle 3"/>
          <p:cNvSpPr txBox="1">
            <a:spLocks noChangeArrowheads="1"/>
          </p:cNvSpPr>
          <p:nvPr/>
        </p:nvSpPr>
        <p:spPr bwMode="auto">
          <a:xfrm>
            <a:off x="323850" y="765175"/>
            <a:ext cx="8712200" cy="47513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Abschreibungsvolumen: AHK </a:t>
            </a:r>
            <a:r>
              <a:rPr lang="de-DE" sz="2000" b="0" dirty="0" err="1">
                <a:solidFill>
                  <a:schemeClr val="tx1"/>
                </a:solidFill>
                <a:ea typeface="ＭＳ Ｐゴシック" charset="0"/>
                <a:cs typeface="ＭＳ Ｐゴシック" charset="0"/>
              </a:rPr>
              <a:t>abzügl</a:t>
            </a:r>
            <a:r>
              <a:rPr lang="de-DE" sz="2000" b="0" dirty="0">
                <a:solidFill>
                  <a:schemeClr val="tx1"/>
                </a:solidFill>
                <a:ea typeface="ＭＳ Ｐゴシック" charset="0"/>
                <a:cs typeface="ＭＳ Ｐゴシック" charset="0"/>
              </a:rPr>
              <a:t>. Jährlich neu zu schätzendem Restwert oder Fair Value </a:t>
            </a:r>
            <a:r>
              <a:rPr lang="de-DE" sz="2000" b="0" dirty="0" err="1">
                <a:solidFill>
                  <a:schemeClr val="tx1"/>
                </a:solidFill>
                <a:ea typeface="ＭＳ Ｐゴシック" charset="0"/>
                <a:cs typeface="ＭＳ Ｐゴシック" charset="0"/>
              </a:rPr>
              <a:t>abzügl</a:t>
            </a:r>
            <a:r>
              <a:rPr lang="de-DE" sz="2000" b="0" dirty="0">
                <a:solidFill>
                  <a:schemeClr val="tx1"/>
                </a:solidFill>
                <a:ea typeface="ＭＳ Ｐゴシック" charset="0"/>
                <a:cs typeface="ＭＳ Ｐゴシック" charset="0"/>
              </a:rPr>
              <a:t>. Restwert.</a:t>
            </a: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smtClean="0">
                <a:solidFill>
                  <a:schemeClr val="tx1"/>
                </a:solidFill>
                <a:ea typeface="ＭＳ Ｐゴシック" charset="0"/>
                <a:cs typeface="ＭＳ Ｐゴシック" charset="0"/>
              </a:rPr>
              <a:t>Nutzungsdauer: </a:t>
            </a:r>
            <a:r>
              <a:rPr lang="de-DE" sz="2000" b="0" dirty="0" err="1">
                <a:solidFill>
                  <a:schemeClr val="tx1"/>
                </a:solidFill>
                <a:ea typeface="ＭＳ Ｐゴシック" charset="0"/>
                <a:cs typeface="ＭＳ Ｐゴシック" charset="0"/>
              </a:rPr>
              <a:t>useful</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life</a:t>
            </a:r>
            <a:r>
              <a:rPr lang="de-DE" sz="2000" b="0" dirty="0">
                <a:solidFill>
                  <a:schemeClr val="tx1"/>
                </a:solidFill>
                <a:ea typeface="ＭＳ Ｐゴシック" charset="0"/>
                <a:cs typeface="ＭＳ Ｐゴシック" charset="0"/>
              </a:rPr>
              <a:t>, laufend zu überprüfen und anzupassen.</a:t>
            </a: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Methode: diejenige, die Werteverzehr am Besten widerspiegelt (linear, degressiv, </a:t>
            </a:r>
            <a:r>
              <a:rPr lang="de-DE" sz="2000" b="0" dirty="0" smtClean="0">
                <a:solidFill>
                  <a:schemeClr val="tx1"/>
                </a:solidFill>
                <a:ea typeface="ＭＳ Ｐゴシック" charset="0"/>
                <a:cs typeface="ＭＳ Ｐゴシック" charset="0"/>
              </a:rPr>
              <a:t>variabel) </a:t>
            </a:r>
            <a:r>
              <a:rPr lang="de-DE" sz="2000" b="0" dirty="0">
                <a:solidFill>
                  <a:schemeClr val="tx1"/>
                </a:solidFill>
                <a:ea typeface="ＭＳ Ｐゴシック" charset="0"/>
                <a:cs typeface="ＭＳ Ｐゴシック" charset="0"/>
              </a:rPr>
              <a:t>und jährliche Überprüfung.</a:t>
            </a: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Anpassungen von ND, Restwert oder Methode gelten als Schätzungsänderungen </a:t>
            </a:r>
            <a:r>
              <a:rPr lang="de-DE" sz="2000" b="0" dirty="0" err="1">
                <a:solidFill>
                  <a:schemeClr val="tx1"/>
                </a:solidFill>
                <a:ea typeface="ＭＳ Ｐゴシック" charset="0"/>
                <a:cs typeface="ＭＳ Ｐゴシック" charset="0"/>
              </a:rPr>
              <a:t>iSv</a:t>
            </a:r>
            <a:r>
              <a:rPr lang="de-DE" sz="2000" b="0" dirty="0">
                <a:solidFill>
                  <a:schemeClr val="tx1"/>
                </a:solidFill>
                <a:ea typeface="ＭＳ Ｐゴシック" charset="0"/>
                <a:cs typeface="ＭＳ Ｐゴシック" charset="0"/>
              </a:rPr>
              <a:t> IAS 8. Änderungen sind für das laufende Jahr und die Zukunft zu berücksichtigen, der </a:t>
            </a:r>
            <a:r>
              <a:rPr lang="de-DE" sz="2000" b="0" dirty="0" smtClean="0">
                <a:solidFill>
                  <a:schemeClr val="tx1"/>
                </a:solidFill>
                <a:ea typeface="ＭＳ Ｐゴシック" charset="0"/>
                <a:cs typeface="ＭＳ Ｐゴシック" charset="0"/>
              </a:rPr>
              <a:t>Bilanzzusammenhang </a:t>
            </a:r>
            <a:r>
              <a:rPr lang="de-DE" sz="2000" b="0" dirty="0">
                <a:solidFill>
                  <a:schemeClr val="tx1"/>
                </a:solidFill>
                <a:ea typeface="ＭＳ Ｐゴシック" charset="0"/>
                <a:cs typeface="ＭＳ Ｐゴシック" charset="0"/>
              </a:rPr>
              <a:t>bleibt gewahrt.</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49</a:t>
            </a:fld>
            <a:endParaRPr lang="de-DE"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Bewertung Sachanlagen</a:t>
            </a:r>
          </a:p>
        </p:txBody>
      </p:sp>
      <p:sp>
        <p:nvSpPr>
          <p:cNvPr id="19459" name="Rectangle 3"/>
          <p:cNvSpPr>
            <a:spLocks noGrp="1" noChangeArrowheads="1"/>
          </p:cNvSpPr>
          <p:nvPr>
            <p:ph type="body" idx="1"/>
          </p:nvPr>
        </p:nvSpPr>
        <p:spPr>
          <a:xfrm>
            <a:off x="323850" y="692150"/>
            <a:ext cx="8351838" cy="5184775"/>
          </a:xfrm>
          <a:noFill/>
        </p:spPr>
        <p:txBody>
          <a:bodyPr/>
          <a:lstStyle/>
          <a:p>
            <a:pPr marL="0" indent="0" eaLnBrk="1" hangingPunct="1">
              <a:lnSpc>
                <a:spcPts val="2200"/>
              </a:lnSpc>
              <a:buFont typeface="Times" charset="0"/>
              <a:buNone/>
            </a:pPr>
            <a:r>
              <a:rPr lang="de-DE" sz="2000">
                <a:latin typeface="Verdana" charset="0"/>
                <a:ea typeface="ＭＳ Ｐゴシック" charset="0"/>
                <a:cs typeface="ＭＳ Ｐゴシック" charset="0"/>
              </a:rPr>
              <a:t>„ Der Preis einer Sache muss nicht ihrem Wert entsprechen. Er richtet sich gerade bei Grundstücken und vor allem, wie hier, bei luxuriösen Villen-Grundstücken nach Angebot und Nachfrage und wird jeweils zwischen Käufer und Verkäufer ausgehandelt. „ Marktpreis“ und objektiver Verkehrswert spielen keine ent-scheidende Rolle, vielmehr sind oft spekulative Momente (Kauf-kraft, Geldwert usw.) von erheblicher Bedeutung, häufig auch die persönlichen Vorstellungen und Wünsche des Kaufinteres-senten. Der Verkäufer versucht den höchstmöglichen Preis zu erzielen, mag dieser auch „unvernünftig“ sein. Der Käufer ist bestrebt, möglichst wenig zu zahlen, mag das Grundstück auch  „verschenkt“ sein. Wer bei diesem Ringen um den Preis den Gegner in seine Karten blicken lässt, hat bald verspielt:“</a:t>
            </a:r>
          </a:p>
          <a:p>
            <a:pPr marL="0" indent="0" eaLnBrk="1" hangingPunct="1">
              <a:lnSpc>
                <a:spcPts val="2200"/>
              </a:lnSpc>
              <a:buFont typeface="Times" charset="0"/>
              <a:buNone/>
            </a:pPr>
            <a:endParaRPr lang="de-DE" sz="2000">
              <a:latin typeface="Verdana" charset="0"/>
              <a:ea typeface="ＭＳ Ｐゴシック" charset="0"/>
              <a:cs typeface="ＭＳ Ｐゴシック" charset="0"/>
            </a:endParaRPr>
          </a:p>
          <a:p>
            <a:pPr marL="0" indent="0" eaLnBrk="1" hangingPunct="1">
              <a:lnSpc>
                <a:spcPts val="2200"/>
              </a:lnSpc>
              <a:buFont typeface="Times" charset="0"/>
              <a:buNone/>
            </a:pPr>
            <a:r>
              <a:rPr lang="de-DE" sz="2000" i="1">
                <a:latin typeface="Verdana" charset="0"/>
                <a:ea typeface="ＭＳ Ｐゴシック" charset="0"/>
                <a:cs typeface="ＭＳ Ｐゴシック" charset="0"/>
              </a:rPr>
              <a:t>(BGH vom 25.10.1967, VII ZR 215/66). (Anmerkungen: Der BGH hat inzwischen in vielen Fällen Preise – speziell für Aktien – als Mindestwerte akzeptiert, die zitierte Ansicht deckt sich also nicht mehr ohne weiteres mit der aktuellen Ansicht des BGH).</a:t>
            </a:r>
          </a:p>
        </p:txBody>
      </p:sp>
      <p:sp>
        <p:nvSpPr>
          <p:cNvPr id="19460"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5</a:t>
            </a:fld>
            <a:endParaRPr lang="de-DE" sz="1200"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23850" y="188913"/>
            <a:ext cx="8496300" cy="360362"/>
          </a:xfrm>
        </p:spPr>
        <p:txBody>
          <a:bodyPr/>
          <a:lstStyle/>
          <a:p>
            <a:pPr eaLnBrk="1" hangingPunct="1"/>
            <a:r>
              <a:rPr lang="de-DE" sz="2000" dirty="0" smtClean="0">
                <a:latin typeface="Verdana" charset="0"/>
                <a:ea typeface="ＭＳ Ｐゴシック" charset="0"/>
                <a:cs typeface="ＭＳ Ｐゴシック" charset="0"/>
              </a:rPr>
              <a:t>Beispiel: Komponentenansatz</a:t>
            </a:r>
            <a:endParaRPr lang="de-DE" sz="2000" dirty="0">
              <a:latin typeface="Verdana" charset="0"/>
              <a:ea typeface="ＭＳ Ｐゴシック" charset="0"/>
              <a:cs typeface="ＭＳ Ｐゴシック" charset="0"/>
            </a:endParaRPr>
          </a:p>
        </p:txBody>
      </p:sp>
      <p:sp>
        <p:nvSpPr>
          <p:cNvPr id="62467"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62468" name="Rectangle 3"/>
          <p:cNvSpPr txBox="1">
            <a:spLocks noChangeArrowheads="1"/>
          </p:cNvSpPr>
          <p:nvPr/>
        </p:nvSpPr>
        <p:spPr bwMode="auto">
          <a:xfrm>
            <a:off x="324296" y="692150"/>
            <a:ext cx="8712200" cy="504031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dirty="0">
                <a:solidFill>
                  <a:schemeClr val="tx1"/>
                </a:solidFill>
                <a:ea typeface="ＭＳ Ｐゴシック" charset="0"/>
                <a:cs typeface="ＭＳ Ｐゴシック" charset="0"/>
              </a:rPr>
              <a:t>IAS 16.43:</a:t>
            </a:r>
          </a:p>
          <a:p>
            <a:pPr eaLnBrk="1" hangingPunct="1">
              <a:lnSpc>
                <a:spcPts val="2200"/>
              </a:lnSpc>
              <a:spcBef>
                <a:spcPts val="475"/>
              </a:spcBef>
              <a:buClr>
                <a:schemeClr val="accent1"/>
              </a:buClr>
            </a:pPr>
            <a:r>
              <a:rPr lang="de-DE" sz="2000" b="0" dirty="0">
                <a:solidFill>
                  <a:schemeClr val="tx1"/>
                </a:solidFill>
                <a:ea typeface="ＭＳ Ｐゴシック" charset="0"/>
                <a:cs typeface="ＭＳ Ｐゴシック" charset="0"/>
              </a:rPr>
              <a:t>„</a:t>
            </a:r>
            <a:r>
              <a:rPr lang="de-DE" sz="2000" b="0" dirty="0" err="1">
                <a:solidFill>
                  <a:schemeClr val="tx1"/>
                </a:solidFill>
                <a:ea typeface="ＭＳ Ｐゴシック" charset="0"/>
                <a:cs typeface="ＭＳ Ｐゴシック" charset="0"/>
              </a:rPr>
              <a:t>Each</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part</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of</a:t>
            </a:r>
            <a:r>
              <a:rPr lang="de-DE" sz="2000" b="0" dirty="0">
                <a:solidFill>
                  <a:schemeClr val="tx1"/>
                </a:solidFill>
                <a:ea typeface="ＭＳ Ｐゴシック" charset="0"/>
                <a:cs typeface="ＭＳ Ｐゴシック" charset="0"/>
              </a:rPr>
              <a:t> an item </a:t>
            </a:r>
            <a:r>
              <a:rPr lang="de-DE" sz="2000" b="0" dirty="0" err="1">
                <a:solidFill>
                  <a:schemeClr val="tx1"/>
                </a:solidFill>
                <a:ea typeface="ＭＳ Ｐゴシック" charset="0"/>
                <a:cs typeface="ＭＳ Ｐゴシック" charset="0"/>
              </a:rPr>
              <a:t>of</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property</a:t>
            </a:r>
            <a:r>
              <a:rPr lang="de-DE" sz="2000" b="0" dirty="0">
                <a:solidFill>
                  <a:schemeClr val="tx1"/>
                </a:solidFill>
                <a:ea typeface="ＭＳ Ｐゴシック" charset="0"/>
                <a:cs typeface="ＭＳ Ｐゴシック" charset="0"/>
              </a:rPr>
              <a:t>, plant </a:t>
            </a:r>
            <a:r>
              <a:rPr lang="de-DE" sz="2000" b="0" dirty="0" err="1">
                <a:solidFill>
                  <a:schemeClr val="tx1"/>
                </a:solidFill>
                <a:ea typeface="ＭＳ Ｐゴシック" charset="0"/>
                <a:cs typeface="ＭＳ Ｐゴシック" charset="0"/>
              </a:rPr>
              <a:t>and</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equipment</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with</a:t>
            </a:r>
            <a:r>
              <a:rPr lang="de-DE" sz="2000" b="0" dirty="0">
                <a:solidFill>
                  <a:schemeClr val="tx1"/>
                </a:solidFill>
                <a:ea typeface="ＭＳ Ｐゴシック" charset="0"/>
                <a:cs typeface="ＭＳ Ｐゴシック" charset="0"/>
              </a:rPr>
              <a:t> a </a:t>
            </a:r>
            <a:r>
              <a:rPr lang="de-DE" sz="2000" b="0" dirty="0" err="1">
                <a:solidFill>
                  <a:schemeClr val="tx1"/>
                </a:solidFill>
                <a:ea typeface="ＭＳ Ｐゴシック" charset="0"/>
                <a:cs typeface="ＭＳ Ｐゴシック" charset="0"/>
              </a:rPr>
              <a:t>cost</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that</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is</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significant</a:t>
            </a:r>
            <a:r>
              <a:rPr lang="de-DE" sz="2000" b="0" dirty="0">
                <a:solidFill>
                  <a:schemeClr val="tx1"/>
                </a:solidFill>
                <a:ea typeface="ＭＳ Ｐゴシック" charset="0"/>
                <a:cs typeface="ＭＳ Ｐゴシック" charset="0"/>
              </a:rPr>
              <a:t> in </a:t>
            </a:r>
            <a:r>
              <a:rPr lang="de-DE" sz="2000" b="0" dirty="0" err="1">
                <a:solidFill>
                  <a:schemeClr val="tx1"/>
                </a:solidFill>
                <a:ea typeface="ＭＳ Ｐゴシック" charset="0"/>
                <a:cs typeface="ＭＳ Ｐゴシック" charset="0"/>
              </a:rPr>
              <a:t>relation</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to</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the</a:t>
            </a:r>
            <a:r>
              <a:rPr lang="de-DE" sz="2000" b="0" dirty="0">
                <a:solidFill>
                  <a:schemeClr val="tx1"/>
                </a:solidFill>
                <a:ea typeface="ＭＳ Ｐゴシック" charset="0"/>
                <a:cs typeface="ＭＳ Ｐゴシック" charset="0"/>
              </a:rPr>
              <a:t> total </a:t>
            </a:r>
            <a:r>
              <a:rPr lang="de-DE" sz="2000" b="0" dirty="0" err="1">
                <a:solidFill>
                  <a:schemeClr val="tx1"/>
                </a:solidFill>
                <a:ea typeface="ＭＳ Ｐゴシック" charset="0"/>
                <a:cs typeface="ＭＳ Ｐゴシック" charset="0"/>
              </a:rPr>
              <a:t>cost</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of</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the</a:t>
            </a:r>
            <a:r>
              <a:rPr lang="de-DE" sz="2000" b="0" dirty="0">
                <a:solidFill>
                  <a:schemeClr val="tx1"/>
                </a:solidFill>
                <a:ea typeface="ＭＳ Ｐゴシック" charset="0"/>
                <a:cs typeface="ＭＳ Ｐゴシック" charset="0"/>
              </a:rPr>
              <a:t> item </a:t>
            </a:r>
            <a:r>
              <a:rPr lang="de-DE" sz="2000" b="0" dirty="0" err="1">
                <a:solidFill>
                  <a:schemeClr val="tx1"/>
                </a:solidFill>
                <a:ea typeface="ＭＳ Ｐゴシック" charset="0"/>
                <a:cs typeface="ＭＳ Ｐゴシック" charset="0"/>
              </a:rPr>
              <a:t>shall</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be</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depreciated</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separately</a:t>
            </a:r>
            <a:r>
              <a:rPr lang="de-DE" sz="2000" b="0" dirty="0">
                <a:solidFill>
                  <a:schemeClr val="tx1"/>
                </a:solidFill>
                <a:ea typeface="ＭＳ Ｐゴシック" charset="0"/>
                <a:cs typeface="ＭＳ Ｐゴシック" charset="0"/>
              </a:rPr>
              <a:t>.“</a:t>
            </a:r>
          </a:p>
          <a:p>
            <a:pPr eaLnBrk="1" hangingPunct="1">
              <a:lnSpc>
                <a:spcPts val="2200"/>
              </a:lnSpc>
              <a:spcBef>
                <a:spcPts val="475"/>
              </a:spcBef>
              <a:buClr>
                <a:schemeClr val="accent1"/>
              </a:buClr>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a:solidFill>
                  <a:schemeClr val="tx1"/>
                </a:solidFill>
                <a:ea typeface="ＭＳ Ｐゴシック" charset="0"/>
                <a:cs typeface="ＭＳ Ｐゴシック" charset="0"/>
              </a:rPr>
              <a:t>IAS 16.9:</a:t>
            </a:r>
          </a:p>
          <a:p>
            <a:pPr eaLnBrk="1" hangingPunct="1">
              <a:lnSpc>
                <a:spcPts val="2200"/>
              </a:lnSpc>
              <a:spcBef>
                <a:spcPts val="475"/>
              </a:spcBef>
              <a:buClr>
                <a:schemeClr val="accent1"/>
              </a:buClr>
            </a:pPr>
            <a:r>
              <a:rPr lang="de-DE" sz="2000" b="0" dirty="0">
                <a:solidFill>
                  <a:schemeClr val="tx1"/>
                </a:solidFill>
                <a:ea typeface="ＭＳ Ｐゴシック" charset="0"/>
                <a:cs typeface="ＭＳ Ｐゴシック" charset="0"/>
              </a:rPr>
              <a:t>„This </a:t>
            </a:r>
            <a:r>
              <a:rPr lang="de-DE" sz="2000" b="0" dirty="0" err="1">
                <a:solidFill>
                  <a:schemeClr val="tx1"/>
                </a:solidFill>
                <a:ea typeface="ＭＳ Ｐゴシック" charset="0"/>
                <a:cs typeface="ＭＳ Ｐゴシック" charset="0"/>
              </a:rPr>
              <a:t>standard</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does</a:t>
            </a:r>
            <a:r>
              <a:rPr lang="de-DE" sz="2000" b="0" dirty="0">
                <a:solidFill>
                  <a:schemeClr val="tx1"/>
                </a:solidFill>
                <a:ea typeface="ＭＳ Ｐゴシック" charset="0"/>
                <a:cs typeface="ＭＳ Ｐゴシック" charset="0"/>
              </a:rPr>
              <a:t> not </a:t>
            </a:r>
            <a:r>
              <a:rPr lang="de-DE" sz="2000" b="0" dirty="0" err="1">
                <a:solidFill>
                  <a:schemeClr val="tx1"/>
                </a:solidFill>
                <a:ea typeface="ＭＳ Ｐゴシック" charset="0"/>
                <a:cs typeface="ＭＳ Ｐゴシック" charset="0"/>
              </a:rPr>
              <a:t>prescribe</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the</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unit</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of</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measure</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for</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recognition</a:t>
            </a:r>
            <a:r>
              <a:rPr lang="de-DE" sz="2000" b="0" dirty="0">
                <a:solidFill>
                  <a:schemeClr val="tx1"/>
                </a:solidFill>
                <a:ea typeface="ＭＳ Ｐゴシック" charset="0"/>
                <a:cs typeface="ＭＳ Ｐゴシック" charset="0"/>
              </a:rPr>
              <a:t>, i.e. </a:t>
            </a:r>
            <a:r>
              <a:rPr lang="de-DE" sz="2000" b="0" dirty="0" err="1">
                <a:solidFill>
                  <a:schemeClr val="tx1"/>
                </a:solidFill>
                <a:ea typeface="ＭＳ Ｐゴシック" charset="0"/>
                <a:cs typeface="ＭＳ Ｐゴシック" charset="0"/>
              </a:rPr>
              <a:t>what</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constitutes</a:t>
            </a:r>
            <a:r>
              <a:rPr lang="de-DE" sz="2000" b="0" dirty="0">
                <a:solidFill>
                  <a:schemeClr val="tx1"/>
                </a:solidFill>
                <a:ea typeface="ＭＳ Ｐゴシック" charset="0"/>
                <a:cs typeface="ＭＳ Ｐゴシック" charset="0"/>
              </a:rPr>
              <a:t> an item </a:t>
            </a:r>
            <a:r>
              <a:rPr lang="de-DE" sz="2000" b="0" dirty="0" err="1">
                <a:solidFill>
                  <a:schemeClr val="tx1"/>
                </a:solidFill>
                <a:ea typeface="ＭＳ Ｐゴシック" charset="0"/>
                <a:cs typeface="ＭＳ Ｐゴシック" charset="0"/>
              </a:rPr>
              <a:t>of</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property</a:t>
            </a:r>
            <a:r>
              <a:rPr lang="de-DE" sz="2000" b="0" dirty="0">
                <a:solidFill>
                  <a:schemeClr val="tx1"/>
                </a:solidFill>
                <a:ea typeface="ＭＳ Ｐゴシック" charset="0"/>
                <a:cs typeface="ＭＳ Ｐゴシック" charset="0"/>
              </a:rPr>
              <a:t>, plant </a:t>
            </a:r>
            <a:r>
              <a:rPr lang="de-DE" sz="2000" b="0" dirty="0" err="1">
                <a:solidFill>
                  <a:schemeClr val="tx1"/>
                </a:solidFill>
                <a:ea typeface="ＭＳ Ｐゴシック" charset="0"/>
                <a:cs typeface="ＭＳ Ｐゴシック" charset="0"/>
              </a:rPr>
              <a:t>and</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equipment</a:t>
            </a:r>
            <a:r>
              <a:rPr lang="de-DE" sz="2000" b="0" dirty="0">
                <a:solidFill>
                  <a:schemeClr val="tx1"/>
                </a:solidFill>
                <a:ea typeface="ＭＳ Ｐゴシック" charset="0"/>
                <a:cs typeface="ＭＳ Ｐゴシック" charset="0"/>
              </a:rPr>
              <a:t>. Thus </a:t>
            </a:r>
            <a:r>
              <a:rPr lang="de-DE" sz="2000" b="0" dirty="0" err="1">
                <a:solidFill>
                  <a:schemeClr val="tx1"/>
                </a:solidFill>
                <a:ea typeface="ＭＳ Ｐゴシック" charset="0"/>
                <a:cs typeface="ＭＳ Ｐゴシック" charset="0"/>
              </a:rPr>
              <a:t>judgement</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is</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required</a:t>
            </a:r>
            <a:r>
              <a:rPr lang="de-DE" sz="2000" b="0" dirty="0">
                <a:solidFill>
                  <a:schemeClr val="tx1"/>
                </a:solidFill>
                <a:ea typeface="ＭＳ Ｐゴシック" charset="0"/>
                <a:cs typeface="ＭＳ Ｐゴシック" charset="0"/>
              </a:rPr>
              <a:t> in </a:t>
            </a:r>
            <a:r>
              <a:rPr lang="de-DE" sz="2000" b="0" dirty="0" err="1">
                <a:solidFill>
                  <a:schemeClr val="tx1"/>
                </a:solidFill>
                <a:ea typeface="ＭＳ Ｐゴシック" charset="0"/>
                <a:cs typeface="ＭＳ Ｐゴシック" charset="0"/>
              </a:rPr>
              <a:t>applying</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the</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recognition</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criteria</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to</a:t>
            </a:r>
            <a:r>
              <a:rPr lang="de-DE" sz="2000" b="0" dirty="0">
                <a:solidFill>
                  <a:schemeClr val="tx1"/>
                </a:solidFill>
                <a:ea typeface="ＭＳ Ｐゴシック" charset="0"/>
                <a:cs typeface="ＭＳ Ｐゴシック" charset="0"/>
              </a:rPr>
              <a:t> an </a:t>
            </a:r>
            <a:r>
              <a:rPr lang="de-DE" sz="2000" b="0" dirty="0" err="1">
                <a:solidFill>
                  <a:schemeClr val="tx1"/>
                </a:solidFill>
                <a:ea typeface="ＭＳ Ｐゴシック" charset="0"/>
                <a:cs typeface="ＭＳ Ｐゴシック" charset="0"/>
              </a:rPr>
              <a:t>entity`s</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specific</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circumstances</a:t>
            </a:r>
            <a:r>
              <a:rPr lang="de-DE" sz="2000" b="0" dirty="0">
                <a:solidFill>
                  <a:schemeClr val="tx1"/>
                </a:solidFill>
                <a:ea typeface="ＭＳ Ｐゴシック" charset="0"/>
                <a:cs typeface="ＭＳ Ｐゴシック" charset="0"/>
              </a:rPr>
              <a:t>.“</a:t>
            </a:r>
          </a:p>
          <a:p>
            <a:pPr eaLnBrk="1" hangingPunct="1">
              <a:lnSpc>
                <a:spcPts val="2200"/>
              </a:lnSpc>
              <a:spcBef>
                <a:spcPts val="475"/>
              </a:spcBef>
              <a:buClr>
                <a:schemeClr val="accent1"/>
              </a:buClr>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a:solidFill>
                  <a:schemeClr val="tx1"/>
                </a:solidFill>
                <a:ea typeface="ＭＳ Ｐゴシック" charset="0"/>
                <a:cs typeface="ＭＳ Ｐゴシック" charset="0"/>
              </a:rPr>
              <a:t>Ein Unternehmen bilanziert nach IFRS und möchte den Komponentenansatz besonders sorgfältig um setzen. Der Firmen-PKW wird deshalb in die Bestandteile Motor, Karosserie, Getriebe und Sonstiges zerlegt.</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50</a:t>
            </a:fld>
            <a:endParaRPr lang="de-DE" sz="1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Fragen zum Beispiel</a:t>
            </a:r>
          </a:p>
        </p:txBody>
      </p:sp>
      <p:sp>
        <p:nvSpPr>
          <p:cNvPr id="63491"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63492" name="Rectangle 3"/>
          <p:cNvSpPr txBox="1">
            <a:spLocks noChangeArrowheads="1"/>
          </p:cNvSpPr>
          <p:nvPr/>
        </p:nvSpPr>
        <p:spPr bwMode="auto">
          <a:xfrm>
            <a:off x="324296" y="692150"/>
            <a:ext cx="8712200" cy="51847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buFont typeface="Verdana" charset="0"/>
              <a:buAutoNum type="alphaLcParenR"/>
            </a:pPr>
            <a:r>
              <a:rPr lang="de-DE" sz="2000" b="0" dirty="0">
                <a:solidFill>
                  <a:schemeClr val="tx1"/>
                </a:solidFill>
                <a:ea typeface="ＭＳ Ｐゴシック" charset="0"/>
                <a:cs typeface="ＭＳ Ｐゴシック" charset="0"/>
              </a:rPr>
              <a:t>Welches Fachwissen verlangt ein solches Vorgehen, damit es als zuverlässig und nachprüfbar gelten kann?</a:t>
            </a:r>
          </a:p>
          <a:p>
            <a:pPr eaLnBrk="1" hangingPunct="1">
              <a:lnSpc>
                <a:spcPts val="2200"/>
              </a:lnSpc>
              <a:spcBef>
                <a:spcPts val="475"/>
              </a:spcBef>
              <a:buClr>
                <a:schemeClr val="accent1"/>
              </a:buClr>
              <a:buFont typeface="Verdana" charset="0"/>
              <a:buAutoNum type="alphaLcParenR"/>
            </a:pPr>
            <a:r>
              <a:rPr lang="de-DE" sz="2000" b="0" dirty="0">
                <a:solidFill>
                  <a:schemeClr val="tx1"/>
                </a:solidFill>
                <a:ea typeface="ＭＳ Ｐゴシック" charset="0"/>
                <a:cs typeface="ＭＳ Ｐゴシック" charset="0"/>
              </a:rPr>
              <a:t>Der Gesamtpreis des PKW wird regelmäßig höher sein als die Summe der Wiederbeschaffungskosten für die Einzelteile. Wie ist der Preis des PKW dann </a:t>
            </a:r>
            <a:r>
              <a:rPr lang="de-DE" sz="2000" b="0" dirty="0" smtClean="0">
                <a:solidFill>
                  <a:schemeClr val="tx1"/>
                </a:solidFill>
                <a:ea typeface="ＭＳ Ｐゴシック" charset="0"/>
                <a:cs typeface="ＭＳ Ｐゴシック" charset="0"/>
              </a:rPr>
              <a:t>auf die </a:t>
            </a:r>
            <a:r>
              <a:rPr lang="de-DE" sz="2000" b="0" dirty="0">
                <a:solidFill>
                  <a:schemeClr val="tx1"/>
                </a:solidFill>
                <a:ea typeface="ＭＳ Ｐゴシック" charset="0"/>
                <a:cs typeface="ＭＳ Ｐゴシック" charset="0"/>
              </a:rPr>
              <a:t>Komponenten aufzuteilen?</a:t>
            </a:r>
          </a:p>
          <a:p>
            <a:pPr eaLnBrk="1" hangingPunct="1">
              <a:lnSpc>
                <a:spcPts val="2200"/>
              </a:lnSpc>
              <a:spcBef>
                <a:spcPts val="475"/>
              </a:spcBef>
              <a:buClr>
                <a:schemeClr val="accent1"/>
              </a:buClr>
              <a:buFont typeface="Verdana" charset="0"/>
              <a:buAutoNum type="alphaLcParenR"/>
            </a:pPr>
            <a:r>
              <a:rPr lang="de-DE" sz="2000" b="0" dirty="0">
                <a:solidFill>
                  <a:schemeClr val="tx1"/>
                </a:solidFill>
                <a:ea typeface="ＭＳ Ｐゴシック" charset="0"/>
                <a:cs typeface="ＭＳ Ｐゴシック" charset="0"/>
              </a:rPr>
              <a:t>Es wird mit einer ND des PKW von 8 Jahren gerechnet und zwar auch für den Motor. Nach 6 Jahren tritt ein Motorschaden auf, so dass ein Ersatzmotor eingebaut werden muss. Die ND des PKW verlängert sich dadurch nicht. Wie ist der Sachverhalt abzubilden?</a:t>
            </a:r>
          </a:p>
          <a:p>
            <a:pPr eaLnBrk="1" hangingPunct="1">
              <a:lnSpc>
                <a:spcPts val="2200"/>
              </a:lnSpc>
              <a:spcBef>
                <a:spcPts val="475"/>
              </a:spcBef>
              <a:buClr>
                <a:schemeClr val="accent1"/>
              </a:buClr>
              <a:buFont typeface="Verdana" charset="0"/>
              <a:buAutoNum type="alphaLcParenR"/>
            </a:pPr>
            <a:r>
              <a:rPr lang="de-DE" sz="2000" b="0" dirty="0">
                <a:solidFill>
                  <a:schemeClr val="tx1"/>
                </a:solidFill>
                <a:ea typeface="ＭＳ Ｐゴシック" charset="0"/>
                <a:cs typeface="ＭＳ Ｐゴシック" charset="0"/>
              </a:rPr>
              <a:t>Wenn das Unternehmen nach dem Motorschaden sich entschließt, den PKW zu verschrotten und einen Neuwagen zu kaufen: Hat der Komponentenansatz dann zu einer sinnvollen Darstellung über die ND geführt?</a:t>
            </a:r>
          </a:p>
          <a:p>
            <a:pPr eaLnBrk="1" hangingPunct="1">
              <a:lnSpc>
                <a:spcPts val="2200"/>
              </a:lnSpc>
              <a:spcBef>
                <a:spcPts val="475"/>
              </a:spcBef>
              <a:buClr>
                <a:schemeClr val="accent1"/>
              </a:buClr>
              <a:buFont typeface="Verdana" charset="0"/>
              <a:buAutoNum type="alphaLcParenR"/>
            </a:pPr>
            <a:r>
              <a:rPr lang="de-DE" sz="2000" b="0" dirty="0">
                <a:solidFill>
                  <a:schemeClr val="tx1"/>
                </a:solidFill>
                <a:ea typeface="ＭＳ Ｐゴシック" charset="0"/>
                <a:cs typeface="ＭＳ Ｐゴシック" charset="0"/>
              </a:rPr>
              <a:t>Ist DIN 276 für Gebäude zweckmäßig?</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51</a:t>
            </a:fld>
            <a:endParaRPr lang="de-DE" sz="1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Komponentenansatz Beispiel:</a:t>
            </a:r>
          </a:p>
        </p:txBody>
      </p:sp>
      <p:sp>
        <p:nvSpPr>
          <p:cNvPr id="64515"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51204" name="Rectangle 3"/>
          <p:cNvSpPr txBox="1">
            <a:spLocks noChangeArrowheads="1"/>
          </p:cNvSpPr>
          <p:nvPr/>
        </p:nvSpPr>
        <p:spPr bwMode="auto">
          <a:xfrm>
            <a:off x="324296" y="620688"/>
            <a:ext cx="8712200" cy="5257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Ein Gebäude wurde zu Beginn t1 für 1.000 angeschafft, ND = 50 Jahre, lineare Abschreibung. Auf das Dach entfällt ein Anteil von 100, ND = 20 Jahre. Danach wird es erneuert  (ebenfalls für 100). Abbildungsmöglichkeiten:</a:t>
            </a:r>
          </a:p>
          <a:p>
            <a:pPr eaLnBrk="1" hangingPunct="1">
              <a:lnSpc>
                <a:spcPts val="2200"/>
              </a:lnSpc>
              <a:spcBef>
                <a:spcPts val="4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Einheitliche ND für Gebäude, Ersatz als laufender Aufwand</a:t>
            </a:r>
          </a:p>
          <a:p>
            <a:pPr eaLnBrk="1" hangingPunct="1">
              <a:lnSpc>
                <a:spcPts val="2200"/>
              </a:lnSpc>
              <a:spcBef>
                <a:spcPts val="4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Einheitliche ND für Gebäude, für die Dacherneuerung wird eine sog. Aufwandsrückstellung angespart. (z.B. §249 Abs.2 HGB a.F.)</a:t>
            </a:r>
          </a:p>
          <a:p>
            <a:pPr eaLnBrk="1" hangingPunct="1">
              <a:lnSpc>
                <a:spcPts val="2200"/>
              </a:lnSpc>
              <a:spcBef>
                <a:spcPts val="4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Für Gebäude und Dach werden getrennte Abschreibungen berechnet. Der Ersatz des Daches wird aktiviert und erneut über 20 Jahre abgeschrieben.</a:t>
            </a:r>
            <a:endParaRPr lang="de-DE" sz="2000" b="0" dirty="0">
              <a:solidFill>
                <a:schemeClr val="tx1"/>
              </a:solidFill>
              <a:ea typeface="ＭＳ Ｐゴシック" charset="0"/>
              <a:cs typeface="ＭＳ Ｐゴシック" charset="0"/>
            </a:endParaRPr>
          </a:p>
          <a:p>
            <a:pPr marL="0" indent="0" eaLnBrk="1" hangingPunct="1">
              <a:lnSpc>
                <a:spcPts val="2200"/>
              </a:lnSpc>
              <a:spcBef>
                <a:spcPts val="475"/>
              </a:spcBef>
              <a:buClr>
                <a:schemeClr val="accent1"/>
              </a:buClr>
              <a:defRPr/>
            </a:pPr>
            <a:r>
              <a:rPr lang="de-DE" sz="2000" b="0" u="sng" dirty="0" smtClean="0">
                <a:solidFill>
                  <a:schemeClr val="tx1"/>
                </a:solidFill>
                <a:ea typeface="ＭＳ Ｐゴシック" charset="0"/>
                <a:cs typeface="ＭＳ Ｐゴシック" charset="0"/>
              </a:rPr>
              <a:t>Fragen</a:t>
            </a:r>
            <a:r>
              <a:rPr lang="de-DE" sz="2000" b="0" dirty="0" smtClean="0">
                <a:solidFill>
                  <a:schemeClr val="tx1"/>
                </a:solidFill>
                <a:ea typeface="ＭＳ Ｐゴシック" charset="0"/>
                <a:cs typeface="ＭＳ Ｐゴシック" charset="0"/>
              </a:rPr>
              <a:t>:</a:t>
            </a:r>
          </a:p>
          <a:p>
            <a:pPr eaLnBrk="1" hangingPunct="1">
              <a:lnSpc>
                <a:spcPts val="2200"/>
              </a:lnSpc>
              <a:spcBef>
                <a:spcPts val="4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Welcher Aufwandsverlauf ergibt sich jeweils?</a:t>
            </a:r>
          </a:p>
          <a:p>
            <a:pPr eaLnBrk="1" hangingPunct="1">
              <a:lnSpc>
                <a:spcPts val="2200"/>
              </a:lnSpc>
              <a:spcBef>
                <a:spcPts val="4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Welche Methode führt zur aussagefähigsten Periodisierung?</a:t>
            </a:r>
          </a:p>
          <a:p>
            <a:pPr eaLnBrk="1" hangingPunct="1">
              <a:lnSpc>
                <a:spcPts val="2200"/>
              </a:lnSpc>
              <a:spcBef>
                <a:spcPts val="4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Welche Methode ist nach HGB zulässig?</a:t>
            </a:r>
          </a:p>
          <a:p>
            <a:pPr eaLnBrk="1" hangingPunct="1">
              <a:lnSpc>
                <a:spcPts val="2200"/>
              </a:lnSpc>
              <a:spcBef>
                <a:spcPts val="4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Wird die Bewertung zuverlässiger/nachprüfbarer?</a:t>
            </a:r>
          </a:p>
          <a:p>
            <a:pPr eaLnBrk="1" hangingPunct="1">
              <a:lnSpc>
                <a:spcPts val="2200"/>
              </a:lnSpc>
              <a:spcBef>
                <a:spcPts val="4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Wie ist der Austausch einer Komponente zu buchen?</a:t>
            </a:r>
          </a:p>
          <a:p>
            <a:pPr eaLnBrk="1" hangingPunct="1">
              <a:lnSpc>
                <a:spcPts val="2200"/>
              </a:lnSpc>
              <a:spcBef>
                <a:spcPts val="475"/>
              </a:spcBef>
              <a:buClr>
                <a:schemeClr val="accent1"/>
              </a:buClr>
              <a:buFont typeface="+mj-lt"/>
              <a:buAutoNum type="alphaLcParenR"/>
              <a:defRPr/>
            </a:pPr>
            <a:endParaRPr lang="de-DE" sz="2000" b="0" dirty="0">
              <a:solidFill>
                <a:schemeClr val="tx1"/>
              </a:solidFill>
              <a:ea typeface="ＭＳ Ｐゴシック" charset="0"/>
              <a:cs typeface="ＭＳ Ｐゴシック" charset="0"/>
            </a:endParaRP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52</a:t>
            </a:fld>
            <a:endParaRPr lang="de-DE" sz="1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23850" y="188913"/>
            <a:ext cx="8496300" cy="360362"/>
          </a:xfrm>
        </p:spPr>
        <p:txBody>
          <a:bodyPr/>
          <a:lstStyle/>
          <a:p>
            <a:pPr eaLnBrk="1" hangingPunct="1"/>
            <a:r>
              <a:rPr lang="de-DE" sz="2000" dirty="0">
                <a:latin typeface="Verdana" charset="0"/>
                <a:ea typeface="ＭＳ Ｐゴシック" charset="0"/>
                <a:cs typeface="ＭＳ Ｐゴシック" charset="0"/>
              </a:rPr>
              <a:t>IDW RH HFA 1.016</a:t>
            </a:r>
          </a:p>
        </p:txBody>
      </p:sp>
      <p:sp>
        <p:nvSpPr>
          <p:cNvPr id="6553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65540" name="Rectangle 3"/>
          <p:cNvSpPr txBox="1">
            <a:spLocks noChangeArrowheads="1"/>
          </p:cNvSpPr>
          <p:nvPr/>
        </p:nvSpPr>
        <p:spPr bwMode="auto">
          <a:xfrm>
            <a:off x="324296" y="692150"/>
            <a:ext cx="8712200" cy="5257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Komponentenansatz nach HGB wahlweise zulässig. Grund: Wegfall von </a:t>
            </a:r>
            <a:r>
              <a:rPr lang="de-DE" sz="2000" b="0" dirty="0" smtClean="0">
                <a:solidFill>
                  <a:schemeClr val="tx1"/>
                </a:solidFill>
                <a:ea typeface="ＭＳ Ｐゴシック" charset="0"/>
                <a:cs typeface="ＭＳ Ｐゴシック" charset="0"/>
              </a:rPr>
              <a:t>Aufwandsrückstellungen </a:t>
            </a:r>
            <a:r>
              <a:rPr lang="de-DE" sz="2000" b="0" dirty="0">
                <a:solidFill>
                  <a:schemeClr val="tx1"/>
                </a:solidFill>
                <a:ea typeface="ＭＳ Ｐゴシック" charset="0"/>
                <a:cs typeface="ＭＳ Ｐゴシック" charset="0"/>
              </a:rPr>
              <a:t>nach §249 Abs.2 HGB a.F.: </a:t>
            </a:r>
            <a:r>
              <a:rPr lang="de-DE" sz="2000" b="0" dirty="0" smtClean="0">
                <a:solidFill>
                  <a:schemeClr val="tx1"/>
                </a:solidFill>
                <a:ea typeface="ＭＳ Ｐゴシック" charset="0"/>
                <a:cs typeface="ＭＳ Ｐゴシック" charset="0"/>
              </a:rPr>
              <a:t>zutreffende </a:t>
            </a:r>
            <a:r>
              <a:rPr lang="de-DE" sz="2000" b="0" dirty="0">
                <a:solidFill>
                  <a:schemeClr val="tx1"/>
                </a:solidFill>
                <a:ea typeface="ＭＳ Ｐゴシック" charset="0"/>
                <a:cs typeface="ＭＳ Ｐゴシック" charset="0"/>
              </a:rPr>
              <a:t>(</a:t>
            </a:r>
            <a:r>
              <a:rPr lang="de-DE" sz="2000" b="0" dirty="0" smtClean="0">
                <a:solidFill>
                  <a:schemeClr val="tx1"/>
                </a:solidFill>
                <a:ea typeface="ＭＳ Ｐゴシック" charset="0"/>
                <a:cs typeface="ＭＳ Ｐゴシック" charset="0"/>
              </a:rPr>
              <a:t>geglättete</a:t>
            </a:r>
            <a:r>
              <a:rPr lang="de-DE" sz="2000" b="0" dirty="0">
                <a:solidFill>
                  <a:schemeClr val="tx1"/>
                </a:solidFill>
                <a:ea typeface="ＭＳ Ｐゴシック" charset="0"/>
                <a:cs typeface="ＭＳ Ｐゴシック" charset="0"/>
              </a:rPr>
              <a:t>) Aufwandsperiodisierung ermöglichen.</a:t>
            </a: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Nur materielle Komponenten zulässig -&gt; Generalinspektion (= </a:t>
            </a:r>
            <a:r>
              <a:rPr lang="de-DE" sz="2000" b="0" dirty="0" smtClean="0">
                <a:solidFill>
                  <a:schemeClr val="tx1"/>
                </a:solidFill>
                <a:ea typeface="ＭＳ Ｐゴシック" charset="0"/>
                <a:cs typeface="ＭＳ Ｐゴシック" charset="0"/>
              </a:rPr>
              <a:t>Standardfall </a:t>
            </a:r>
            <a:r>
              <a:rPr lang="de-DE" sz="2000" b="0" dirty="0">
                <a:solidFill>
                  <a:schemeClr val="tx1"/>
                </a:solidFill>
                <a:ea typeface="ＭＳ Ｐゴシック" charset="0"/>
                <a:cs typeface="ＭＳ Ｐゴシック" charset="0"/>
              </a:rPr>
              <a:t>für §249 Abs. 2 HGB a.F.) nicht kompensiert.</a:t>
            </a: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err="1">
                <a:solidFill>
                  <a:schemeClr val="tx1"/>
                </a:solidFill>
                <a:ea typeface="ＭＳ Ｐゴシック" charset="0"/>
                <a:cs typeface="ＭＳ Ｐゴシック" charset="0"/>
              </a:rPr>
              <a:t>Niederstwerttest</a:t>
            </a:r>
            <a:r>
              <a:rPr lang="de-DE" sz="2000" b="0" dirty="0">
                <a:solidFill>
                  <a:schemeClr val="tx1"/>
                </a:solidFill>
                <a:ea typeface="ＭＳ Ｐゴシック" charset="0"/>
                <a:cs typeface="ＭＳ Ｐゴシック" charset="0"/>
              </a:rPr>
              <a:t> (§253 Abs. 3 HGB) nur auf Basis des </a:t>
            </a:r>
            <a:r>
              <a:rPr lang="de-DE" sz="2000" b="0" dirty="0" smtClean="0">
                <a:solidFill>
                  <a:schemeClr val="tx1"/>
                </a:solidFill>
                <a:ea typeface="ＭＳ Ｐゴシック" charset="0"/>
                <a:cs typeface="ＭＳ Ｐゴシック" charset="0"/>
              </a:rPr>
              <a:t>Gesamtaggregates </a:t>
            </a:r>
            <a:r>
              <a:rPr lang="de-DE" sz="2000" b="0" dirty="0">
                <a:solidFill>
                  <a:schemeClr val="tx1"/>
                </a:solidFill>
                <a:ea typeface="ＭＳ Ｐゴシック" charset="0"/>
                <a:cs typeface="ＭＳ Ｐゴシック" charset="0"/>
              </a:rPr>
              <a:t>-&gt; Verteilungsregel notwendig.</a:t>
            </a: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Offen: Was passiert bei Wertaufholungen?</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53</a:t>
            </a:fld>
            <a:endParaRPr lang="de-DE" sz="1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23850" y="188913"/>
            <a:ext cx="8496300" cy="360362"/>
          </a:xfrm>
        </p:spPr>
        <p:txBody>
          <a:bodyPr/>
          <a:lstStyle/>
          <a:p>
            <a:pPr eaLnBrk="1" hangingPunct="1"/>
            <a:r>
              <a:rPr lang="de-DE" sz="2000" dirty="0">
                <a:latin typeface="Verdana" charset="0"/>
                <a:ea typeface="ＭＳ Ｐゴシック" charset="0"/>
                <a:cs typeface="ＭＳ Ｐゴシック" charset="0"/>
              </a:rPr>
              <a:t>Komponentenansatz, Herstellung - </a:t>
            </a:r>
            <a:r>
              <a:rPr lang="de-DE" sz="2000" dirty="0" smtClean="0">
                <a:latin typeface="Verdana" charset="0"/>
                <a:ea typeface="ＭＳ Ｐゴシック" charset="0"/>
                <a:cs typeface="ＭＳ Ｐゴシック" charset="0"/>
              </a:rPr>
              <a:t>Erhaltung</a:t>
            </a:r>
            <a:endParaRPr lang="de-DE" sz="2000" dirty="0">
              <a:latin typeface="Verdana" charset="0"/>
              <a:ea typeface="ＭＳ Ｐゴシック" charset="0"/>
              <a:cs typeface="ＭＳ Ｐゴシック" charset="0"/>
            </a:endParaRPr>
          </a:p>
        </p:txBody>
      </p:sp>
      <p:sp>
        <p:nvSpPr>
          <p:cNvPr id="66563"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51204" name="Rectangle 3"/>
          <p:cNvSpPr txBox="1">
            <a:spLocks noChangeArrowheads="1"/>
          </p:cNvSpPr>
          <p:nvPr/>
        </p:nvSpPr>
        <p:spPr bwMode="auto">
          <a:xfrm>
            <a:off x="324296" y="692150"/>
            <a:ext cx="8712200" cy="5257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Wird ein Komponente ausgetauscht, egal ob ursprüngliche separiert oder nicht, ist RBW aus dem Gesamt-BW auszubuchen und Komponente zu aktivieren.</a:t>
            </a:r>
            <a:r>
              <a:rPr lang="de-DE" sz="2000" b="0" dirty="0">
                <a:solidFill>
                  <a:schemeClr val="tx1"/>
                </a:solidFill>
                <a:ea typeface="ＭＳ Ｐゴシック" charset="0"/>
                <a:cs typeface="ＭＳ Ｐゴシック" charset="0"/>
              </a:rPr>
              <a:t> </a:t>
            </a:r>
          </a:p>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    Generalüberholungen/ Großinspektionen ( nicht </a:t>
            </a:r>
            <a:r>
              <a:rPr lang="de-DE" sz="2000" b="0" dirty="0" err="1" smtClean="0">
                <a:solidFill>
                  <a:schemeClr val="tx1"/>
                </a:solidFill>
                <a:ea typeface="ＭＳ Ｐゴシック" charset="0"/>
                <a:cs typeface="ＭＳ Ｐゴシック" charset="0"/>
              </a:rPr>
              <a:t>day-to-day</a:t>
            </a:r>
            <a:r>
              <a:rPr lang="de-DE" sz="2000" b="0" dirty="0" smtClean="0">
                <a:solidFill>
                  <a:schemeClr val="tx1"/>
                </a:solidFill>
                <a:ea typeface="ＭＳ Ｐゴシック" charset="0"/>
                <a:cs typeface="ＭＳ Ｐゴシック" charset="0"/>
              </a:rPr>
              <a:t>-  </a:t>
            </a:r>
          </a:p>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services</a:t>
            </a:r>
            <a:r>
              <a:rPr lang="de-DE" sz="2000" b="0" dirty="0" smtClean="0">
                <a:solidFill>
                  <a:schemeClr val="tx1"/>
                </a:solidFill>
                <a:ea typeface="ＭＳ Ｐゴシック" charset="0"/>
                <a:cs typeface="ＭＳ Ｐゴシック" charset="0"/>
              </a:rPr>
              <a:t>) sind Komponenten.</a:t>
            </a:r>
          </a:p>
          <a:p>
            <a:pPr marL="0" indent="0" eaLnBrk="1" hangingPunct="1">
              <a:lnSpc>
                <a:spcPts val="2200"/>
              </a:lnSpc>
              <a:spcBef>
                <a:spcPts val="475"/>
              </a:spcBef>
              <a:buClr>
                <a:schemeClr val="accent1"/>
              </a:buClr>
              <a:defRPr/>
            </a:pPr>
            <a:endParaRPr lang="de-DE" sz="2000" b="0" dirty="0" smtClean="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mj-lt"/>
              <a:buAutoNum type="arabicPeriod" startAt="2"/>
              <a:defRPr/>
            </a:pPr>
            <a:r>
              <a:rPr lang="de-DE" sz="2000" b="0" dirty="0" smtClean="0">
                <a:solidFill>
                  <a:schemeClr val="tx1"/>
                </a:solidFill>
                <a:ea typeface="ＭＳ Ｐゴシック" charset="0"/>
                <a:cs typeface="ＭＳ Ｐゴシック" charset="0"/>
              </a:rPr>
              <a:t>Es gibt kein gesondertes Aktivierungskriterium mehr für nachträgliche Maßnahmen (HGB: Erweiterung-Verbesserung), sondern zu prüfen ist nur:</a:t>
            </a:r>
          </a:p>
          <a:p>
            <a:pPr lvl="1" eaLnBrk="1" hangingPunct="1">
              <a:lnSpc>
                <a:spcPts val="2200"/>
              </a:lnSpc>
              <a:spcBef>
                <a:spcPts val="4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Liegt ein Nutzenzufluss vor (CF),</a:t>
            </a:r>
          </a:p>
          <a:p>
            <a:pPr lvl="1" eaLnBrk="1" hangingPunct="1">
              <a:lnSpc>
                <a:spcPts val="2200"/>
              </a:lnSpc>
              <a:spcBef>
                <a:spcPts val="4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der wahrscheinlich ist und</a:t>
            </a:r>
          </a:p>
          <a:p>
            <a:pPr lvl="1" eaLnBrk="1" hangingPunct="1">
              <a:lnSpc>
                <a:spcPts val="2200"/>
              </a:lnSpc>
              <a:spcBef>
                <a:spcPts val="4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bewertbar ist (IAS 16.7)?</a:t>
            </a:r>
          </a:p>
          <a:p>
            <a:pPr lvl="1" eaLnBrk="1" hangingPunct="1">
              <a:lnSpc>
                <a:spcPts val="2200"/>
              </a:lnSpc>
              <a:spcBef>
                <a:spcPts val="475"/>
              </a:spcBef>
              <a:buClr>
                <a:schemeClr val="accent1"/>
              </a:buClr>
              <a:buFont typeface="+mj-lt"/>
              <a:buAutoNum type="alphaLcParenR"/>
              <a:defRPr/>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mj-lt"/>
              <a:buAutoNum type="arabicPeriod" startAt="2"/>
              <a:defRPr/>
            </a:pPr>
            <a:r>
              <a:rPr lang="de-DE" sz="2000" b="0" dirty="0" smtClean="0">
                <a:solidFill>
                  <a:schemeClr val="tx1"/>
                </a:solidFill>
                <a:ea typeface="ＭＳ Ｐゴシック" charset="0"/>
                <a:cs typeface="ＭＳ Ｐゴシック" charset="0"/>
              </a:rPr>
              <a:t>Folge: Zeitpunkt für die Feststellung, ob eine Nutzensteigerung vorliegt, ist der Zustand vor der Maßnahme, nicht der ursprüngliche Zustand.</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54</a:t>
            </a:fld>
            <a:endParaRPr lang="de-DE" sz="1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Vorgaben</a:t>
            </a:r>
          </a:p>
        </p:txBody>
      </p:sp>
      <p:sp>
        <p:nvSpPr>
          <p:cNvPr id="67587"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67588" name="Rectangle 3"/>
          <p:cNvSpPr txBox="1">
            <a:spLocks noChangeArrowheads="1"/>
          </p:cNvSpPr>
          <p:nvPr/>
        </p:nvSpPr>
        <p:spPr bwMode="auto">
          <a:xfrm>
            <a:off x="324296" y="692150"/>
            <a:ext cx="8712200" cy="5257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Wesentlichkeitsgrundsatz erzwingt keine </a:t>
            </a:r>
            <a:r>
              <a:rPr lang="de-DE" sz="2000" b="0" dirty="0">
                <a:solidFill>
                  <a:srgbClr val="FF0000"/>
                </a:solidFill>
                <a:ea typeface="ＭＳ Ｐゴシック" charset="0"/>
                <a:cs typeface="ＭＳ Ｐゴシック" charset="0"/>
              </a:rPr>
              <a:t>Atomisierung</a:t>
            </a:r>
            <a:r>
              <a:rPr lang="de-DE" sz="2000" b="0" dirty="0">
                <a:solidFill>
                  <a:schemeClr val="tx1"/>
                </a:solidFill>
                <a:ea typeface="ＭＳ Ｐゴシック" charset="0"/>
                <a:cs typeface="ＭＳ Ｐゴシック" charset="0"/>
              </a:rPr>
              <a:t> eines Asset (Literatur: ab 5% </a:t>
            </a:r>
            <a:r>
              <a:rPr lang="de-DE" sz="2000" b="0" dirty="0" smtClean="0">
                <a:solidFill>
                  <a:schemeClr val="tx1"/>
                </a:solidFill>
                <a:ea typeface="ＭＳ Ｐゴシック" charset="0"/>
                <a:cs typeface="ＭＳ Ｐゴシック" charset="0"/>
              </a:rPr>
              <a:t>wesentliche Komponente).</a:t>
            </a: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Generalinspektionen gelten als eigene </a:t>
            </a:r>
            <a:r>
              <a:rPr lang="de-DE" sz="2000" b="0" dirty="0" smtClean="0">
                <a:solidFill>
                  <a:schemeClr val="tx1"/>
                </a:solidFill>
                <a:ea typeface="ＭＳ Ｐゴシック" charset="0"/>
                <a:cs typeface="ＭＳ Ｐゴシック" charset="0"/>
              </a:rPr>
              <a:t>Komponente.</a:t>
            </a: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RBW einer ausgetauschten Komponente kann anhand der Ersatzkosten geschätzt werden.</a:t>
            </a: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Management Approach: Instandhaltungspläne liefern wichtige Informationen.</a:t>
            </a: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Zusammenfassung von Komponenten mit gleicher ND und </a:t>
            </a:r>
            <a:r>
              <a:rPr lang="de-DE" sz="2000" b="0" dirty="0" smtClean="0">
                <a:solidFill>
                  <a:schemeClr val="tx1"/>
                </a:solidFill>
                <a:ea typeface="ＭＳ Ｐゴシック" charset="0"/>
                <a:cs typeface="ＭＳ Ｐゴシック" charset="0"/>
              </a:rPr>
              <a:t>Abschreibungsmethode </a:t>
            </a:r>
            <a:r>
              <a:rPr lang="de-DE" sz="2000" b="0" dirty="0">
                <a:solidFill>
                  <a:schemeClr val="tx1"/>
                </a:solidFill>
                <a:ea typeface="ＭＳ Ｐゴシック" charset="0"/>
                <a:cs typeface="ＭＳ Ｐゴシック" charset="0"/>
              </a:rPr>
              <a:t>möglich.</a:t>
            </a: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Gesamt-ND des Aggregates bildet </a:t>
            </a:r>
            <a:r>
              <a:rPr lang="de-DE" sz="2000" b="0" dirty="0" smtClean="0">
                <a:solidFill>
                  <a:schemeClr val="tx1"/>
                </a:solidFill>
                <a:ea typeface="ＭＳ Ｐゴシック" charset="0"/>
                <a:cs typeface="ＭＳ Ｐゴシック" charset="0"/>
              </a:rPr>
              <a:t>Deadline für Komponente.</a:t>
            </a:r>
            <a:endParaRPr lang="de-DE" sz="2000" b="0" dirty="0">
              <a:solidFill>
                <a:schemeClr val="tx1"/>
              </a:solidFill>
              <a:ea typeface="ＭＳ Ｐゴシック" charset="0"/>
              <a:cs typeface="ＭＳ Ｐゴシック" charset="0"/>
            </a:endParaRP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55</a:t>
            </a:fld>
            <a:endParaRPr lang="de-DE" sz="1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Neubewertungsmodell</a:t>
            </a:r>
          </a:p>
        </p:txBody>
      </p:sp>
      <p:sp>
        <p:nvSpPr>
          <p:cNvPr id="68611"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68612" name="Rectangle 3"/>
          <p:cNvSpPr txBox="1">
            <a:spLocks noChangeArrowheads="1"/>
          </p:cNvSpPr>
          <p:nvPr/>
        </p:nvSpPr>
        <p:spPr bwMode="auto">
          <a:xfrm>
            <a:off x="324296" y="692150"/>
            <a:ext cx="8712200" cy="5257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Nur für ganze Klasse von </a:t>
            </a:r>
            <a:r>
              <a:rPr lang="de-DE" sz="2000" b="0" dirty="0" err="1">
                <a:solidFill>
                  <a:schemeClr val="tx1"/>
                </a:solidFill>
                <a:ea typeface="ＭＳ Ｐゴシック" charset="0"/>
                <a:cs typeface="ＭＳ Ｐゴシック" charset="0"/>
              </a:rPr>
              <a:t>Assets</a:t>
            </a:r>
            <a:r>
              <a:rPr lang="de-DE" sz="2000" b="0" dirty="0">
                <a:solidFill>
                  <a:schemeClr val="tx1"/>
                </a:solidFill>
                <a:ea typeface="ＭＳ Ｐゴシック" charset="0"/>
                <a:cs typeface="ＭＳ Ｐゴシック" charset="0"/>
              </a:rPr>
              <a:t> zulässig (kein Rosinen picken</a:t>
            </a:r>
            <a:r>
              <a:rPr lang="de-DE" sz="2000" b="0" dirty="0" smtClean="0">
                <a:solidFill>
                  <a:schemeClr val="tx1"/>
                </a:solidFill>
                <a:ea typeface="ＭＳ Ｐゴシック" charset="0"/>
                <a:cs typeface="ＭＳ Ｐゴシック" charset="0"/>
              </a:rPr>
              <a:t>).</a:t>
            </a: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Der Fair Value ist so häufig zu bestimmen (durch Sachverständigen), dass keine wesentlichen Fehler auftreten.</a:t>
            </a: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Der Fair Value ist als Absatzmarktwert konzipiert, ergänzend ist auf DCF-Verfahren zurückzugreifen. Sind solche Werte nicht zuverlässig ermittelbar, sind ersatzweise fortgeführt Wiederbeschaffungswerte möglich.</a:t>
            </a: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Wertänderungen werden über das OCI (Neubewertungsrücklage) oder die </a:t>
            </a:r>
            <a:r>
              <a:rPr lang="de-DE" sz="2000" b="0" dirty="0" err="1">
                <a:solidFill>
                  <a:schemeClr val="tx1"/>
                </a:solidFill>
                <a:ea typeface="ＭＳ Ｐゴシック" charset="0"/>
                <a:cs typeface="ＭＳ Ｐゴシック" charset="0"/>
              </a:rPr>
              <a:t>GuV</a:t>
            </a:r>
            <a:r>
              <a:rPr lang="de-DE" sz="2000" b="0" dirty="0">
                <a:solidFill>
                  <a:schemeClr val="tx1"/>
                </a:solidFill>
                <a:ea typeface="ＭＳ Ｐゴシック" charset="0"/>
                <a:cs typeface="ＭＳ Ｐゴシック" charset="0"/>
              </a:rPr>
              <a:t> erfasst. Planmäßige Abschreibungen sind anzupassen. Latente Steuern sind nach dem Grundsatz „</a:t>
            </a:r>
            <a:r>
              <a:rPr lang="de-DE" sz="2000" b="0" dirty="0" err="1">
                <a:solidFill>
                  <a:schemeClr val="tx1"/>
                </a:solidFill>
                <a:ea typeface="ＭＳ Ｐゴシック" charset="0"/>
                <a:cs typeface="ＭＳ Ｐゴシック" charset="0"/>
              </a:rPr>
              <a:t>let</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the</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tax</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follow</a:t>
            </a:r>
            <a:r>
              <a:rPr lang="de-DE" sz="2000" b="0" dirty="0">
                <a:solidFill>
                  <a:schemeClr val="tx1"/>
                </a:solidFill>
                <a:ea typeface="ＭＳ Ｐゴシック" charset="0"/>
                <a:cs typeface="ＭＳ Ｐゴシック" charset="0"/>
              </a:rPr>
              <a:t> </a:t>
            </a:r>
            <a:r>
              <a:rPr lang="de-DE" sz="2000" b="0" dirty="0" err="1">
                <a:solidFill>
                  <a:schemeClr val="tx1"/>
                </a:solidFill>
                <a:ea typeface="ＭＳ Ｐゴシック" charset="0"/>
                <a:cs typeface="ＭＳ Ｐゴシック" charset="0"/>
              </a:rPr>
              <a:t>income</a:t>
            </a:r>
            <a:r>
              <a:rPr lang="de-DE" sz="2000" b="0" dirty="0">
                <a:solidFill>
                  <a:schemeClr val="tx1"/>
                </a:solidFill>
                <a:ea typeface="ＭＳ Ｐゴシック" charset="0"/>
                <a:cs typeface="ＭＳ Ｐゴシック" charset="0"/>
              </a:rPr>
              <a:t>“ zu erfassen.</a:t>
            </a: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Die Neubewertungsrücklage wird nicht </a:t>
            </a:r>
            <a:r>
              <a:rPr lang="de-DE" sz="2000" b="0" dirty="0" err="1">
                <a:solidFill>
                  <a:schemeClr val="tx1"/>
                </a:solidFill>
                <a:ea typeface="ＭＳ Ｐゴシック" charset="0"/>
                <a:cs typeface="ＭＳ Ｐゴシック" charset="0"/>
              </a:rPr>
              <a:t>recycled</a:t>
            </a:r>
            <a:r>
              <a:rPr lang="de-DE" sz="2000" b="0" dirty="0">
                <a:solidFill>
                  <a:schemeClr val="tx1"/>
                </a:solidFill>
                <a:ea typeface="ＭＳ Ｐゴシック" charset="0"/>
                <a:cs typeface="ＭＳ Ｐゴシック" charset="0"/>
              </a:rPr>
              <a:t>, sondern (laufend/uno actu) in Gewinnrücklagen umgebucht.</a:t>
            </a: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Die Darstellung kann nach der direkten oder indirekten Methode erfolgen.</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56</a:t>
            </a:fld>
            <a:endParaRPr lang="de-DE" sz="1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JA nach nationalem und internationalem Recht</a:t>
            </a:r>
          </a:p>
        </p:txBody>
      </p:sp>
      <p:sp>
        <p:nvSpPr>
          <p:cNvPr id="69635"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graphicFrame>
        <p:nvGraphicFramePr>
          <p:cNvPr id="2" name="Diagramm 1"/>
          <p:cNvGraphicFramePr/>
          <p:nvPr/>
        </p:nvGraphicFramePr>
        <p:xfrm>
          <a:off x="107504" y="620688"/>
          <a:ext cx="8964488" cy="532859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57</a:t>
            </a:fld>
            <a:endParaRPr lang="de-DE" sz="1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Beispiel</a:t>
            </a:r>
          </a:p>
        </p:txBody>
      </p:sp>
      <p:sp>
        <p:nvSpPr>
          <p:cNvPr id="7065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68612" name="Rectangle 3"/>
          <p:cNvSpPr txBox="1">
            <a:spLocks noChangeArrowheads="1"/>
          </p:cNvSpPr>
          <p:nvPr/>
        </p:nvSpPr>
        <p:spPr bwMode="auto">
          <a:xfrm>
            <a:off x="324296" y="549275"/>
            <a:ext cx="8712200" cy="5472113"/>
          </a:xfrm>
          <a:prstGeom prst="rect">
            <a:avLst/>
          </a:prstGeom>
          <a:noFill/>
          <a:ln w="19050" cmpd="sng">
            <a:noFill/>
            <a:miter lim="800000"/>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0" indent="0" eaLnBrk="1" hangingPunct="1">
              <a:lnSpc>
                <a:spcPts val="2200"/>
              </a:lnSpc>
              <a:spcBef>
                <a:spcPts val="475"/>
              </a:spcBef>
              <a:buClr>
                <a:schemeClr val="accent1"/>
              </a:buClr>
              <a:defRPr/>
            </a:pPr>
            <a:r>
              <a:rPr lang="de-DE" sz="1800" b="0" u="sng" dirty="0" smtClean="0">
                <a:solidFill>
                  <a:schemeClr val="tx1"/>
                </a:solidFill>
                <a:ea typeface="ＭＳ Ｐゴシック" charset="0"/>
                <a:cs typeface="ＭＳ Ｐゴシック" charset="0"/>
              </a:rPr>
              <a:t>Maschine</a:t>
            </a:r>
            <a:r>
              <a:rPr lang="de-DE" sz="1800" b="0" dirty="0" smtClean="0">
                <a:solidFill>
                  <a:schemeClr val="tx1"/>
                </a:solidFill>
                <a:ea typeface="ＭＳ Ｐゴシック" charset="0"/>
                <a:cs typeface="ＭＳ Ｐゴシック" charset="0"/>
              </a:rPr>
              <a:t>:</a:t>
            </a:r>
          </a:p>
          <a:p>
            <a:pPr marL="0" indent="0" eaLnBrk="1" hangingPunct="1">
              <a:lnSpc>
                <a:spcPts val="2200"/>
              </a:lnSpc>
              <a:spcBef>
                <a:spcPts val="475"/>
              </a:spcBef>
              <a:buClr>
                <a:schemeClr val="accent1"/>
              </a:buClr>
              <a:defRPr/>
            </a:pPr>
            <a:r>
              <a:rPr lang="de-DE" sz="1800" b="0" dirty="0" smtClean="0">
                <a:solidFill>
                  <a:schemeClr val="tx1"/>
                </a:solidFill>
                <a:ea typeface="ＭＳ Ｐゴシック" charset="0"/>
                <a:cs typeface="ＭＳ Ｐゴシック" charset="0"/>
              </a:rPr>
              <a:t>50.000, ND = 5 Jahre, lineare Abschreibung, Restwert 0, Anschaffung Januar 01, Ende 03: Preise für vergleichbare Neu-Anlagen auf 60.000 gestiegen.</a:t>
            </a:r>
          </a:p>
          <a:p>
            <a:pPr marL="0" indent="0" eaLnBrk="1" hangingPunct="1">
              <a:lnSpc>
                <a:spcPts val="2200"/>
              </a:lnSpc>
              <a:spcBef>
                <a:spcPts val="475"/>
              </a:spcBef>
              <a:buClr>
                <a:schemeClr val="accent1"/>
              </a:buClr>
              <a:defRPr/>
            </a:pPr>
            <a:r>
              <a:rPr lang="de-DE" sz="1800" dirty="0" smtClean="0">
                <a:solidFill>
                  <a:schemeClr val="tx1"/>
                </a:solidFill>
                <a:ea typeface="ＭＳ Ｐゴシック" charset="0"/>
                <a:cs typeface="ＭＳ Ｐゴシック" charset="0"/>
              </a:rPr>
              <a:t>IAS 16.35 (a) Indirekte Methode</a:t>
            </a:r>
            <a:r>
              <a:rPr lang="de-DE" sz="1800" b="0" dirty="0" smtClean="0">
                <a:solidFill>
                  <a:schemeClr val="tx1"/>
                </a:solidFill>
                <a:ea typeface="ＭＳ Ｐゴシック" charset="0"/>
                <a:cs typeface="ＭＳ Ｐゴシック" charset="0"/>
              </a:rPr>
              <a:t>:</a:t>
            </a:r>
          </a:p>
          <a:p>
            <a:pPr marL="0" indent="0" eaLnBrk="1" hangingPunct="1">
              <a:lnSpc>
                <a:spcPts val="2200"/>
              </a:lnSpc>
              <a:spcBef>
                <a:spcPts val="475"/>
              </a:spcBef>
              <a:buClr>
                <a:schemeClr val="accent1"/>
              </a:buClr>
              <a:defRPr/>
            </a:pPr>
            <a:r>
              <a:rPr lang="de-DE" sz="1800" b="0" dirty="0" smtClean="0">
                <a:solidFill>
                  <a:schemeClr val="tx1"/>
                </a:solidFill>
                <a:ea typeface="ＭＳ Ｐゴシック" charset="0"/>
                <a:cs typeface="ＭＳ Ｐゴシック" charset="0"/>
              </a:rPr>
              <a:t>Die bisherigen Abschreibungen (01-03) von jeweils 10.000 werden angepasst. Die Preissteigerung beträgt 20% von 50.000.</a:t>
            </a:r>
          </a:p>
          <a:p>
            <a:pPr marL="0" indent="0" eaLnBrk="1" hangingPunct="1">
              <a:lnSpc>
                <a:spcPts val="2200"/>
              </a:lnSpc>
              <a:spcBef>
                <a:spcPts val="475"/>
              </a:spcBef>
              <a:buClr>
                <a:schemeClr val="accent1"/>
              </a:buClr>
              <a:defRPr/>
            </a:pPr>
            <a:r>
              <a:rPr lang="de-DE" sz="1800" b="0" dirty="0" smtClean="0">
                <a:solidFill>
                  <a:schemeClr val="tx1"/>
                </a:solidFill>
                <a:ea typeface="ＭＳ Ｐゴシック" charset="0"/>
                <a:cs typeface="ＭＳ Ｐゴシック" charset="0"/>
              </a:rPr>
              <a:t>Abschreibungen (30.000 x 1,2) = 36.000</a:t>
            </a:r>
          </a:p>
          <a:p>
            <a:pPr marL="0" indent="0" eaLnBrk="1" hangingPunct="1">
              <a:lnSpc>
                <a:spcPts val="2200"/>
              </a:lnSpc>
              <a:spcBef>
                <a:spcPts val="475"/>
              </a:spcBef>
              <a:buClr>
                <a:schemeClr val="accent1"/>
              </a:buClr>
              <a:defRPr/>
            </a:pPr>
            <a:r>
              <a:rPr lang="de-DE" sz="1800" b="0" dirty="0" smtClean="0">
                <a:solidFill>
                  <a:schemeClr val="tx1"/>
                </a:solidFill>
                <a:ea typeface="ＭＳ Ｐゴシック" charset="0"/>
                <a:cs typeface="ＭＳ Ｐゴシック" charset="0"/>
              </a:rPr>
              <a:t>Brutto-BW 			= 60.000</a:t>
            </a:r>
          </a:p>
          <a:p>
            <a:pPr marL="0" indent="0" eaLnBrk="1" hangingPunct="1">
              <a:lnSpc>
                <a:spcPts val="2200"/>
              </a:lnSpc>
              <a:spcBef>
                <a:spcPts val="475"/>
              </a:spcBef>
              <a:buClr>
                <a:schemeClr val="accent1"/>
              </a:buClr>
              <a:defRPr/>
            </a:pPr>
            <a:r>
              <a:rPr lang="de-DE" sz="1800" b="0" dirty="0" smtClean="0">
                <a:solidFill>
                  <a:schemeClr val="tx1"/>
                </a:solidFill>
                <a:ea typeface="ＭＳ Ｐゴシック" charset="0"/>
                <a:cs typeface="ＭＳ Ｐゴシック" charset="0"/>
              </a:rPr>
              <a:t>Neuer BW			= 24.000</a:t>
            </a:r>
          </a:p>
          <a:p>
            <a:pPr marL="0" indent="0" eaLnBrk="1" hangingPunct="1">
              <a:lnSpc>
                <a:spcPts val="2000"/>
              </a:lnSpc>
              <a:spcBef>
                <a:spcPts val="275"/>
              </a:spcBef>
              <a:buClr>
                <a:schemeClr val="accent1"/>
              </a:buClr>
              <a:defRPr/>
            </a:pPr>
            <a:r>
              <a:rPr lang="de-DE" sz="1800" b="0" dirty="0" smtClean="0">
                <a:solidFill>
                  <a:schemeClr val="tx1"/>
                </a:solidFill>
                <a:ea typeface="ＭＳ Ｐゴシック" charset="0"/>
                <a:cs typeface="ＭＳ Ｐゴシック" charset="0"/>
              </a:rPr>
              <a:t>-&gt; per Maschine an N-RL 4.000</a:t>
            </a:r>
          </a:p>
          <a:p>
            <a:pPr marL="0" indent="0" eaLnBrk="1" hangingPunct="1">
              <a:lnSpc>
                <a:spcPts val="2200"/>
              </a:lnSpc>
              <a:spcBef>
                <a:spcPts val="475"/>
              </a:spcBef>
              <a:buClr>
                <a:schemeClr val="accent1"/>
              </a:buClr>
              <a:defRPr/>
            </a:pPr>
            <a:r>
              <a:rPr lang="de-DE" sz="1800" b="0" dirty="0" err="1" smtClean="0">
                <a:solidFill>
                  <a:schemeClr val="tx1"/>
                </a:solidFill>
                <a:ea typeface="ＭＳ Ｐゴシック" charset="0"/>
                <a:cs typeface="ＭＳ Ｐゴシック" charset="0"/>
              </a:rPr>
              <a:t>Vj</a:t>
            </a:r>
            <a:r>
              <a:rPr lang="de-DE" sz="1800" b="0" dirty="0" smtClean="0">
                <a:solidFill>
                  <a:schemeClr val="tx1"/>
                </a:solidFill>
                <a:ea typeface="ＭＳ Ｐゴシック" charset="0"/>
                <a:cs typeface="ＭＳ Ｐゴシック" charset="0"/>
              </a:rPr>
              <a:t>.: 01/03 per Abschreibung an Maschine 10.000</a:t>
            </a:r>
          </a:p>
          <a:p>
            <a:pPr marL="0" indent="0" eaLnBrk="1" hangingPunct="1">
              <a:lnSpc>
                <a:spcPts val="2200"/>
              </a:lnSpc>
              <a:spcBef>
                <a:spcPts val="475"/>
              </a:spcBef>
              <a:buClr>
                <a:schemeClr val="accent1"/>
              </a:buClr>
              <a:defRPr/>
            </a:pPr>
            <a:r>
              <a:rPr lang="de-DE" sz="1800" dirty="0" smtClean="0">
                <a:solidFill>
                  <a:schemeClr val="tx1"/>
                </a:solidFill>
                <a:ea typeface="ＭＳ Ｐゴシック" charset="0"/>
                <a:cs typeface="ＭＳ Ｐゴシック" charset="0"/>
              </a:rPr>
              <a:t>IAS 16.35 (b) Direkte Methode (Informationsverlust!):</a:t>
            </a:r>
          </a:p>
          <a:p>
            <a:pPr marL="0" indent="0" eaLnBrk="1" hangingPunct="1">
              <a:lnSpc>
                <a:spcPts val="2200"/>
              </a:lnSpc>
              <a:spcBef>
                <a:spcPts val="475"/>
              </a:spcBef>
              <a:buClr>
                <a:schemeClr val="accent1"/>
              </a:buClr>
              <a:defRPr/>
            </a:pPr>
            <a:r>
              <a:rPr lang="de-DE" sz="1800" b="0" dirty="0" smtClean="0">
                <a:solidFill>
                  <a:schemeClr val="tx1"/>
                </a:solidFill>
                <a:ea typeface="ＭＳ Ｐゴシック" charset="0"/>
                <a:cs typeface="ＭＳ Ｐゴシック" charset="0"/>
              </a:rPr>
              <a:t>Der aktuelle Zeitwert wird per Gutachten ermittelt mit 26.000.</a:t>
            </a:r>
          </a:p>
          <a:p>
            <a:pPr marL="0" indent="0" eaLnBrk="1" hangingPunct="1">
              <a:lnSpc>
                <a:spcPts val="2200"/>
              </a:lnSpc>
              <a:spcBef>
                <a:spcPts val="475"/>
              </a:spcBef>
              <a:buClr>
                <a:schemeClr val="accent1"/>
              </a:buClr>
              <a:defRPr/>
            </a:pPr>
            <a:r>
              <a:rPr lang="de-DE" sz="1800" b="0" dirty="0" smtClean="0">
                <a:solidFill>
                  <a:schemeClr val="tx1"/>
                </a:solidFill>
                <a:ea typeface="ＭＳ Ｐゴシック" charset="0"/>
                <a:cs typeface="ＭＳ Ｐゴシック" charset="0"/>
              </a:rPr>
              <a:t>-&gt; per Maschine an N-RL 6.000</a:t>
            </a:r>
          </a:p>
          <a:p>
            <a:pPr eaLnBrk="1" hangingPunct="1">
              <a:lnSpc>
                <a:spcPts val="2200"/>
              </a:lnSpc>
              <a:spcBef>
                <a:spcPts val="475"/>
              </a:spcBef>
              <a:buClr>
                <a:schemeClr val="accent1"/>
              </a:buClr>
              <a:buFont typeface="+mj-lt"/>
              <a:buAutoNum type="alphaLcParenR"/>
              <a:defRPr/>
            </a:pPr>
            <a:r>
              <a:rPr lang="de-DE" sz="1800" b="0" dirty="0" smtClean="0">
                <a:solidFill>
                  <a:schemeClr val="tx1"/>
                </a:solidFill>
                <a:ea typeface="ＭＳ Ｐゴシック" charset="0"/>
                <a:cs typeface="ＭＳ Ｐゴシック" charset="0"/>
              </a:rPr>
              <a:t>Üblich, wenn ZW über Wiederbeschaffungswerte ermittelt werde.</a:t>
            </a:r>
          </a:p>
          <a:p>
            <a:pPr eaLnBrk="1" hangingPunct="1">
              <a:lnSpc>
                <a:spcPts val="2200"/>
              </a:lnSpc>
              <a:spcBef>
                <a:spcPts val="475"/>
              </a:spcBef>
              <a:buClr>
                <a:schemeClr val="accent1"/>
              </a:buClr>
              <a:buFont typeface="+mj-lt"/>
              <a:buAutoNum type="alphaLcParenR"/>
              <a:defRPr/>
            </a:pPr>
            <a:r>
              <a:rPr lang="de-DE" sz="1800" b="0" dirty="0" smtClean="0">
                <a:solidFill>
                  <a:schemeClr val="tx1"/>
                </a:solidFill>
                <a:ea typeface="ＭＳ Ｐゴシック" charset="0"/>
                <a:cs typeface="ＭＳ Ｐゴシック" charset="0"/>
              </a:rPr>
              <a:t>Üblich bei Immobilien.</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3" name="Gerade Verbindung 12"/>
          <p:cNvCxnSpPr/>
          <p:nvPr/>
        </p:nvCxnSpPr>
        <p:spPr bwMode="auto">
          <a:xfrm>
            <a:off x="179388" y="3357563"/>
            <a:ext cx="5040312"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58</a:t>
            </a:fld>
            <a:endParaRPr lang="de-DE" sz="1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23850" y="188913"/>
            <a:ext cx="8496300" cy="360362"/>
          </a:xfrm>
        </p:spPr>
        <p:txBody>
          <a:bodyPr/>
          <a:lstStyle/>
          <a:p>
            <a:pPr eaLnBrk="1" hangingPunct="1"/>
            <a:r>
              <a:rPr lang="de-DE" sz="2000" dirty="0">
                <a:latin typeface="Verdana" charset="0"/>
                <a:ea typeface="ＭＳ Ｐゴシック" charset="0"/>
                <a:cs typeface="ＭＳ Ｐゴシック" charset="0"/>
              </a:rPr>
              <a:t>Neubewertungsmodell</a:t>
            </a:r>
          </a:p>
        </p:txBody>
      </p:sp>
      <p:sp>
        <p:nvSpPr>
          <p:cNvPr id="71683"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68612" name="Rectangle 3"/>
          <p:cNvSpPr txBox="1">
            <a:spLocks noChangeArrowheads="1"/>
          </p:cNvSpPr>
          <p:nvPr/>
        </p:nvSpPr>
        <p:spPr bwMode="auto">
          <a:xfrm>
            <a:off x="324296" y="692150"/>
            <a:ext cx="8712200" cy="5257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Warum ist die Neubewertungsmethode bei (dt.) IFRS-</a:t>
            </a:r>
            <a:r>
              <a:rPr lang="de-DE" sz="2000" b="0" dirty="0" err="1" smtClean="0">
                <a:solidFill>
                  <a:schemeClr val="tx1"/>
                </a:solidFill>
                <a:ea typeface="ＭＳ Ｐゴシック" charset="0"/>
                <a:cs typeface="ＭＳ Ｐゴシック" charset="0"/>
              </a:rPr>
              <a:t>Bilanzierern</a:t>
            </a:r>
            <a:r>
              <a:rPr lang="de-DE" sz="2000" b="0" dirty="0" smtClean="0">
                <a:solidFill>
                  <a:schemeClr val="tx1"/>
                </a:solidFill>
                <a:ea typeface="ＭＳ Ｐゴシック" charset="0"/>
                <a:cs typeface="ＭＳ Ｐゴシック" charset="0"/>
              </a:rPr>
              <a:t> kaum zu finden (obwohl die EK-Quote steigt)?</a:t>
            </a:r>
          </a:p>
          <a:p>
            <a:pPr marL="0" indent="0" eaLnBrk="1" hangingPunct="1">
              <a:lnSpc>
                <a:spcPts val="2200"/>
              </a:lnSpc>
              <a:spcBef>
                <a:spcPts val="475"/>
              </a:spcBef>
              <a:buClr>
                <a:schemeClr val="accent1"/>
              </a:buClr>
              <a:defRPr/>
            </a:pPr>
            <a:endParaRPr lang="de-DE" sz="2000" b="0" dirty="0" smtClean="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Aufwand der laufenden Neubewertung</a:t>
            </a:r>
          </a:p>
          <a:p>
            <a:pPr eaLnBrk="1" hangingPunct="1">
              <a:lnSpc>
                <a:spcPts val="2200"/>
              </a:lnSpc>
              <a:spcBef>
                <a:spcPts val="475"/>
              </a:spcBef>
              <a:buClr>
                <a:schemeClr val="accent1"/>
              </a:buClr>
              <a:buFont typeface="+mj-lt"/>
              <a:buAutoNum type="arabicPeriod"/>
              <a:defRPr/>
            </a:pPr>
            <a:endParaRPr lang="de-DE" sz="2000" b="0" dirty="0" smtClean="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Negativer Einfluss auf das Net Income und die EPS</a:t>
            </a:r>
          </a:p>
          <a:p>
            <a:pPr eaLnBrk="1" hangingPunct="1">
              <a:lnSpc>
                <a:spcPts val="2200"/>
              </a:lnSpc>
              <a:spcBef>
                <a:spcPts val="475"/>
              </a:spcBef>
              <a:buClr>
                <a:schemeClr val="accent1"/>
              </a:buClr>
              <a:buFont typeface="+mj-lt"/>
              <a:buAutoNum type="arabicPeriod"/>
              <a:defRPr/>
            </a:pPr>
            <a:endParaRPr lang="de-DE" sz="2000" b="0" dirty="0" smtClean="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mj-lt"/>
              <a:buAutoNum type="arabicPeriod"/>
              <a:defRPr/>
            </a:pPr>
            <a:r>
              <a:rPr lang="de-DE" sz="2000" b="0" dirty="0" smtClean="0">
                <a:solidFill>
                  <a:schemeClr val="tx1"/>
                </a:solidFill>
                <a:ea typeface="ＭＳ Ｐゴシック" charset="0"/>
                <a:cs typeface="ＭＳ Ｐゴシック" charset="0"/>
              </a:rPr>
              <a:t>Verschlechterte EK-Rendite</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59</a:t>
            </a:fld>
            <a:endParaRPr lang="de-DE"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Bewertung Sachanlagen</a:t>
            </a:r>
          </a:p>
        </p:txBody>
      </p:sp>
      <p:sp>
        <p:nvSpPr>
          <p:cNvPr id="20483" name="Rectangle 3"/>
          <p:cNvSpPr>
            <a:spLocks noGrp="1" noChangeArrowheads="1"/>
          </p:cNvSpPr>
          <p:nvPr>
            <p:ph type="body" idx="1"/>
          </p:nvPr>
        </p:nvSpPr>
        <p:spPr>
          <a:xfrm>
            <a:off x="323850" y="549275"/>
            <a:ext cx="8569325" cy="5400675"/>
          </a:xfrm>
          <a:noFill/>
        </p:spPr>
        <p:txBody>
          <a:bodyPr/>
          <a:lstStyle/>
          <a:p>
            <a:pPr marL="431800" indent="-431800" eaLnBrk="1" hangingPunct="1">
              <a:lnSpc>
                <a:spcPts val="2200"/>
              </a:lnSpc>
              <a:buFont typeface="Verdana" charset="0"/>
              <a:buAutoNum type="arabicPeriod"/>
            </a:pPr>
            <a:r>
              <a:rPr lang="de-DE" sz="2000" u="sng" dirty="0">
                <a:latin typeface="Verdana" charset="0"/>
                <a:ea typeface="ＭＳ Ｐゴシック" charset="0"/>
                <a:cs typeface="ＭＳ Ｐゴシック" charset="0"/>
              </a:rPr>
              <a:t>Was kann man aus dem Urteil entnehmen?</a:t>
            </a:r>
          </a:p>
          <a:p>
            <a:pPr marL="431800" indent="-431800" eaLnBrk="1" hangingPunct="1">
              <a:lnSpc>
                <a:spcPts val="2200"/>
              </a:lnSpc>
              <a:buFont typeface="Verdana" charset="0"/>
              <a:buAutoNum type="alphaLcParenR"/>
            </a:pPr>
            <a:r>
              <a:rPr lang="de-DE" sz="2000" dirty="0">
                <a:latin typeface="Verdana" charset="0"/>
                <a:ea typeface="ＭＳ Ｐゴシック" charset="0"/>
                <a:cs typeface="ＭＳ Ｐゴシック" charset="0"/>
              </a:rPr>
              <a:t>Werte und Preise sind offenbar nicht das Gleiche.</a:t>
            </a:r>
          </a:p>
          <a:p>
            <a:pPr marL="431800" indent="-431800" eaLnBrk="1" hangingPunct="1">
              <a:lnSpc>
                <a:spcPts val="2200"/>
              </a:lnSpc>
              <a:buFont typeface="Verdana" charset="0"/>
              <a:buAutoNum type="alphaLcParenR"/>
            </a:pPr>
            <a:r>
              <a:rPr lang="de-DE" sz="2000" dirty="0">
                <a:latin typeface="Verdana" charset="0"/>
                <a:ea typeface="ＭＳ Ｐゴシック" charset="0"/>
                <a:cs typeface="ＭＳ Ｐゴシック" charset="0"/>
              </a:rPr>
              <a:t>Es gibt objektive Werte, die einem Bewertungsobjekt quasi innewohnen und deshalb nur noch festzustellen sind (Tatsachen).</a:t>
            </a:r>
          </a:p>
          <a:p>
            <a:pPr marL="431800" indent="-431800" eaLnBrk="1" hangingPunct="1">
              <a:lnSpc>
                <a:spcPts val="2200"/>
              </a:lnSpc>
              <a:buFont typeface="Verdana" charset="0"/>
              <a:buAutoNum type="alphaLcParenR"/>
            </a:pPr>
            <a:r>
              <a:rPr lang="de-DE" sz="2000" dirty="0">
                <a:latin typeface="Verdana" charset="0"/>
                <a:ea typeface="ＭＳ Ｐゴシック" charset="0"/>
                <a:cs typeface="ＭＳ Ｐゴシック" charset="0"/>
              </a:rPr>
              <a:t>Es gibt subjektive Werte, die von persönlichen Präferenzen abhängen.</a:t>
            </a:r>
          </a:p>
          <a:p>
            <a:pPr marL="431800" indent="-431800" eaLnBrk="1" hangingPunct="1">
              <a:lnSpc>
                <a:spcPts val="2200"/>
              </a:lnSpc>
              <a:buFont typeface="Verdana" charset="0"/>
              <a:buAutoNum type="alphaLcParenR"/>
            </a:pPr>
            <a:endParaRPr lang="de-DE" sz="2000" dirty="0">
              <a:latin typeface="Verdana" charset="0"/>
              <a:ea typeface="ＭＳ Ｐゴシック" charset="0"/>
              <a:cs typeface="ＭＳ Ｐゴシック" charset="0"/>
            </a:endParaRPr>
          </a:p>
          <a:p>
            <a:pPr marL="431800" indent="-431800" eaLnBrk="1" hangingPunct="1">
              <a:lnSpc>
                <a:spcPts val="2200"/>
              </a:lnSpc>
              <a:buFont typeface="Verdana" charset="0"/>
              <a:buAutoNum type="arabicPeriod" startAt="2"/>
            </a:pPr>
            <a:r>
              <a:rPr lang="de-DE" sz="2000" u="sng" dirty="0">
                <a:latin typeface="Verdana" charset="0"/>
                <a:ea typeface="ＭＳ Ｐゴシック" charset="0"/>
                <a:cs typeface="ＭＳ Ｐゴシック" charset="0"/>
              </a:rPr>
              <a:t>Zwei Grundannahmen werden getroffen:</a:t>
            </a:r>
          </a:p>
          <a:p>
            <a:pPr marL="431800" indent="-431800" eaLnBrk="1" hangingPunct="1">
              <a:lnSpc>
                <a:spcPts val="2200"/>
              </a:lnSpc>
              <a:buFont typeface="Verdana" charset="0"/>
              <a:buAutoNum type="alphaLcParenR"/>
            </a:pPr>
            <a:r>
              <a:rPr lang="de-DE" sz="2000" dirty="0">
                <a:latin typeface="Verdana" charset="0"/>
                <a:ea typeface="ＭＳ Ｐゴシック" charset="0"/>
                <a:cs typeface="ＭＳ Ｐゴシック" charset="0"/>
              </a:rPr>
              <a:t>Als subjektiver Nutzen einer Immobilie spielen nur Risiko und finanzielle Zielgrößen eine Rolle. So spielt das Gefühl Herr im eigenen Haus zu sein (statt zu mieten) keine Rolle für den Wert einer Immobilie.</a:t>
            </a:r>
          </a:p>
          <a:p>
            <a:pPr marL="431800" indent="-431800" eaLnBrk="1" hangingPunct="1">
              <a:lnSpc>
                <a:spcPts val="2200"/>
              </a:lnSpc>
              <a:buFont typeface="Verdana" charset="0"/>
              <a:buAutoNum type="alphaLcParenR"/>
            </a:pPr>
            <a:r>
              <a:rPr lang="de-DE" sz="2000" dirty="0">
                <a:latin typeface="Verdana" charset="0"/>
                <a:ea typeface="ＭＳ Ｐゴシック" charset="0"/>
                <a:cs typeface="ＭＳ Ｐゴシック" charset="0"/>
              </a:rPr>
              <a:t>Bewerten wird als subjektiver Vorgang verstanden: einem Bewertungsobjekt wird von einer Person ein € - Betrag </a:t>
            </a:r>
            <a:r>
              <a:rPr lang="de-DE" sz="2000" dirty="0" err="1">
                <a:latin typeface="Verdana" charset="0"/>
                <a:ea typeface="ＭＳ Ｐゴシック" charset="0"/>
                <a:cs typeface="ＭＳ Ｐゴシック" charset="0"/>
              </a:rPr>
              <a:t>zuge</a:t>
            </a:r>
            <a:r>
              <a:rPr lang="de-DE" sz="2000" dirty="0">
                <a:latin typeface="Verdana" charset="0"/>
                <a:ea typeface="ＭＳ Ｐゴシック" charset="0"/>
                <a:cs typeface="ＭＳ Ｐゴシック" charset="0"/>
              </a:rPr>
              <a:t>-ordnet. Das Ausmaß an Subjektivität kann dabei mehr oder weniger groß sein und richtet sich nach dem konkreten Kontext.</a:t>
            </a:r>
          </a:p>
        </p:txBody>
      </p:sp>
      <p:sp>
        <p:nvSpPr>
          <p:cNvPr id="20484"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5"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6</a:t>
            </a:fld>
            <a:endParaRPr lang="de-DE" sz="1200" dirty="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Fall: Einfluss auf Net Income und Einfluss auf EK-Rendite</a:t>
            </a:r>
          </a:p>
        </p:txBody>
      </p:sp>
      <p:sp>
        <p:nvSpPr>
          <p:cNvPr id="72707"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68612" name="Rectangle 3"/>
          <p:cNvSpPr txBox="1">
            <a:spLocks noChangeArrowheads="1"/>
          </p:cNvSpPr>
          <p:nvPr/>
        </p:nvSpPr>
        <p:spPr bwMode="auto">
          <a:xfrm>
            <a:off x="323850" y="619125"/>
            <a:ext cx="8712200" cy="5257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Ein Unternehmen erwirbt:</a:t>
            </a:r>
          </a:p>
          <a:p>
            <a:pPr marL="0" indent="0" eaLnBrk="1" hangingPunct="1">
              <a:lnSpc>
                <a:spcPts val="2200"/>
              </a:lnSpc>
              <a:spcBef>
                <a:spcPts val="475"/>
              </a:spcBef>
              <a:buClr>
                <a:schemeClr val="accent1"/>
              </a:buClr>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Ende t1 ein Gebäude für 1.000</a:t>
            </a:r>
          </a:p>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Rest-ND 5 Jahre</a:t>
            </a:r>
          </a:p>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lineare Abschreibung (ab t2)</a:t>
            </a:r>
          </a:p>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Ende t3 liegt der Fair Value bei 750</a:t>
            </a:r>
          </a:p>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Zu Beginn t5 wird das Gebäude für 400 verkauft</a:t>
            </a:r>
          </a:p>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Steuersatz: 30%</a:t>
            </a:r>
          </a:p>
          <a:p>
            <a:pPr marL="0" indent="0" eaLnBrk="1" hangingPunct="1">
              <a:lnSpc>
                <a:spcPts val="2200"/>
              </a:lnSpc>
              <a:spcBef>
                <a:spcPts val="475"/>
              </a:spcBef>
              <a:buClr>
                <a:schemeClr val="accent1"/>
              </a:buClr>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Fragen zum Einfluss auf EK-Rendite</a:t>
            </a:r>
          </a:p>
          <a:p>
            <a:pPr eaLnBrk="1" hangingPunct="1">
              <a:lnSpc>
                <a:spcPts val="2200"/>
              </a:lnSpc>
              <a:spcBef>
                <a:spcPts val="4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Begründen Sie, warum die EK-Rendite (Net Income: </a:t>
            </a:r>
            <a:r>
              <a:rPr lang="de-DE" sz="2000" b="0" dirty="0" err="1" smtClean="0">
                <a:solidFill>
                  <a:schemeClr val="tx1"/>
                </a:solidFill>
                <a:ea typeface="ＭＳ Ｐゴシック" charset="0"/>
                <a:cs typeface="ＭＳ Ｐゴシック" charset="0"/>
              </a:rPr>
              <a:t>Ø</a:t>
            </a:r>
            <a:r>
              <a:rPr lang="de-DE" sz="2000" b="0" dirty="0" smtClean="0">
                <a:solidFill>
                  <a:schemeClr val="tx1"/>
                </a:solidFill>
                <a:ea typeface="ＭＳ Ｐゴシック" charset="0"/>
                <a:cs typeface="ＭＳ Ｐゴシック" charset="0"/>
              </a:rPr>
              <a:t> EK) im nachstehenden Beispiel bei der Neubewertungsmethode deutlich schlechter ausfällt.</a:t>
            </a:r>
          </a:p>
          <a:p>
            <a:pPr eaLnBrk="1" hangingPunct="1">
              <a:lnSpc>
                <a:spcPts val="2200"/>
              </a:lnSpc>
              <a:spcBef>
                <a:spcPts val="475"/>
              </a:spcBef>
              <a:buClr>
                <a:schemeClr val="accent1"/>
              </a:buClr>
              <a:buFont typeface="+mj-lt"/>
              <a:buAutoNum type="alphaLcParenR"/>
              <a:defRPr/>
            </a:pPr>
            <a:r>
              <a:rPr lang="de-DE" sz="2000" b="0" dirty="0" smtClean="0">
                <a:solidFill>
                  <a:schemeClr val="tx1"/>
                </a:solidFill>
                <a:ea typeface="ＭＳ Ｐゴシック" charset="0"/>
                <a:cs typeface="ＭＳ Ｐゴシック" charset="0"/>
              </a:rPr>
              <a:t>Gilt dies auch, wenn man die EK-Rendite als Gesamtergebnis: Ø EK berechnet?</a:t>
            </a:r>
          </a:p>
          <a:p>
            <a:pPr eaLnBrk="1" hangingPunct="1">
              <a:lnSpc>
                <a:spcPts val="2200"/>
              </a:lnSpc>
              <a:spcBef>
                <a:spcPts val="475"/>
              </a:spcBef>
              <a:buClr>
                <a:schemeClr val="accent1"/>
              </a:buClr>
              <a:buFont typeface="+mj-lt"/>
              <a:buAutoNum type="alphaLcParenR"/>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475"/>
              </a:spcBef>
              <a:buClr>
                <a:schemeClr val="accent1"/>
              </a:buClr>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475"/>
              </a:spcBef>
              <a:buClr>
                <a:schemeClr val="accent1"/>
              </a:buClr>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475"/>
              </a:spcBef>
              <a:buClr>
                <a:schemeClr val="accent1"/>
              </a:buClr>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475"/>
              </a:spcBef>
              <a:buClr>
                <a:schemeClr val="accent1"/>
              </a:buClr>
              <a:defRPr/>
            </a:pPr>
            <a:endParaRPr lang="de-DE" sz="2000" b="0" dirty="0" smtClean="0">
              <a:solidFill>
                <a:schemeClr val="tx1"/>
              </a:solidFill>
              <a:ea typeface="ＭＳ Ｐゴシック" charset="0"/>
              <a:cs typeface="ＭＳ Ｐゴシック" charset="0"/>
            </a:endParaRPr>
          </a:p>
          <a:p>
            <a:pPr marL="0" indent="0" eaLnBrk="1" hangingPunct="1">
              <a:lnSpc>
                <a:spcPts val="2200"/>
              </a:lnSpc>
              <a:spcBef>
                <a:spcPts val="475"/>
              </a:spcBef>
              <a:buClr>
                <a:schemeClr val="accent1"/>
              </a:buClr>
              <a:defRPr/>
            </a:pPr>
            <a:endParaRPr lang="de-DE" sz="2000" b="0" dirty="0" smtClean="0">
              <a:solidFill>
                <a:schemeClr val="tx1"/>
              </a:solidFill>
              <a:ea typeface="ＭＳ Ｐゴシック" charset="0"/>
              <a:cs typeface="ＭＳ Ｐゴシック" charset="0"/>
            </a:endParaRP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60</a:t>
            </a:fld>
            <a:endParaRPr lang="de-DE" sz="1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Fall: Einfluss auf Net Income</a:t>
            </a:r>
          </a:p>
        </p:txBody>
      </p:sp>
      <p:sp>
        <p:nvSpPr>
          <p:cNvPr id="73731"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graphicFrame>
        <p:nvGraphicFramePr>
          <p:cNvPr id="2" name="Tabelle 1"/>
          <p:cNvGraphicFramePr>
            <a:graphicFrameLocks noGrp="1"/>
          </p:cNvGraphicFramePr>
          <p:nvPr/>
        </p:nvGraphicFramePr>
        <p:xfrm>
          <a:off x="827088" y="620713"/>
          <a:ext cx="7416800" cy="5184779"/>
        </p:xfrm>
        <a:graphic>
          <a:graphicData uri="http://schemas.openxmlformats.org/drawingml/2006/table">
            <a:tbl>
              <a:tblPr firstRow="1" bandRow="1">
                <a:tableStyleId>{5C22544A-7EE6-4342-B048-85BDC9FD1C3A}</a:tableStyleId>
              </a:tblPr>
              <a:tblGrid>
                <a:gridCol w="3708400"/>
                <a:gridCol w="3708400"/>
              </a:tblGrid>
              <a:tr h="261124">
                <a:tc>
                  <a:txBody>
                    <a:bodyPr/>
                    <a:lstStyle/>
                    <a:p>
                      <a:r>
                        <a:rPr lang="de-DE" sz="1400" dirty="0" smtClean="0"/>
                        <a:t>AK-Modell</a:t>
                      </a:r>
                      <a:endParaRPr lang="de-DE" sz="1400" dirty="0"/>
                    </a:p>
                  </a:txBody>
                  <a:tcPr marT="18001" marB="18001"/>
                </a:tc>
                <a:tc>
                  <a:txBody>
                    <a:bodyPr/>
                    <a:lstStyle/>
                    <a:p>
                      <a:r>
                        <a:rPr lang="de-DE" sz="1400" dirty="0" smtClean="0"/>
                        <a:t>Neubewertungs-Modell</a:t>
                      </a:r>
                      <a:endParaRPr lang="de-DE" sz="1400" dirty="0"/>
                    </a:p>
                  </a:txBody>
                  <a:tcPr marT="18001" marB="18001"/>
                </a:tc>
              </a:tr>
              <a:tr h="261124">
                <a:tc>
                  <a:txBody>
                    <a:bodyPr/>
                    <a:lstStyle/>
                    <a:p>
                      <a:r>
                        <a:rPr lang="de-DE" sz="1400" dirty="0" smtClean="0"/>
                        <a:t>t1:</a:t>
                      </a:r>
                      <a:r>
                        <a:rPr lang="de-DE" sz="1400" baseline="0" dirty="0" smtClean="0"/>
                        <a:t> per Gebäude an Bank     1.000</a:t>
                      </a:r>
                      <a:endParaRPr lang="de-DE" sz="1400" dirty="0"/>
                    </a:p>
                  </a:txBody>
                  <a:tcPr marT="18001" marB="18001"/>
                </a:tc>
                <a:tc>
                  <a:txBody>
                    <a:bodyPr/>
                    <a:lstStyle/>
                    <a:p>
                      <a:pPr algn="ctr"/>
                      <a:r>
                        <a:rPr lang="de-DE" sz="1400" dirty="0" smtClean="0"/>
                        <a:t>=</a:t>
                      </a:r>
                      <a:endParaRPr lang="de-DE" sz="1400" dirty="0"/>
                    </a:p>
                  </a:txBody>
                  <a:tcPr marT="18001" marB="18001"/>
                </a:tc>
              </a:tr>
              <a:tr h="261124">
                <a:tc>
                  <a:txBody>
                    <a:bodyPr/>
                    <a:lstStyle/>
                    <a:p>
                      <a:r>
                        <a:rPr lang="de-DE" sz="1400" dirty="0" smtClean="0"/>
                        <a:t>t2: per Abschreibung</a:t>
                      </a:r>
                      <a:r>
                        <a:rPr lang="de-DE" sz="1400" baseline="0" dirty="0" smtClean="0"/>
                        <a:t> an Geb.  200</a:t>
                      </a:r>
                      <a:endParaRPr lang="de-DE" sz="1400" dirty="0"/>
                    </a:p>
                  </a:txBody>
                  <a:tcPr marT="18001" marB="18001"/>
                </a:tc>
                <a:tc>
                  <a:txBody>
                    <a:bodyPr/>
                    <a:lstStyle/>
                    <a:p>
                      <a:pPr algn="ctr"/>
                      <a:r>
                        <a:rPr lang="de-DE" sz="1400" dirty="0" smtClean="0"/>
                        <a:t>=</a:t>
                      </a:r>
                      <a:endParaRPr lang="de-DE" sz="1400" dirty="0"/>
                    </a:p>
                  </a:txBody>
                  <a:tcPr marT="18001" marB="18001"/>
                </a:tc>
              </a:tr>
              <a:tr h="261124">
                <a:tc>
                  <a:txBody>
                    <a:bodyPr/>
                    <a:lstStyle/>
                    <a:p>
                      <a:r>
                        <a:rPr lang="de-DE" sz="1400" dirty="0" smtClean="0"/>
                        <a:t>t3: per Abschreibung an Geb.  200</a:t>
                      </a:r>
                      <a:endParaRPr lang="de-DE" sz="1400" dirty="0"/>
                    </a:p>
                  </a:txBody>
                  <a:tcPr marT="18001" marB="18001"/>
                </a:tc>
                <a:tc>
                  <a:txBody>
                    <a:bodyPr/>
                    <a:lstStyle/>
                    <a:p>
                      <a:pPr algn="ctr"/>
                      <a:r>
                        <a:rPr lang="de-DE" sz="1400" dirty="0" smtClean="0"/>
                        <a:t>=</a:t>
                      </a:r>
                      <a:endParaRPr lang="de-DE" sz="1400" dirty="0"/>
                    </a:p>
                  </a:txBody>
                  <a:tcPr marT="18001" marB="18001"/>
                </a:tc>
              </a:tr>
              <a:tr h="261124">
                <a:tc>
                  <a:txBody>
                    <a:bodyPr/>
                    <a:lstStyle/>
                    <a:p>
                      <a:endParaRPr lang="de-DE" sz="1400" dirty="0"/>
                    </a:p>
                  </a:txBody>
                  <a:tcPr marT="18001" marB="18001"/>
                </a:tc>
                <a:tc>
                  <a:txBody>
                    <a:bodyPr/>
                    <a:lstStyle/>
                    <a:p>
                      <a:r>
                        <a:rPr lang="de-DE" sz="1400" dirty="0" smtClean="0"/>
                        <a:t>per Geb. 150 an N-RL  150</a:t>
                      </a:r>
                      <a:endParaRPr lang="de-DE" sz="1400" dirty="0"/>
                    </a:p>
                  </a:txBody>
                  <a:tcPr marT="18001" marB="18001"/>
                </a:tc>
              </a:tr>
              <a:tr h="261124">
                <a:tc>
                  <a:txBody>
                    <a:bodyPr/>
                    <a:lstStyle/>
                    <a:p>
                      <a:endParaRPr lang="de-DE" sz="1400" dirty="0"/>
                    </a:p>
                  </a:txBody>
                  <a:tcPr marT="18001" marB="18001"/>
                </a:tc>
                <a:tc>
                  <a:txBody>
                    <a:bodyPr/>
                    <a:lstStyle/>
                    <a:p>
                      <a:r>
                        <a:rPr lang="de-DE" sz="1400" dirty="0" smtClean="0"/>
                        <a:t>per N-RL an </a:t>
                      </a:r>
                      <a:r>
                        <a:rPr lang="de-DE" sz="1400" dirty="0" err="1" smtClean="0"/>
                        <a:t>SteuerRst</a:t>
                      </a:r>
                      <a:r>
                        <a:rPr lang="de-DE" sz="1400" dirty="0" smtClean="0"/>
                        <a:t>.  45</a:t>
                      </a:r>
                      <a:endParaRPr lang="de-DE" sz="1400" dirty="0"/>
                    </a:p>
                  </a:txBody>
                  <a:tcPr marT="18001" marB="18001"/>
                </a:tc>
              </a:tr>
              <a:tr h="261124">
                <a:tc>
                  <a:txBody>
                    <a:bodyPr/>
                    <a:lstStyle/>
                    <a:p>
                      <a:r>
                        <a:rPr lang="de-DE" sz="1400" dirty="0" smtClean="0"/>
                        <a:t>t4: per Abschreibung an Geb.</a:t>
                      </a:r>
                      <a:r>
                        <a:rPr lang="de-DE" sz="1400" baseline="0" dirty="0" smtClean="0"/>
                        <a:t>  200</a:t>
                      </a:r>
                      <a:endParaRPr lang="de-DE" sz="1400" dirty="0"/>
                    </a:p>
                  </a:txBody>
                  <a:tcPr marT="18001" marB="18001"/>
                </a:tc>
                <a:tc>
                  <a:txBody>
                    <a:bodyPr/>
                    <a:lstStyle/>
                    <a:p>
                      <a:r>
                        <a:rPr lang="de-DE" sz="1400" dirty="0" smtClean="0"/>
                        <a:t>per </a:t>
                      </a:r>
                      <a:r>
                        <a:rPr lang="de-DE" sz="1400" dirty="0" err="1" smtClean="0"/>
                        <a:t>Abschreib</a:t>
                      </a:r>
                      <a:r>
                        <a:rPr lang="de-DE" sz="1400" dirty="0" smtClean="0"/>
                        <a:t>. an Geb.</a:t>
                      </a:r>
                      <a:r>
                        <a:rPr lang="de-DE" sz="1400" baseline="0" dirty="0" smtClean="0"/>
                        <a:t> 250</a:t>
                      </a:r>
                      <a:r>
                        <a:rPr lang="de-DE" sz="1400" dirty="0" smtClean="0"/>
                        <a:t> </a:t>
                      </a:r>
                      <a:endParaRPr lang="de-DE" sz="1400" dirty="0"/>
                    </a:p>
                  </a:txBody>
                  <a:tcPr marT="18001" marB="18001"/>
                </a:tc>
              </a:tr>
              <a:tr h="261124">
                <a:tc>
                  <a:txBody>
                    <a:bodyPr/>
                    <a:lstStyle/>
                    <a:p>
                      <a:endParaRPr lang="de-DE" sz="1400" dirty="0"/>
                    </a:p>
                  </a:txBody>
                  <a:tcPr marT="18001" marB="18001"/>
                </a:tc>
                <a:tc>
                  <a:txBody>
                    <a:bodyPr/>
                    <a:lstStyle/>
                    <a:p>
                      <a:r>
                        <a:rPr lang="de-DE" sz="1400" dirty="0" smtClean="0"/>
                        <a:t>per N-RL an </a:t>
                      </a:r>
                      <a:r>
                        <a:rPr lang="de-DE" sz="1400" dirty="0" err="1" smtClean="0"/>
                        <a:t>GewinnRL</a:t>
                      </a:r>
                      <a:r>
                        <a:rPr lang="de-DE" sz="1400" dirty="0" smtClean="0"/>
                        <a:t>   35</a:t>
                      </a:r>
                      <a:endParaRPr lang="de-DE" sz="1400" dirty="0"/>
                    </a:p>
                  </a:txBody>
                  <a:tcPr marT="18001" marB="18001"/>
                </a:tc>
              </a:tr>
              <a:tr h="261124">
                <a:tc>
                  <a:txBody>
                    <a:bodyPr/>
                    <a:lstStyle/>
                    <a:p>
                      <a:endParaRPr lang="de-DE" sz="1400" dirty="0"/>
                    </a:p>
                  </a:txBody>
                  <a:tcPr marT="18001" marB="18001"/>
                </a:tc>
                <a:tc>
                  <a:txBody>
                    <a:bodyPr/>
                    <a:lstStyle/>
                    <a:p>
                      <a:r>
                        <a:rPr lang="de-DE" sz="1400" dirty="0" smtClean="0"/>
                        <a:t>per </a:t>
                      </a:r>
                      <a:r>
                        <a:rPr lang="de-DE" sz="1400" dirty="0" err="1" smtClean="0"/>
                        <a:t>SteuerRst</a:t>
                      </a:r>
                      <a:r>
                        <a:rPr lang="de-DE" sz="1400" dirty="0" smtClean="0"/>
                        <a:t>.</a:t>
                      </a:r>
                      <a:r>
                        <a:rPr lang="de-DE" sz="1400" baseline="0" dirty="0" smtClean="0"/>
                        <a:t> An </a:t>
                      </a:r>
                      <a:r>
                        <a:rPr lang="de-DE" sz="1400" baseline="0" dirty="0" err="1" smtClean="0"/>
                        <a:t>Ertr</a:t>
                      </a:r>
                      <a:r>
                        <a:rPr lang="de-DE" sz="1400" baseline="0" dirty="0" smtClean="0"/>
                        <a:t>.   15</a:t>
                      </a:r>
                      <a:r>
                        <a:rPr lang="de-DE" sz="1400" dirty="0" smtClean="0"/>
                        <a:t> </a:t>
                      </a:r>
                      <a:endParaRPr lang="de-DE" sz="1400" dirty="0"/>
                    </a:p>
                  </a:txBody>
                  <a:tcPr marT="18001" marB="18001"/>
                </a:tc>
              </a:tr>
              <a:tr h="261124">
                <a:tc>
                  <a:txBody>
                    <a:bodyPr/>
                    <a:lstStyle/>
                    <a:p>
                      <a:r>
                        <a:rPr lang="de-DE" sz="1400" dirty="0" smtClean="0"/>
                        <a:t>t5: per Abschreibung an Geb.  200</a:t>
                      </a:r>
                      <a:endParaRPr lang="de-DE" sz="1400" dirty="0"/>
                    </a:p>
                  </a:txBody>
                  <a:tcPr marT="18001" marB="180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t>per </a:t>
                      </a:r>
                      <a:r>
                        <a:rPr lang="de-DE" sz="1400" dirty="0" err="1" smtClean="0"/>
                        <a:t>Abschreib</a:t>
                      </a:r>
                      <a:r>
                        <a:rPr lang="de-DE" sz="1400" dirty="0" smtClean="0"/>
                        <a:t>. an Geb.</a:t>
                      </a:r>
                      <a:r>
                        <a:rPr lang="de-DE" sz="1400" baseline="0" dirty="0" smtClean="0"/>
                        <a:t> 250</a:t>
                      </a:r>
                      <a:r>
                        <a:rPr lang="de-DE" sz="1400" dirty="0" smtClean="0"/>
                        <a:t> </a:t>
                      </a:r>
                    </a:p>
                  </a:txBody>
                  <a:tcPr marT="18001" marB="18001"/>
                </a:tc>
              </a:tr>
              <a:tr h="261124">
                <a:tc>
                  <a:txBody>
                    <a:bodyPr/>
                    <a:lstStyle/>
                    <a:p>
                      <a:endParaRPr lang="de-DE" sz="1400" dirty="0"/>
                    </a:p>
                  </a:txBody>
                  <a:tcPr marT="18001" marB="180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t>per N-RL an </a:t>
                      </a:r>
                      <a:r>
                        <a:rPr lang="de-DE" sz="1400" dirty="0" err="1" smtClean="0"/>
                        <a:t>GewinnRL</a:t>
                      </a:r>
                      <a:r>
                        <a:rPr lang="de-DE" sz="1400" dirty="0" smtClean="0"/>
                        <a:t>   35</a:t>
                      </a:r>
                    </a:p>
                  </a:txBody>
                  <a:tcPr marT="18001" marB="18001"/>
                </a:tc>
              </a:tr>
              <a:tr h="261124">
                <a:tc>
                  <a:txBody>
                    <a:bodyPr/>
                    <a:lstStyle/>
                    <a:p>
                      <a:endParaRPr lang="de-DE" sz="1400" dirty="0"/>
                    </a:p>
                  </a:txBody>
                  <a:tcPr marT="18001" marB="180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t>per </a:t>
                      </a:r>
                      <a:r>
                        <a:rPr lang="de-DE" sz="1400" dirty="0" err="1" smtClean="0"/>
                        <a:t>SteuerRst</a:t>
                      </a:r>
                      <a:r>
                        <a:rPr lang="de-DE" sz="1400" dirty="0" smtClean="0"/>
                        <a:t>.</a:t>
                      </a:r>
                      <a:r>
                        <a:rPr lang="de-DE" sz="1400" baseline="0" dirty="0" smtClean="0"/>
                        <a:t> An </a:t>
                      </a:r>
                      <a:r>
                        <a:rPr lang="de-DE" sz="1400" baseline="0" dirty="0" err="1" smtClean="0"/>
                        <a:t>Ertr</a:t>
                      </a:r>
                      <a:r>
                        <a:rPr lang="de-DE" sz="1400" baseline="0" dirty="0" smtClean="0"/>
                        <a:t>.   15</a:t>
                      </a:r>
                      <a:r>
                        <a:rPr lang="de-DE" sz="1400" dirty="0" smtClean="0"/>
                        <a:t> </a:t>
                      </a:r>
                    </a:p>
                  </a:txBody>
                  <a:tcPr marT="18001" marB="18001"/>
                </a:tc>
              </a:tr>
              <a:tr h="484547">
                <a:tc>
                  <a:txBody>
                    <a:bodyPr/>
                    <a:lstStyle/>
                    <a:p>
                      <a:r>
                        <a:rPr lang="de-DE" sz="1400" dirty="0" smtClean="0"/>
                        <a:t>t6: per Bank 400 an Geb.        200</a:t>
                      </a:r>
                    </a:p>
                    <a:p>
                      <a:pPr lvl="4"/>
                      <a:r>
                        <a:rPr lang="de-DE" sz="1400" dirty="0" err="1" smtClean="0"/>
                        <a:t>Ertr</a:t>
                      </a:r>
                      <a:r>
                        <a:rPr lang="de-DE" sz="1400" dirty="0" smtClean="0"/>
                        <a:t>.</a:t>
                      </a:r>
                      <a:r>
                        <a:rPr lang="de-DE" sz="1400" baseline="0" dirty="0" smtClean="0"/>
                        <a:t>         200</a:t>
                      </a:r>
                      <a:endParaRPr lang="de-DE" sz="1400" dirty="0"/>
                    </a:p>
                  </a:txBody>
                  <a:tcPr marT="18001" marB="180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t>per Bank 400 an Geb.   250</a:t>
                      </a:r>
                    </a:p>
                    <a:p>
                      <a:pPr marL="1371600" marR="0" lvl="3" indent="0" algn="l" defTabSz="457200" rtl="0" eaLnBrk="1" fontAlgn="auto" latinLnBrk="0" hangingPunct="1">
                        <a:lnSpc>
                          <a:spcPct val="100000"/>
                        </a:lnSpc>
                        <a:spcBef>
                          <a:spcPts val="0"/>
                        </a:spcBef>
                        <a:spcAft>
                          <a:spcPts val="0"/>
                        </a:spcAft>
                        <a:buClrTx/>
                        <a:buSzTx/>
                        <a:buFontTx/>
                        <a:buNone/>
                        <a:tabLst/>
                        <a:defRPr/>
                      </a:pPr>
                      <a:r>
                        <a:rPr lang="de-DE" sz="1400" baseline="0" dirty="0" smtClean="0"/>
                        <a:t>   </a:t>
                      </a:r>
                      <a:r>
                        <a:rPr lang="de-DE" sz="1400" dirty="0" err="1" smtClean="0"/>
                        <a:t>Ertr</a:t>
                      </a:r>
                      <a:r>
                        <a:rPr lang="de-DE" sz="1400" dirty="0" smtClean="0"/>
                        <a:t>.</a:t>
                      </a:r>
                      <a:r>
                        <a:rPr lang="de-DE" sz="1400" baseline="0" dirty="0" smtClean="0"/>
                        <a:t>    150</a:t>
                      </a:r>
                      <a:endParaRPr lang="de-DE" sz="1400" dirty="0" smtClean="0"/>
                    </a:p>
                  </a:txBody>
                  <a:tcPr marT="18001" marB="18001"/>
                </a:tc>
              </a:tr>
              <a:tr h="261124">
                <a:tc>
                  <a:txBody>
                    <a:bodyPr/>
                    <a:lstStyle/>
                    <a:p>
                      <a:endParaRPr lang="de-DE" sz="1400" dirty="0"/>
                    </a:p>
                  </a:txBody>
                  <a:tcPr marT="18001" marB="180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t>per N-RL an </a:t>
                      </a:r>
                      <a:r>
                        <a:rPr lang="de-DE" sz="1400" dirty="0" err="1" smtClean="0"/>
                        <a:t>GewinnRL</a:t>
                      </a:r>
                      <a:r>
                        <a:rPr lang="de-DE" sz="1400" baseline="0" dirty="0" smtClean="0"/>
                        <a:t>  250</a:t>
                      </a:r>
                      <a:endParaRPr lang="de-DE" sz="1400" dirty="0" smtClean="0"/>
                    </a:p>
                  </a:txBody>
                  <a:tcPr marT="18001" marB="18001"/>
                </a:tc>
              </a:tr>
              <a:tr h="261124">
                <a:tc>
                  <a:txBody>
                    <a:bodyPr/>
                    <a:lstStyle/>
                    <a:p>
                      <a:endParaRPr lang="de-DE" sz="1400" dirty="0"/>
                    </a:p>
                  </a:txBody>
                  <a:tcPr marT="18001" marB="180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t>per</a:t>
                      </a:r>
                      <a:r>
                        <a:rPr lang="de-DE" sz="1400" baseline="0" dirty="0" smtClean="0"/>
                        <a:t> </a:t>
                      </a:r>
                      <a:r>
                        <a:rPr lang="de-DE" sz="1400" baseline="0" dirty="0" err="1" smtClean="0"/>
                        <a:t>SteuerRst</a:t>
                      </a:r>
                      <a:r>
                        <a:rPr lang="de-DE" sz="1400" baseline="0" dirty="0" smtClean="0"/>
                        <a:t>. an </a:t>
                      </a:r>
                      <a:r>
                        <a:rPr lang="de-DE" sz="1400" baseline="0" dirty="0" err="1" smtClean="0"/>
                        <a:t>Ertr</a:t>
                      </a:r>
                      <a:r>
                        <a:rPr lang="de-DE" sz="1400" baseline="0" dirty="0" smtClean="0"/>
                        <a:t>.    15</a:t>
                      </a:r>
                      <a:endParaRPr lang="de-DE" sz="1400" dirty="0" smtClean="0"/>
                    </a:p>
                  </a:txBody>
                  <a:tcPr marT="18001" marB="18001"/>
                </a:tc>
              </a:tr>
              <a:tr h="261124">
                <a:tc>
                  <a:txBody>
                    <a:bodyPr/>
                    <a:lstStyle/>
                    <a:p>
                      <a:r>
                        <a:rPr lang="de-DE" sz="1400" dirty="0" err="1" smtClean="0"/>
                        <a:t>Σ</a:t>
                      </a:r>
                      <a:r>
                        <a:rPr lang="de-DE" sz="1400" dirty="0" smtClean="0"/>
                        <a:t> Aufwendungen in </a:t>
                      </a:r>
                      <a:r>
                        <a:rPr lang="de-DE" sz="1400" dirty="0" err="1" smtClean="0"/>
                        <a:t>GuV</a:t>
                      </a:r>
                      <a:r>
                        <a:rPr lang="de-DE" sz="1400" baseline="0" dirty="0" smtClean="0"/>
                        <a:t> (Abs.) 800</a:t>
                      </a:r>
                      <a:endParaRPr lang="de-DE" sz="1400" dirty="0"/>
                    </a:p>
                  </a:txBody>
                  <a:tcPr marT="18001" marB="180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t>900</a:t>
                      </a:r>
                    </a:p>
                  </a:txBody>
                  <a:tcPr marT="18001" marB="18001"/>
                </a:tc>
              </a:tr>
              <a:tr h="261124">
                <a:tc>
                  <a:txBody>
                    <a:bodyPr/>
                    <a:lstStyle/>
                    <a:p>
                      <a:r>
                        <a:rPr lang="de-DE" sz="1400" dirty="0" err="1" smtClean="0"/>
                        <a:t>Σ</a:t>
                      </a:r>
                      <a:r>
                        <a:rPr lang="de-DE" sz="1400" dirty="0" smtClean="0"/>
                        <a:t> Erträge</a:t>
                      </a:r>
                      <a:r>
                        <a:rPr lang="de-DE" sz="1400" baseline="0" dirty="0" smtClean="0"/>
                        <a:t> in </a:t>
                      </a:r>
                      <a:r>
                        <a:rPr lang="de-DE" sz="1400" baseline="0" dirty="0" err="1" smtClean="0"/>
                        <a:t>GuV</a:t>
                      </a:r>
                      <a:r>
                        <a:rPr lang="de-DE" sz="1400" baseline="0" dirty="0" smtClean="0"/>
                        <a:t> (</a:t>
                      </a:r>
                      <a:r>
                        <a:rPr lang="de-DE" sz="1400" baseline="0" dirty="0" err="1" smtClean="0"/>
                        <a:t>Veräußgew</a:t>
                      </a:r>
                      <a:r>
                        <a:rPr lang="de-DE" sz="1400" baseline="0" dirty="0" smtClean="0"/>
                        <a:t>.) 200</a:t>
                      </a:r>
                      <a:endParaRPr lang="de-DE" sz="1400" dirty="0"/>
                    </a:p>
                  </a:txBody>
                  <a:tcPr marT="18001" marB="180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t>150</a:t>
                      </a:r>
                    </a:p>
                  </a:txBody>
                  <a:tcPr marT="18001" marB="18001"/>
                </a:tc>
              </a:tr>
              <a:tr h="261124">
                <a:tc>
                  <a:txBody>
                    <a:bodyPr/>
                    <a:lstStyle/>
                    <a:p>
                      <a:r>
                        <a:rPr lang="de-DE" sz="1400" dirty="0" smtClean="0"/>
                        <a:t>Latente Steuern</a:t>
                      </a:r>
                      <a:r>
                        <a:rPr lang="de-DE" sz="1400" baseline="0" dirty="0" smtClean="0"/>
                        <a:t> </a:t>
                      </a:r>
                      <a:endParaRPr lang="de-DE" sz="1400" dirty="0"/>
                    </a:p>
                  </a:txBody>
                  <a:tcPr marT="18001" marB="180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t>45</a:t>
                      </a:r>
                    </a:p>
                  </a:txBody>
                  <a:tcPr marT="18001" marB="18001"/>
                </a:tc>
              </a:tr>
              <a:tr h="261124">
                <a:tc>
                  <a:txBody>
                    <a:bodyPr/>
                    <a:lstStyle/>
                    <a:p>
                      <a:r>
                        <a:rPr lang="de-DE" sz="1400" dirty="0" smtClean="0"/>
                        <a:t>Gesamteinfluss auf Net</a:t>
                      </a:r>
                      <a:r>
                        <a:rPr lang="de-DE" sz="1400" baseline="0" dirty="0" smtClean="0"/>
                        <a:t> Income -600</a:t>
                      </a:r>
                      <a:endParaRPr lang="de-DE" sz="1400" dirty="0"/>
                    </a:p>
                  </a:txBody>
                  <a:tcPr marT="18001" marB="180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t>-705</a:t>
                      </a:r>
                    </a:p>
                  </a:txBody>
                  <a:tcPr marT="18001" marB="18001"/>
                </a:tc>
              </a:tr>
            </a:tbl>
          </a:graphicData>
        </a:graphic>
      </p:graphicFrame>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61</a:t>
            </a:fld>
            <a:endParaRPr lang="de-DE" sz="1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Impairment-Test</a:t>
            </a:r>
          </a:p>
        </p:txBody>
      </p:sp>
      <p:sp>
        <p:nvSpPr>
          <p:cNvPr id="74755"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pic>
        <p:nvPicPr>
          <p:cNvPr id="2" name="Bild 1" descr="impairmenttest.jpeg"/>
          <p:cNvPicPr>
            <a:picLocks noChangeAspect="1"/>
          </p:cNvPicPr>
          <p:nvPr/>
        </p:nvPicPr>
        <p:blipFill rotWithShape="1">
          <a:blip r:embed="rId2">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l="41497" r="6863"/>
          <a:stretch/>
        </p:blipFill>
        <p:spPr>
          <a:xfrm rot="5400000">
            <a:off x="2936706" y="-1272410"/>
            <a:ext cx="3342595" cy="8712968"/>
          </a:xfrm>
          <a:prstGeom prst="rect">
            <a:avLst/>
          </a:prstGeom>
        </p:spPr>
      </p:pic>
      <p:sp>
        <p:nvSpPr>
          <p:cNvPr id="3" name="Textfeld 2"/>
          <p:cNvSpPr txBox="1"/>
          <p:nvPr/>
        </p:nvSpPr>
        <p:spPr>
          <a:xfrm>
            <a:off x="827584" y="5013176"/>
            <a:ext cx="6285344" cy="400110"/>
          </a:xfrm>
          <a:prstGeom prst="rect">
            <a:avLst/>
          </a:prstGeom>
          <a:noFill/>
        </p:spPr>
        <p:txBody>
          <a:bodyPr wrap="none" rtlCol="0">
            <a:spAutoFit/>
          </a:bodyPr>
          <a:lstStyle/>
          <a:p>
            <a:r>
              <a:rPr lang="de-DE" sz="2000" b="0" dirty="0" smtClean="0">
                <a:solidFill>
                  <a:schemeClr val="tx1"/>
                </a:solidFill>
              </a:rPr>
              <a:t>Ist die Annahme des „Best </a:t>
            </a:r>
            <a:r>
              <a:rPr lang="de-DE" sz="2000" b="0" dirty="0" err="1" smtClean="0">
                <a:solidFill>
                  <a:schemeClr val="tx1"/>
                </a:solidFill>
              </a:rPr>
              <a:t>Use</a:t>
            </a:r>
            <a:r>
              <a:rPr lang="de-DE" sz="2000" b="0" dirty="0" smtClean="0">
                <a:solidFill>
                  <a:schemeClr val="tx1"/>
                </a:solidFill>
              </a:rPr>
              <a:t>“ gerechtfertigt?</a:t>
            </a:r>
            <a:endParaRPr lang="de-DE" sz="2000" b="0" dirty="0">
              <a:solidFill>
                <a:schemeClr val="tx1"/>
              </a:solidFill>
            </a:endParaRPr>
          </a:p>
        </p:txBody>
      </p:sp>
      <p:sp>
        <p:nvSpPr>
          <p:cNvPr id="9"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62</a:t>
            </a:fld>
            <a:endParaRPr lang="de-DE" sz="1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Arbeitsschritte für Impairment-Test IAS 36</a:t>
            </a:r>
          </a:p>
        </p:txBody>
      </p:sp>
      <p:sp>
        <p:nvSpPr>
          <p:cNvPr id="7577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dirty="0"/>
              <a:t>Modul Immobilienbewertung</a:t>
            </a:r>
          </a:p>
          <a:p>
            <a:pPr algn="ctr" eaLnBrk="1" hangingPunct="1"/>
            <a:r>
              <a:rPr lang="de-DE" sz="1400" b="0" dirty="0"/>
              <a:t>- 3. Bilanzierung &amp; Bewertung Immo nach IFRS -</a:t>
            </a:r>
          </a:p>
        </p:txBody>
      </p:sp>
      <p:sp>
        <p:nvSpPr>
          <p:cNvPr id="75780" name="Rectangle 3"/>
          <p:cNvSpPr txBox="1">
            <a:spLocks noChangeArrowheads="1"/>
          </p:cNvSpPr>
          <p:nvPr/>
        </p:nvSpPr>
        <p:spPr bwMode="auto">
          <a:xfrm>
            <a:off x="324296" y="620713"/>
            <a:ext cx="8712200" cy="4608487"/>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Liegen Indikatoren für mögliche Wertminderungen vor</a:t>
            </a:r>
            <a:r>
              <a:rPr lang="de-DE" sz="2000" b="0" dirty="0" smtClean="0">
                <a:solidFill>
                  <a:schemeClr val="tx1"/>
                </a:solidFill>
                <a:ea typeface="ＭＳ Ｐゴシック" charset="0"/>
                <a:cs typeface="ＭＳ Ｐゴシック" charset="0"/>
              </a:rPr>
              <a:t>?</a:t>
            </a: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Ist ein Nettoveräußerungswert feststellbar, der über/unter dem Buchwert liegt? Anders als nach IAS 40 sind hier primär transaktionsbasierte Werte relevant, also (adjustierte) Vergleichswerte, ersatzweise objektivierte DCF-Werte. </a:t>
            </a:r>
            <a:r>
              <a:rPr lang="de-DE" sz="2000" b="0" dirty="0" smtClean="0">
                <a:solidFill>
                  <a:schemeClr val="tx1"/>
                </a:solidFill>
                <a:ea typeface="ＭＳ Ｐゴシック" charset="0"/>
                <a:cs typeface="ＭＳ Ｐゴシック" charset="0"/>
              </a:rPr>
              <a:t>Letzt- </a:t>
            </a:r>
            <a:r>
              <a:rPr lang="de-DE" sz="2000" b="0" dirty="0">
                <a:solidFill>
                  <a:schemeClr val="tx1"/>
                </a:solidFill>
                <a:ea typeface="ＭＳ Ｐゴシック" charset="0"/>
                <a:cs typeface="ＭＳ Ｐゴシック" charset="0"/>
              </a:rPr>
              <a:t>genannte sind wegen der betrieblichen Einbindung schwer zu ermitteln. Verkaufskosten sind abzusetzen</a:t>
            </a:r>
            <a:r>
              <a:rPr lang="de-DE" sz="2000" b="0" dirty="0" smtClean="0">
                <a:solidFill>
                  <a:schemeClr val="tx1"/>
                </a:solidFill>
                <a:ea typeface="ＭＳ Ｐゴシック" charset="0"/>
                <a:cs typeface="ＭＳ Ｐゴシック" charset="0"/>
              </a:rPr>
              <a:t>.</a:t>
            </a:r>
          </a:p>
          <a:p>
            <a:pPr eaLnBrk="1" hangingPunct="1">
              <a:lnSpc>
                <a:spcPts val="2200"/>
              </a:lnSpc>
              <a:spcBef>
                <a:spcPts val="475"/>
              </a:spcBef>
              <a:buClr>
                <a:schemeClr val="accent1"/>
              </a:buClr>
              <a:buFont typeface="Verdana" charset="0"/>
              <a:buAutoNum type="arabicPeriod"/>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Verdana" charset="0"/>
              <a:buAutoNum type="arabicPeriod"/>
            </a:pPr>
            <a:r>
              <a:rPr lang="de-DE" sz="2000" b="0" dirty="0">
                <a:solidFill>
                  <a:schemeClr val="tx1"/>
                </a:solidFill>
                <a:ea typeface="ＭＳ Ｐゴシック" charset="0"/>
                <a:cs typeface="ＭＳ Ｐゴシック" charset="0"/>
              </a:rPr>
              <a:t>Ist der Buchwert durch den Nettoveräußerungswert nicht gedeckt, ist ein unternehmensbezogener Nutzwert (Value in </a:t>
            </a:r>
            <a:r>
              <a:rPr lang="de-DE" sz="2000" b="0" dirty="0" err="1">
                <a:solidFill>
                  <a:schemeClr val="tx1"/>
                </a:solidFill>
                <a:ea typeface="ＭＳ Ｐゴシック" charset="0"/>
                <a:cs typeface="ＭＳ Ｐゴシック" charset="0"/>
              </a:rPr>
              <a:t>Use</a:t>
            </a:r>
            <a:r>
              <a:rPr lang="de-DE" sz="2000" b="0" dirty="0">
                <a:solidFill>
                  <a:schemeClr val="tx1"/>
                </a:solidFill>
                <a:ea typeface="ＭＳ Ｐゴシック" charset="0"/>
                <a:cs typeface="ＭＳ Ｐゴシック" charset="0"/>
              </a:rPr>
              <a:t>) zu ermitteln. Grundlage sind die geplanten </a:t>
            </a:r>
            <a:r>
              <a:rPr lang="de-DE" sz="2000" b="0" dirty="0" smtClean="0">
                <a:solidFill>
                  <a:schemeClr val="tx1"/>
                </a:solidFill>
                <a:ea typeface="ＭＳ Ｐゴシック" charset="0"/>
                <a:cs typeface="ＭＳ Ｐゴシック" charset="0"/>
              </a:rPr>
              <a:t>Cashflows (Abstellen auf autorisierte Planungen des Managements) </a:t>
            </a:r>
            <a:r>
              <a:rPr lang="de-DE" sz="2000" b="0" dirty="0">
                <a:solidFill>
                  <a:schemeClr val="tx1"/>
                </a:solidFill>
                <a:ea typeface="ＭＳ Ｐゴシック" charset="0"/>
                <a:cs typeface="ＭＳ Ｐゴシック" charset="0"/>
              </a:rPr>
              <a:t>und ein risikoadjustierter Zinssatz</a:t>
            </a:r>
            <a:r>
              <a:rPr lang="de-DE" sz="2000" b="0" dirty="0" smtClean="0">
                <a:solidFill>
                  <a:schemeClr val="tx1"/>
                </a:solidFill>
                <a:ea typeface="ＭＳ Ｐゴシック" charset="0"/>
                <a:cs typeface="ＭＳ Ｐゴシック" charset="0"/>
              </a:rPr>
              <a:t>.</a:t>
            </a:r>
            <a:endParaRPr lang="de-DE" sz="2000" b="0" dirty="0">
              <a:solidFill>
                <a:schemeClr val="tx1"/>
              </a:solidFill>
              <a:ea typeface="ＭＳ Ｐゴシック" charset="0"/>
              <a:cs typeface="ＭＳ Ｐゴシック" charset="0"/>
            </a:endParaRP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63</a:t>
            </a:fld>
            <a:endParaRPr lang="de-DE" sz="1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Arbeitsschritte für Impairment-Test IAS 36</a:t>
            </a:r>
          </a:p>
        </p:txBody>
      </p:sp>
      <p:sp>
        <p:nvSpPr>
          <p:cNvPr id="76803"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76804" name="Rectangle 3"/>
          <p:cNvSpPr txBox="1">
            <a:spLocks noChangeArrowheads="1"/>
          </p:cNvSpPr>
          <p:nvPr/>
        </p:nvSpPr>
        <p:spPr bwMode="auto">
          <a:xfrm>
            <a:off x="324296" y="620713"/>
            <a:ext cx="8712200" cy="5329237"/>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buFont typeface="+mj-lt"/>
              <a:buAutoNum type="arabicPeriod" startAt="4"/>
            </a:pPr>
            <a:r>
              <a:rPr lang="de-DE" sz="2000" b="0" dirty="0" smtClean="0">
                <a:solidFill>
                  <a:schemeClr val="tx1"/>
                </a:solidFill>
                <a:ea typeface="ＭＳ Ｐゴシック" charset="0"/>
                <a:cs typeface="ＭＳ Ｐゴシック" charset="0"/>
              </a:rPr>
              <a:t>Da selbst genutzte VW </a:t>
            </a:r>
            <a:r>
              <a:rPr lang="de-DE" sz="2000" b="0" dirty="0" err="1" smtClean="0">
                <a:solidFill>
                  <a:schemeClr val="tx1"/>
                </a:solidFill>
                <a:ea typeface="ＭＳ Ｐゴシック" charset="0"/>
                <a:cs typeface="ＭＳ Ｐゴシック" charset="0"/>
              </a:rPr>
              <a:t>idR</a:t>
            </a:r>
            <a:r>
              <a:rPr lang="de-DE" sz="2000" b="0" dirty="0" smtClean="0">
                <a:solidFill>
                  <a:schemeClr val="tx1"/>
                </a:solidFill>
                <a:ea typeface="ＭＳ Ｐゴシック" charset="0"/>
                <a:cs typeface="ＭＳ Ｐゴシック" charset="0"/>
              </a:rPr>
              <a:t> keine (unabhängigen) Ein-/Auszahlungen generieren, ist der Barwert für eine CGU (US-GAAP: </a:t>
            </a:r>
            <a:r>
              <a:rPr lang="de-DE" sz="2000" b="0" dirty="0" err="1" smtClean="0">
                <a:solidFill>
                  <a:schemeClr val="tx1"/>
                </a:solidFill>
                <a:ea typeface="ＭＳ Ｐゴシック" charset="0"/>
                <a:cs typeface="ＭＳ Ｐゴシック" charset="0"/>
              </a:rPr>
              <a:t>reporting</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unit</a:t>
            </a:r>
            <a:r>
              <a:rPr lang="de-DE" sz="2000" b="0" dirty="0" smtClean="0">
                <a:solidFill>
                  <a:schemeClr val="tx1"/>
                </a:solidFill>
                <a:ea typeface="ＭＳ Ｐゴシック" charset="0"/>
                <a:cs typeface="ＭＳ Ｐゴシック" charset="0"/>
              </a:rPr>
              <a:t>) zu ermitteln, zu der der VW gehört. Dies sollte die kleinstmögliche Einheit sein, der isoliert Cashflows zuzurechnen sind (z.B. Filiale eines Kaufhause, Produktionsstandort). Praxis: Tendenziell große CGU (Kostenersparnis, Möglichkeit der Saldierung von Gewinnen/Verlusten, Zuordnungsprobleme von </a:t>
            </a:r>
            <a:r>
              <a:rPr lang="de-DE" sz="2000" b="0" dirty="0" smtClean="0">
                <a:solidFill>
                  <a:srgbClr val="FF0000"/>
                </a:solidFill>
                <a:ea typeface="ＭＳ Ｐゴシック" charset="0"/>
                <a:cs typeface="ＭＳ Ｐゴシック" charset="0"/>
              </a:rPr>
              <a:t>Corporate</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Assets</a:t>
            </a:r>
            <a:r>
              <a:rPr lang="de-DE" sz="2000" b="0" dirty="0" smtClean="0">
                <a:solidFill>
                  <a:schemeClr val="tx1"/>
                </a:solidFill>
                <a:ea typeface="ＭＳ Ｐゴシック" charset="0"/>
                <a:cs typeface="ＭＳ Ｐゴシック" charset="0"/>
              </a:rPr>
              <a:t>, vertikale/horizontale Verflechtungen.</a:t>
            </a:r>
          </a:p>
          <a:p>
            <a:pPr eaLnBrk="1" hangingPunct="1">
              <a:lnSpc>
                <a:spcPts val="2200"/>
              </a:lnSpc>
              <a:spcBef>
                <a:spcPts val="475"/>
              </a:spcBef>
              <a:buClr>
                <a:schemeClr val="accent1"/>
              </a:buClr>
              <a:buFont typeface="+mj-lt"/>
              <a:buAutoNum type="arabicPeriod" startAt="4"/>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mj-lt"/>
              <a:buAutoNum type="arabicPeriod" startAt="4"/>
            </a:pPr>
            <a:r>
              <a:rPr lang="de-DE" sz="2000" b="0" dirty="0" smtClean="0">
                <a:solidFill>
                  <a:schemeClr val="tx1"/>
                </a:solidFill>
                <a:ea typeface="ＭＳ Ｐゴシック" charset="0"/>
                <a:cs typeface="ＭＳ Ｐゴシック" charset="0"/>
              </a:rPr>
              <a:t>Die </a:t>
            </a:r>
            <a:r>
              <a:rPr lang="de-DE" sz="2000" b="0" dirty="0">
                <a:solidFill>
                  <a:schemeClr val="tx1"/>
                </a:solidFill>
                <a:ea typeface="ＭＳ Ｐゴシック" charset="0"/>
                <a:cs typeface="ＭＳ Ｐゴシック" charset="0"/>
              </a:rPr>
              <a:t>Cashflows sind für die CGU wie „sie steht und liegt“ zu schätzen, Investitionen nur, soweit bereits Verpflichtungen vorliegen. Wachstum kann nur </a:t>
            </a:r>
            <a:r>
              <a:rPr lang="de-DE" sz="2000" b="0" dirty="0" err="1">
                <a:solidFill>
                  <a:schemeClr val="tx1"/>
                </a:solidFill>
                <a:ea typeface="ＭＳ Ｐゴシック" charset="0"/>
                <a:cs typeface="ＭＳ Ｐゴシック" charset="0"/>
              </a:rPr>
              <a:t>iHd</a:t>
            </a:r>
            <a:r>
              <a:rPr lang="de-DE" sz="2000" b="0" dirty="0">
                <a:solidFill>
                  <a:schemeClr val="tx1"/>
                </a:solidFill>
                <a:ea typeface="ＭＳ Ｐゴシック" charset="0"/>
                <a:cs typeface="ＭＳ Ｐゴシック" charset="0"/>
              </a:rPr>
              <a:t> erwarteten Branchendurchschnitts berücksichtigt werden</a:t>
            </a:r>
            <a:r>
              <a:rPr lang="de-DE" sz="2000" b="0" dirty="0" smtClean="0">
                <a:solidFill>
                  <a:schemeClr val="tx1"/>
                </a:solidFill>
                <a:ea typeface="ＭＳ Ｐゴシック" charset="0"/>
                <a:cs typeface="ＭＳ Ｐゴシック" charset="0"/>
              </a:rPr>
              <a:t>.</a:t>
            </a:r>
          </a:p>
          <a:p>
            <a:pPr eaLnBrk="1" hangingPunct="1">
              <a:lnSpc>
                <a:spcPts val="2200"/>
              </a:lnSpc>
              <a:spcBef>
                <a:spcPts val="475"/>
              </a:spcBef>
              <a:buClr>
                <a:schemeClr val="accent1"/>
              </a:buClr>
              <a:buFont typeface="+mj-lt"/>
              <a:buAutoNum type="arabicPeriod" startAt="4"/>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buFont typeface="+mj-lt"/>
              <a:buAutoNum type="arabicPeriod" startAt="4"/>
            </a:pPr>
            <a:r>
              <a:rPr lang="de-DE" sz="2000" b="0" dirty="0">
                <a:solidFill>
                  <a:schemeClr val="tx1"/>
                </a:solidFill>
                <a:ea typeface="ＭＳ Ｐゴシック" charset="0"/>
                <a:cs typeface="ＭＳ Ｐゴシック" charset="0"/>
              </a:rPr>
              <a:t>Der risikoadjustierte Zins muss das Risiko der CGU abbilden, nicht das der Immobilien, die zur CGU gehören</a:t>
            </a:r>
            <a:r>
              <a:rPr lang="de-DE" sz="2000" b="0" dirty="0" smtClean="0">
                <a:solidFill>
                  <a:schemeClr val="tx1"/>
                </a:solidFill>
                <a:ea typeface="ＭＳ Ｐゴシック" charset="0"/>
                <a:cs typeface="ＭＳ Ｐゴシック" charset="0"/>
              </a:rPr>
              <a:t>.</a:t>
            </a:r>
            <a:endParaRPr lang="de-DE" sz="2000" b="0" dirty="0">
              <a:solidFill>
                <a:schemeClr val="tx1"/>
              </a:solidFill>
              <a:ea typeface="ＭＳ Ｐゴシック" charset="0"/>
              <a:cs typeface="ＭＳ Ｐゴシック" charset="0"/>
            </a:endParaRP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64</a:t>
            </a:fld>
            <a:endParaRPr lang="de-DE" sz="1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Arbeitsschritte für Impairment-Test IAS 36</a:t>
            </a:r>
          </a:p>
        </p:txBody>
      </p:sp>
      <p:sp>
        <p:nvSpPr>
          <p:cNvPr id="76803"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76804" name="Rectangle 3"/>
          <p:cNvSpPr txBox="1">
            <a:spLocks noChangeArrowheads="1"/>
          </p:cNvSpPr>
          <p:nvPr/>
        </p:nvSpPr>
        <p:spPr bwMode="auto">
          <a:xfrm>
            <a:off x="252288" y="692051"/>
            <a:ext cx="8712200" cy="5329237"/>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457200" indent="-457200" eaLnBrk="1" hangingPunct="1">
              <a:lnSpc>
                <a:spcPts val="2200"/>
              </a:lnSpc>
              <a:spcBef>
                <a:spcPts val="475"/>
              </a:spcBef>
              <a:buClr>
                <a:schemeClr val="accent1"/>
              </a:buClr>
              <a:buFont typeface="+mj-lt"/>
              <a:buAutoNum type="arabicPeriod" startAt="7"/>
            </a:pPr>
            <a:r>
              <a:rPr lang="de-DE" sz="2000" b="0" dirty="0" smtClean="0">
                <a:solidFill>
                  <a:schemeClr val="tx1"/>
                </a:solidFill>
                <a:ea typeface="ＭＳ Ｐゴシック" charset="0"/>
                <a:cs typeface="ＭＳ Ｐゴシック" charset="0"/>
              </a:rPr>
              <a:t>Der </a:t>
            </a:r>
            <a:r>
              <a:rPr lang="de-DE" sz="2000" b="0" dirty="0">
                <a:solidFill>
                  <a:schemeClr val="tx1"/>
                </a:solidFill>
                <a:ea typeface="ＭＳ Ｐゴシック" charset="0"/>
                <a:cs typeface="ＭＳ Ｐゴシック" charset="0"/>
              </a:rPr>
              <a:t>Buchwert der CGU (= zugeordnete VW, FW, ev. FK) wird mit dem </a:t>
            </a:r>
            <a:r>
              <a:rPr lang="de-DE" sz="2000" b="0" dirty="0">
                <a:solidFill>
                  <a:srgbClr val="FF0000"/>
                </a:solidFill>
                <a:ea typeface="ＭＳ Ｐゴシック" charset="0"/>
                <a:cs typeface="ＭＳ Ｐゴシック" charset="0"/>
              </a:rPr>
              <a:t>VIU</a:t>
            </a:r>
            <a:r>
              <a:rPr lang="de-DE" sz="2000" b="0" dirty="0">
                <a:solidFill>
                  <a:schemeClr val="tx1"/>
                </a:solidFill>
                <a:ea typeface="ＭＳ Ｐゴシック" charset="0"/>
                <a:cs typeface="ＭＳ Ｐゴシック" charset="0"/>
              </a:rPr>
              <a:t> verglichen. Es spielt keine Rolle, ob der BW nach dem AK- oder dem Neubewertungsmodell zu bestimmen ist. Allfällige Wertminderungen sind vorab als FW-Abschreibung zu erfassen, der Rest ist nach den Buchwerten zu verteilen. Da </a:t>
            </a:r>
            <a:r>
              <a:rPr lang="de-DE" sz="2000" b="0" dirty="0" smtClean="0">
                <a:solidFill>
                  <a:schemeClr val="tx1"/>
                </a:solidFill>
                <a:ea typeface="ＭＳ Ｐゴシック" charset="0"/>
                <a:cs typeface="ＭＳ Ｐゴシック" charset="0"/>
              </a:rPr>
              <a:t>Anhaltwerte </a:t>
            </a:r>
            <a:r>
              <a:rPr lang="de-DE" sz="2000" b="0" dirty="0">
                <a:solidFill>
                  <a:schemeClr val="tx1"/>
                </a:solidFill>
                <a:ea typeface="ＭＳ Ｐゴシック" charset="0"/>
                <a:cs typeface="ＭＳ Ｐゴシック" charset="0"/>
              </a:rPr>
              <a:t>zu berücksichtigen sind, sind z.T. zwei Verteilungsrechnungen geboten</a:t>
            </a:r>
            <a:r>
              <a:rPr lang="de-DE" sz="2000" b="0" dirty="0" smtClean="0">
                <a:solidFill>
                  <a:schemeClr val="tx1"/>
                </a:solidFill>
                <a:ea typeface="ＭＳ Ｐゴシック" charset="0"/>
                <a:cs typeface="ＭＳ Ｐゴシック" charset="0"/>
              </a:rPr>
              <a:t>.</a:t>
            </a:r>
          </a:p>
          <a:p>
            <a:pPr marL="457200" indent="-457200" eaLnBrk="1" hangingPunct="1">
              <a:lnSpc>
                <a:spcPts val="2200"/>
              </a:lnSpc>
              <a:spcBef>
                <a:spcPts val="475"/>
              </a:spcBef>
              <a:buClr>
                <a:schemeClr val="accent1"/>
              </a:buClr>
              <a:buFont typeface="+mj-lt"/>
              <a:buAutoNum type="arabicPeriod" startAt="7"/>
            </a:pPr>
            <a:endParaRPr lang="de-DE" sz="2000" b="0" dirty="0">
              <a:solidFill>
                <a:schemeClr val="tx1"/>
              </a:solidFill>
              <a:ea typeface="ＭＳ Ｐゴシック" charset="0"/>
              <a:cs typeface="ＭＳ Ｐゴシック" charset="0"/>
            </a:endParaRPr>
          </a:p>
          <a:p>
            <a:pPr marL="457200" indent="-457200" eaLnBrk="1" hangingPunct="1">
              <a:lnSpc>
                <a:spcPts val="2200"/>
              </a:lnSpc>
              <a:spcBef>
                <a:spcPts val="475"/>
              </a:spcBef>
              <a:buClr>
                <a:schemeClr val="accent1"/>
              </a:buClr>
              <a:buFont typeface="+mj-lt"/>
              <a:buAutoNum type="arabicPeriod" startAt="7"/>
            </a:pPr>
            <a:r>
              <a:rPr lang="de-DE" sz="2000" b="0" dirty="0">
                <a:solidFill>
                  <a:schemeClr val="tx1"/>
                </a:solidFill>
                <a:ea typeface="ＭＳ Ｐゴシック" charset="0"/>
                <a:cs typeface="ＭＳ Ｐゴシック" charset="0"/>
              </a:rPr>
              <a:t>Wertsteigerungen in späteren Jahren als Umkehrung abzubilden, wobei es Restriktionen geben kann (FW, AK-Modell, abgegangene VW).</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65</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828509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Wertminderungsindikatoren</a:t>
            </a:r>
          </a:p>
        </p:txBody>
      </p:sp>
      <p:sp>
        <p:nvSpPr>
          <p:cNvPr id="77827"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pic>
        <p:nvPicPr>
          <p:cNvPr id="3" name="Bild 2" descr="wertminderungsindikatoren 1.jpeg"/>
          <p:cNvPicPr>
            <a:picLocks noChangeAspect="1"/>
          </p:cNvPicPr>
          <p:nvPr/>
        </p:nvPicPr>
        <p:blipFill rotWithShape="1">
          <a:blip r:embed="rId2">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l="2077" t="6933" r="7026" b="12787"/>
          <a:stretch/>
        </p:blipFill>
        <p:spPr>
          <a:xfrm>
            <a:off x="1403648" y="548680"/>
            <a:ext cx="6480719" cy="5430488"/>
          </a:xfrm>
          <a:prstGeom prst="rect">
            <a:avLst/>
          </a:prstGeom>
        </p:spPr>
      </p:pic>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66</a:t>
            </a:fld>
            <a:endParaRPr lang="de-DE" sz="1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23850" y="188913"/>
            <a:ext cx="8496300" cy="360362"/>
          </a:xfrm>
        </p:spPr>
        <p:txBody>
          <a:bodyPr/>
          <a:lstStyle/>
          <a:p>
            <a:pPr eaLnBrk="1" hangingPunct="1"/>
            <a:r>
              <a:rPr lang="de-DE" sz="2000">
                <a:latin typeface="Verdana" charset="0"/>
                <a:ea typeface="ＭＳ Ｐゴシック" charset="0"/>
                <a:cs typeface="ＭＳ Ｐゴシック" charset="0"/>
              </a:rPr>
              <a:t>Buchwert CGU</a:t>
            </a:r>
          </a:p>
        </p:txBody>
      </p:sp>
      <p:sp>
        <p:nvSpPr>
          <p:cNvPr id="78851"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78852" name="Rectangle 3"/>
          <p:cNvSpPr txBox="1">
            <a:spLocks noChangeArrowheads="1"/>
          </p:cNvSpPr>
          <p:nvPr/>
        </p:nvSpPr>
        <p:spPr bwMode="auto">
          <a:xfrm>
            <a:off x="324296" y="620713"/>
            <a:ext cx="8712200" cy="5329237"/>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dirty="0">
                <a:solidFill>
                  <a:schemeClr val="tx1"/>
                </a:solidFill>
                <a:ea typeface="ＭＳ Ｐゴシック" charset="0"/>
                <a:cs typeface="ＭＳ Ｐゴシック" charset="0"/>
              </a:rPr>
              <a:t>Summe der Buchwerte laut Bilanz von allen Vermögenswerten, die zur zahlungsmittelgenerierenden </a:t>
            </a:r>
            <a:r>
              <a:rPr lang="de-DE" sz="2000" b="0" dirty="0" smtClean="0">
                <a:solidFill>
                  <a:schemeClr val="tx1"/>
                </a:solidFill>
                <a:ea typeface="ＭＳ Ｐゴシック" charset="0"/>
                <a:cs typeface="ＭＳ Ｐゴシック" charset="0"/>
              </a:rPr>
              <a:t>Einheit </a:t>
            </a:r>
            <a:r>
              <a:rPr lang="de-DE" sz="2000" b="0" dirty="0">
                <a:solidFill>
                  <a:schemeClr val="tx1"/>
                </a:solidFill>
                <a:ea typeface="ＭＳ Ｐゴシック" charset="0"/>
                <a:cs typeface="ＭＳ Ｐゴシック" charset="0"/>
              </a:rPr>
              <a:t>gehören</a:t>
            </a:r>
          </a:p>
          <a:p>
            <a:pPr eaLnBrk="1" hangingPunct="1">
              <a:lnSpc>
                <a:spcPts val="2200"/>
              </a:lnSpc>
              <a:spcBef>
                <a:spcPts val="475"/>
              </a:spcBef>
              <a:buClr>
                <a:schemeClr val="accent1"/>
              </a:buClr>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a:solidFill>
                  <a:schemeClr val="tx1"/>
                </a:solidFill>
                <a:ea typeface="ＭＳ Ｐゴシック" charset="0"/>
                <a:cs typeface="ＭＳ Ｐゴシック" charset="0"/>
              </a:rPr>
              <a:t>+	anteilige Buchwerte von </a:t>
            </a:r>
            <a:r>
              <a:rPr lang="de-DE" sz="2000" b="0" dirty="0" smtClean="0">
                <a:solidFill>
                  <a:schemeClr val="tx1"/>
                </a:solidFill>
                <a:ea typeface="ＭＳ Ｐゴシック" charset="0"/>
                <a:cs typeface="ＭＳ Ｐゴシック" charset="0"/>
              </a:rPr>
              <a:t>zuzuordnenden  Firmenwerten</a:t>
            </a: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a:solidFill>
                  <a:schemeClr val="tx1"/>
                </a:solidFill>
                <a:ea typeface="ＭＳ Ｐゴシック" charset="0"/>
                <a:cs typeface="ＭＳ Ｐゴシック" charset="0"/>
              </a:rPr>
              <a:t>+ 	anteilige Buchwerte von zuzuordnenden gemeinschaftlichen 	Vermögenswerten</a:t>
            </a:r>
          </a:p>
          <a:p>
            <a:pPr eaLnBrk="1" hangingPunct="1">
              <a:lnSpc>
                <a:spcPts val="2200"/>
              </a:lnSpc>
              <a:spcBef>
                <a:spcPts val="475"/>
              </a:spcBef>
              <a:buClr>
                <a:schemeClr val="accent1"/>
              </a:buClr>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a:solidFill>
                  <a:schemeClr val="tx1"/>
                </a:solidFill>
                <a:ea typeface="ＭＳ Ｐゴシック" charset="0"/>
                <a:cs typeface="ＭＳ Ｐゴシック" charset="0"/>
              </a:rPr>
              <a:t>./.	Buchwerte von zur zahlungsmittelgenerierenden Einheit </a:t>
            </a:r>
            <a:endParaRPr lang="de-DE" sz="2000" b="0" dirty="0" smtClean="0">
              <a:solidFill>
                <a:schemeClr val="tx1"/>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smtClean="0">
                <a:solidFill>
                  <a:schemeClr val="tx1"/>
                </a:solidFill>
                <a:ea typeface="ＭＳ Ｐゴシック" charset="0"/>
                <a:cs typeface="ＭＳ Ｐゴシック" charset="0"/>
              </a:rPr>
              <a:t>           gehörigen Verbindlichkeiten </a:t>
            </a:r>
            <a:r>
              <a:rPr lang="de-DE" sz="2000" b="0" dirty="0">
                <a:solidFill>
                  <a:schemeClr val="tx1"/>
                </a:solidFill>
                <a:ea typeface="ＭＳ Ｐゴシック" charset="0"/>
                <a:cs typeface="ＭＳ Ｐゴシック" charset="0"/>
              </a:rPr>
              <a:t>und Rückstellungen</a:t>
            </a:r>
          </a:p>
          <a:p>
            <a:pPr eaLnBrk="1" hangingPunct="1">
              <a:lnSpc>
                <a:spcPts val="2200"/>
              </a:lnSpc>
              <a:spcBef>
                <a:spcPts val="475"/>
              </a:spcBef>
              <a:buClr>
                <a:schemeClr val="accent1"/>
              </a:buClr>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a:solidFill>
                  <a:schemeClr val="tx1"/>
                </a:solidFill>
                <a:ea typeface="ＭＳ Ｐゴシック" charset="0"/>
                <a:cs typeface="ＭＳ Ｐゴシック" charset="0"/>
              </a:rPr>
              <a:t>= vollständiger Buchwert der zahlungsmittelgenerierenden Einheit (CGU)</a:t>
            </a:r>
          </a:p>
        </p:txBody>
      </p: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7"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67</a:t>
            </a:fld>
            <a:endParaRPr lang="de-DE" sz="1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23850" y="188913"/>
            <a:ext cx="8496300" cy="719137"/>
          </a:xfrm>
        </p:spPr>
        <p:txBody>
          <a:bodyPr/>
          <a:lstStyle/>
          <a:p>
            <a:pPr eaLnBrk="1" hangingPunct="1"/>
            <a:r>
              <a:rPr lang="de-DE" sz="2000">
                <a:latin typeface="Verdana" charset="0"/>
                <a:ea typeface="ＭＳ Ｐゴシック" charset="0"/>
                <a:cs typeface="ＭＳ Ｐゴシック" charset="0"/>
              </a:rPr>
              <a:t>Beispiel: Zur technischen Umsetzung der Erfassung einer Wertminderung nach IAS 36</a:t>
            </a:r>
          </a:p>
        </p:txBody>
      </p:sp>
      <p:sp>
        <p:nvSpPr>
          <p:cNvPr id="79875"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68612" name="Rectangle 3"/>
          <p:cNvSpPr txBox="1">
            <a:spLocks noChangeArrowheads="1"/>
          </p:cNvSpPr>
          <p:nvPr/>
        </p:nvSpPr>
        <p:spPr bwMode="auto">
          <a:xfrm>
            <a:off x="324296" y="908050"/>
            <a:ext cx="8712200" cy="5041900"/>
          </a:xfrm>
          <a:prstGeom prst="rect">
            <a:avLst/>
          </a:prstGeom>
          <a:noFill/>
          <a:ln w="19050" cmpd="sng">
            <a:noFill/>
            <a:miter lim="800000"/>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marL="342900" indent="-342900"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Der VIU einer CGU sei mit 900 ermittelt worden. Der CGU werden die nachfolgend aufgeführten Vermögenswerte mit den angegebenen Buchwerten zum Bewertungsstichtag zugerechnet. Für einige Vermögenswerte hat das Unternehmen Mindestwerte ermitteln können (Netto-Einzelveräußerungswerte, individuelle Nutzwerte). Diese sind in Klammern angegeben. Für die anderen VW fehlen entsprechende Mindestwerte.</a:t>
            </a:r>
          </a:p>
          <a:p>
            <a:pPr marL="0" indent="0" eaLnBrk="1" hangingPunct="1">
              <a:lnSpc>
                <a:spcPts val="2200"/>
              </a:lnSpc>
              <a:spcBef>
                <a:spcPts val="475"/>
              </a:spcBef>
              <a:buClr>
                <a:schemeClr val="accent1"/>
              </a:buClr>
              <a:defRPr/>
            </a:pPr>
            <a:endParaRPr lang="de-DE" sz="2000" b="0" dirty="0" smtClean="0">
              <a:solidFill>
                <a:schemeClr val="tx1"/>
              </a:solidFill>
              <a:ea typeface="ＭＳ Ｐゴシック" charset="0"/>
              <a:cs typeface="ＭＳ Ｐゴシック" charset="0"/>
            </a:endParaRPr>
          </a:p>
          <a:p>
            <a:pPr marL="285750" indent="-285750" eaLnBrk="1" hangingPunct="1">
              <a:lnSpc>
                <a:spcPts val="2200"/>
              </a:lnSpc>
              <a:spcBef>
                <a:spcPts val="475"/>
              </a:spcBef>
              <a:buClr>
                <a:schemeClr val="accent1"/>
              </a:buClr>
              <a:buFont typeface="Arial"/>
              <a:buChar char="•"/>
              <a:defRPr/>
            </a:pPr>
            <a:r>
              <a:rPr lang="de-DE" sz="2000" b="0" dirty="0" smtClean="0">
                <a:solidFill>
                  <a:schemeClr val="tx1"/>
                </a:solidFill>
                <a:ea typeface="ＭＳ Ｐゴシック" charset="0"/>
                <a:cs typeface="ＭＳ Ｐゴシック" charset="0"/>
              </a:rPr>
              <a:t>Grund und Boden		200 (250)</a:t>
            </a:r>
          </a:p>
          <a:p>
            <a:pPr marL="285750" indent="-285750" eaLnBrk="1" hangingPunct="1">
              <a:lnSpc>
                <a:spcPts val="2200"/>
              </a:lnSpc>
              <a:spcBef>
                <a:spcPts val="475"/>
              </a:spcBef>
              <a:buClr>
                <a:schemeClr val="accent1"/>
              </a:buClr>
              <a:buFont typeface="Arial"/>
              <a:buChar char="•"/>
              <a:defRPr/>
            </a:pPr>
            <a:r>
              <a:rPr lang="de-DE" sz="2000" b="0" dirty="0" smtClean="0">
                <a:solidFill>
                  <a:schemeClr val="tx1"/>
                </a:solidFill>
                <a:ea typeface="ＭＳ Ｐゴシック" charset="0"/>
                <a:cs typeface="ＭＳ Ｐゴシック" charset="0"/>
              </a:rPr>
              <a:t>Produktionshalle		300 (280)</a:t>
            </a:r>
          </a:p>
          <a:p>
            <a:pPr marL="285750" indent="-285750" eaLnBrk="1" hangingPunct="1">
              <a:lnSpc>
                <a:spcPts val="2200"/>
              </a:lnSpc>
              <a:spcBef>
                <a:spcPts val="475"/>
              </a:spcBef>
              <a:buClr>
                <a:schemeClr val="accent1"/>
              </a:buClr>
              <a:buFont typeface="Arial"/>
              <a:buChar char="•"/>
              <a:defRPr/>
            </a:pPr>
            <a:r>
              <a:rPr lang="de-DE" sz="2000" b="0" dirty="0" smtClean="0">
                <a:solidFill>
                  <a:schemeClr val="tx1"/>
                </a:solidFill>
                <a:ea typeface="ＭＳ Ｐゴシック" charset="0"/>
                <a:cs typeface="ＭＳ Ｐゴシック" charset="0"/>
              </a:rPr>
              <a:t>Lagerhalle			  50</a:t>
            </a:r>
          </a:p>
          <a:p>
            <a:pPr marL="285750" indent="-285750" eaLnBrk="1" hangingPunct="1">
              <a:lnSpc>
                <a:spcPts val="2200"/>
              </a:lnSpc>
              <a:spcBef>
                <a:spcPts val="475"/>
              </a:spcBef>
              <a:buClr>
                <a:schemeClr val="accent1"/>
              </a:buClr>
              <a:buFont typeface="Arial"/>
              <a:buChar char="•"/>
              <a:defRPr/>
            </a:pPr>
            <a:r>
              <a:rPr lang="de-DE" sz="2000" b="0" dirty="0" smtClean="0">
                <a:solidFill>
                  <a:schemeClr val="tx1"/>
                </a:solidFill>
                <a:ea typeface="ＭＳ Ｐゴシック" charset="0"/>
                <a:cs typeface="ＭＳ Ｐゴシック" charset="0"/>
              </a:rPr>
              <a:t>Maschine 1			300 (300)</a:t>
            </a:r>
          </a:p>
          <a:p>
            <a:pPr marL="285750" indent="-285750" eaLnBrk="1" hangingPunct="1">
              <a:lnSpc>
                <a:spcPts val="2200"/>
              </a:lnSpc>
              <a:spcBef>
                <a:spcPts val="475"/>
              </a:spcBef>
              <a:buClr>
                <a:schemeClr val="accent1"/>
              </a:buClr>
              <a:buFont typeface="Arial"/>
              <a:buChar char="•"/>
              <a:defRPr/>
            </a:pPr>
            <a:r>
              <a:rPr lang="de-DE" sz="2000" b="0" dirty="0" smtClean="0">
                <a:solidFill>
                  <a:schemeClr val="tx1"/>
                </a:solidFill>
                <a:ea typeface="ＭＳ Ｐゴシック" charset="0"/>
                <a:cs typeface="ＭＳ Ｐゴシック" charset="0"/>
              </a:rPr>
              <a:t>Maschine 2			100 (150)</a:t>
            </a:r>
          </a:p>
          <a:p>
            <a:pPr marL="285750" indent="-285750" eaLnBrk="1" hangingPunct="1">
              <a:lnSpc>
                <a:spcPts val="2200"/>
              </a:lnSpc>
              <a:spcBef>
                <a:spcPts val="475"/>
              </a:spcBef>
              <a:buClr>
                <a:schemeClr val="accent1"/>
              </a:buClr>
              <a:buFont typeface="Arial"/>
              <a:buChar char="•"/>
              <a:defRPr/>
            </a:pPr>
            <a:r>
              <a:rPr lang="de-DE" sz="2000" b="0" dirty="0" smtClean="0">
                <a:solidFill>
                  <a:schemeClr val="tx1"/>
                </a:solidFill>
                <a:ea typeface="ＭＳ Ｐゴシック" charset="0"/>
                <a:cs typeface="ＭＳ Ｐゴシック" charset="0"/>
              </a:rPr>
              <a:t>Maschine 3			  50</a:t>
            </a:r>
          </a:p>
          <a:p>
            <a:pPr marL="0" indent="0" eaLnBrk="1" hangingPunct="1">
              <a:lnSpc>
                <a:spcPts val="2200"/>
              </a:lnSpc>
              <a:spcBef>
                <a:spcPts val="475"/>
              </a:spcBef>
              <a:buClr>
                <a:schemeClr val="accent1"/>
              </a:buClr>
              <a:defRPr/>
            </a:pPr>
            <a:r>
              <a:rPr lang="de-DE" sz="2000" b="0" dirty="0" smtClean="0">
                <a:solidFill>
                  <a:schemeClr val="tx1"/>
                </a:solidFill>
                <a:ea typeface="ＭＳ Ｐゴシック" charset="0"/>
                <a:cs typeface="ＭＳ Ｐゴシック" charset="0"/>
              </a:rPr>
              <a:t>Summe der Buchwerte	1.000</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68</a:t>
            </a:fld>
            <a:endParaRPr lang="de-DE" sz="1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719137"/>
          </a:xfrm>
        </p:spPr>
        <p:txBody>
          <a:bodyPr/>
          <a:lstStyle/>
          <a:p>
            <a:pPr eaLnBrk="1" hangingPunct="1"/>
            <a:r>
              <a:rPr lang="de-DE" sz="2000">
                <a:latin typeface="Verdana" charset="0"/>
                <a:ea typeface="ＭＳ Ｐゴシック" charset="0"/>
                <a:cs typeface="ＭＳ Ｐゴシック" charset="0"/>
              </a:rPr>
              <a:t>Beispiel: Zur technischen Umsetzung der Erfassung einer Wertminderung nach IAS 36</a:t>
            </a: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sp>
        <p:nvSpPr>
          <p:cNvPr id="80900" name="Rectangle 3"/>
          <p:cNvSpPr txBox="1">
            <a:spLocks noChangeArrowheads="1"/>
          </p:cNvSpPr>
          <p:nvPr/>
        </p:nvSpPr>
        <p:spPr bwMode="auto">
          <a:xfrm>
            <a:off x="324296" y="908050"/>
            <a:ext cx="8712200" cy="50419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1800" b="0" dirty="0">
                <a:solidFill>
                  <a:schemeClr val="tx1"/>
                </a:solidFill>
                <a:ea typeface="ＭＳ Ｐゴシック" charset="0"/>
                <a:cs typeface="ＭＳ Ｐゴシック" charset="0"/>
              </a:rPr>
              <a:t>Für die CGU besteht insgesamt ein Wertminderungsbedarf von 100. Dieser wird in einem ersten Schritt prozentual auf alle VW verteilt, die </a:t>
            </a:r>
            <a:r>
              <a:rPr lang="de-DE" sz="1800" b="0" dirty="0" smtClean="0">
                <a:solidFill>
                  <a:schemeClr val="tx1"/>
                </a:solidFill>
                <a:ea typeface="ＭＳ Ｐゴシック" charset="0"/>
                <a:cs typeface="ＭＳ Ｐゴシック" charset="0"/>
              </a:rPr>
              <a:t>Buchwert-anteile </a:t>
            </a:r>
            <a:r>
              <a:rPr lang="de-DE" sz="1800" b="0" dirty="0">
                <a:solidFill>
                  <a:schemeClr val="tx1"/>
                </a:solidFill>
                <a:ea typeface="ＭＳ Ｐゴシック" charset="0"/>
                <a:cs typeface="ＭＳ Ｐゴシック" charset="0"/>
              </a:rPr>
              <a:t>bilden den Maßstab. Eine </a:t>
            </a:r>
            <a:r>
              <a:rPr lang="de-DE" sz="1800" b="0" dirty="0" err="1">
                <a:solidFill>
                  <a:schemeClr val="tx1"/>
                </a:solidFill>
                <a:ea typeface="ＭＳ Ｐゴシック" charset="0"/>
                <a:cs typeface="ＭＳ Ｐゴシック" charset="0"/>
              </a:rPr>
              <a:t>Abstockung</a:t>
            </a:r>
            <a:r>
              <a:rPr lang="de-DE" sz="1800" b="0" dirty="0">
                <a:solidFill>
                  <a:schemeClr val="tx1"/>
                </a:solidFill>
                <a:ea typeface="ＭＳ Ｐゴシック" charset="0"/>
                <a:cs typeface="ＭＳ Ｐゴシック" charset="0"/>
              </a:rPr>
              <a:t> ist aber nicht bei allen VW möglich, da die o.a. Mindestwerte nicht unterschritten werden dürfen. Der verbleibende Betrag noch nicht verrechneter Abschreibungen wird dann in einem 2. Verteilungsschritt auf die als abschreibungsfähig geltenden VW weiterverteilt, wobei deren Buchwert wiederum das Verteilungsmaß </a:t>
            </a:r>
            <a:r>
              <a:rPr lang="de-DE" sz="1800" b="0" dirty="0" smtClean="0">
                <a:solidFill>
                  <a:schemeClr val="tx1"/>
                </a:solidFill>
                <a:ea typeface="ＭＳ Ｐゴシック" charset="0"/>
                <a:cs typeface="ＭＳ Ｐゴシック" charset="0"/>
              </a:rPr>
              <a:t>ab-geben</a:t>
            </a:r>
            <a:r>
              <a:rPr lang="de-DE" sz="1800" b="0" dirty="0">
                <a:solidFill>
                  <a:schemeClr val="tx1"/>
                </a:solidFill>
                <a:ea typeface="ＭＳ Ｐゴシック" charset="0"/>
                <a:cs typeface="ＭＳ Ｐゴシック" charset="0"/>
              </a:rPr>
              <a:t>. Die folgende Tabelle zeigt die Verrechnung.</a:t>
            </a:r>
          </a:p>
          <a:p>
            <a:pPr eaLnBrk="1" hangingPunct="1">
              <a:lnSpc>
                <a:spcPts val="2200"/>
              </a:lnSpc>
              <a:spcBef>
                <a:spcPts val="475"/>
              </a:spcBef>
              <a:buClr>
                <a:schemeClr val="accent1"/>
              </a:buClr>
            </a:pPr>
            <a:endParaRPr lang="de-DE" sz="1800" b="0" dirty="0">
              <a:solidFill>
                <a:schemeClr val="tx1"/>
              </a:solidFill>
              <a:ea typeface="ＭＳ Ｐゴシック" charset="0"/>
              <a:cs typeface="ＭＳ Ｐゴシック" charset="0"/>
            </a:endParaRP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graphicFrame>
        <p:nvGraphicFramePr>
          <p:cNvPr id="2" name="Tabelle 1"/>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377346275"/>
              </p:ext>
            </p:extLst>
          </p:nvPr>
        </p:nvGraphicFramePr>
        <p:xfrm>
          <a:off x="72008" y="3151745"/>
          <a:ext cx="9036496" cy="2717143"/>
        </p:xfrm>
        <a:graphic>
          <a:graphicData uri="http://schemas.openxmlformats.org/drawingml/2006/table">
            <a:tbl>
              <a:tblPr firstRow="1" bandRow="1">
                <a:tableStyleId>{5C22544A-7EE6-4342-B048-85BDC9FD1C3A}</a:tableStyleId>
              </a:tblPr>
              <a:tblGrid>
                <a:gridCol w="1669487"/>
                <a:gridCol w="998563"/>
                <a:gridCol w="1035432"/>
                <a:gridCol w="1455218"/>
                <a:gridCol w="1295940"/>
                <a:gridCol w="1290928"/>
                <a:gridCol w="1290928"/>
              </a:tblGrid>
              <a:tr h="277255">
                <a:tc>
                  <a:txBody>
                    <a:bodyPr/>
                    <a:lstStyle/>
                    <a:p>
                      <a:endParaRPr lang="de-DE" dirty="0"/>
                    </a:p>
                  </a:txBody>
                  <a:tcPr/>
                </a:tc>
                <a:tc>
                  <a:txBody>
                    <a:bodyPr/>
                    <a:lstStyle/>
                    <a:p>
                      <a:r>
                        <a:rPr lang="de-DE" sz="1200" dirty="0" smtClean="0"/>
                        <a:t>Buchwert</a:t>
                      </a:r>
                      <a:endParaRPr lang="de-DE" sz="1200" dirty="0"/>
                    </a:p>
                  </a:txBody>
                  <a:tcPr/>
                </a:tc>
                <a:tc>
                  <a:txBody>
                    <a:bodyPr/>
                    <a:lstStyle/>
                    <a:p>
                      <a:r>
                        <a:rPr lang="de-DE" sz="1200" dirty="0" smtClean="0"/>
                        <a:t>%-Anteil</a:t>
                      </a:r>
                      <a:endParaRPr lang="de-DE" sz="1200" dirty="0"/>
                    </a:p>
                  </a:txBody>
                  <a:tcPr/>
                </a:tc>
                <a:tc>
                  <a:txBody>
                    <a:bodyPr/>
                    <a:lstStyle/>
                    <a:p>
                      <a:r>
                        <a:rPr lang="de-DE" sz="1200" dirty="0" smtClean="0"/>
                        <a:t>Verteilung 1</a:t>
                      </a:r>
                      <a:endParaRPr lang="de-DE" sz="1200" dirty="0"/>
                    </a:p>
                  </a:txBody>
                  <a:tcPr/>
                </a:tc>
                <a:tc>
                  <a:txBody>
                    <a:bodyPr/>
                    <a:lstStyle/>
                    <a:p>
                      <a:r>
                        <a:rPr lang="de-DE" sz="1200" dirty="0" smtClean="0"/>
                        <a:t>Buchwert</a:t>
                      </a:r>
                      <a:r>
                        <a:rPr lang="de-DE" sz="1200" baseline="0" dirty="0" smtClean="0"/>
                        <a:t> 1</a:t>
                      </a:r>
                      <a:endParaRPr lang="de-DE" sz="1200" dirty="0"/>
                    </a:p>
                  </a:txBody>
                  <a:tcPr/>
                </a:tc>
                <a:tc>
                  <a:txBody>
                    <a:bodyPr/>
                    <a:lstStyle/>
                    <a:p>
                      <a:r>
                        <a:rPr lang="de-DE" sz="1200" dirty="0" smtClean="0"/>
                        <a:t>Verteilung 2</a:t>
                      </a:r>
                      <a:endParaRPr lang="de-DE" sz="1200" dirty="0"/>
                    </a:p>
                  </a:txBody>
                  <a:tcPr/>
                </a:tc>
                <a:tc>
                  <a:txBody>
                    <a:bodyPr/>
                    <a:lstStyle/>
                    <a:p>
                      <a:r>
                        <a:rPr lang="de-DE" sz="1200" dirty="0" smtClean="0"/>
                        <a:t>Buchwerte 2</a:t>
                      </a:r>
                      <a:endParaRPr lang="de-DE" sz="1200" dirty="0"/>
                    </a:p>
                  </a:txBody>
                  <a:tcPr/>
                </a:tc>
              </a:tr>
              <a:tr h="508162">
                <a:tc>
                  <a:txBody>
                    <a:bodyPr/>
                    <a:lstStyle/>
                    <a:p>
                      <a:r>
                        <a:rPr lang="de-DE" sz="1400" dirty="0" smtClean="0"/>
                        <a:t>Grund und Boden</a:t>
                      </a:r>
                      <a:endParaRPr lang="de-DE" sz="1400" dirty="0"/>
                    </a:p>
                  </a:txBody>
                  <a:tcPr/>
                </a:tc>
                <a:tc>
                  <a:txBody>
                    <a:bodyPr/>
                    <a:lstStyle/>
                    <a:p>
                      <a:pPr algn="ctr"/>
                      <a:r>
                        <a:rPr lang="de-DE" sz="1400" dirty="0" smtClean="0"/>
                        <a:t>200</a:t>
                      </a:r>
                      <a:endParaRPr lang="de-DE" sz="1400" dirty="0"/>
                    </a:p>
                  </a:txBody>
                  <a:tcPr/>
                </a:tc>
                <a:tc>
                  <a:txBody>
                    <a:bodyPr/>
                    <a:lstStyle/>
                    <a:p>
                      <a:pPr algn="ctr"/>
                      <a:r>
                        <a:rPr lang="de-DE" sz="1400" dirty="0" smtClean="0"/>
                        <a:t>20</a:t>
                      </a:r>
                      <a:endParaRPr lang="de-DE" sz="1400" dirty="0"/>
                    </a:p>
                  </a:txBody>
                  <a:tcPr/>
                </a:tc>
                <a:tc>
                  <a:txBody>
                    <a:bodyPr/>
                    <a:lstStyle/>
                    <a:p>
                      <a:pPr algn="ctr"/>
                      <a:r>
                        <a:rPr lang="de-DE" sz="1400" dirty="0" smtClean="0"/>
                        <a:t>0</a:t>
                      </a:r>
                      <a:endParaRPr lang="de-DE" sz="1400" dirty="0"/>
                    </a:p>
                  </a:txBody>
                  <a:tcPr/>
                </a:tc>
                <a:tc>
                  <a:txBody>
                    <a:bodyPr/>
                    <a:lstStyle/>
                    <a:p>
                      <a:pPr algn="ctr"/>
                      <a:r>
                        <a:rPr lang="de-DE" sz="1400" dirty="0" smtClean="0"/>
                        <a:t>200</a:t>
                      </a:r>
                      <a:endParaRPr lang="de-DE" sz="1400" dirty="0"/>
                    </a:p>
                  </a:txBody>
                  <a:tcPr/>
                </a:tc>
                <a:tc>
                  <a:txBody>
                    <a:bodyPr/>
                    <a:lstStyle/>
                    <a:p>
                      <a:pPr algn="ctr"/>
                      <a:r>
                        <a:rPr lang="de-DE" sz="1400" dirty="0" smtClean="0"/>
                        <a:t>0</a:t>
                      </a:r>
                      <a:endParaRPr lang="de-DE" sz="1400" dirty="0"/>
                    </a:p>
                  </a:txBody>
                  <a:tcPr/>
                </a:tc>
                <a:tc>
                  <a:txBody>
                    <a:bodyPr/>
                    <a:lstStyle/>
                    <a:p>
                      <a:pPr algn="ctr"/>
                      <a:r>
                        <a:rPr lang="de-DE" sz="1400" dirty="0" smtClean="0"/>
                        <a:t>200</a:t>
                      </a:r>
                    </a:p>
                    <a:p>
                      <a:pPr algn="ctr"/>
                      <a:endParaRPr lang="de-DE" sz="1400" dirty="0"/>
                    </a:p>
                  </a:txBody>
                  <a:tcPr/>
                </a:tc>
              </a:tr>
              <a:tr h="309224">
                <a:tc>
                  <a:txBody>
                    <a:bodyPr/>
                    <a:lstStyle/>
                    <a:p>
                      <a:r>
                        <a:rPr lang="de-DE" sz="1400" dirty="0" smtClean="0"/>
                        <a:t>Produktionshalle</a:t>
                      </a:r>
                      <a:endParaRPr lang="de-DE" sz="1400" dirty="0"/>
                    </a:p>
                  </a:txBody>
                  <a:tcPr/>
                </a:tc>
                <a:tc>
                  <a:txBody>
                    <a:bodyPr/>
                    <a:lstStyle/>
                    <a:p>
                      <a:pPr algn="ctr"/>
                      <a:r>
                        <a:rPr lang="de-DE" sz="1400" dirty="0" smtClean="0"/>
                        <a:t>300</a:t>
                      </a:r>
                      <a:endParaRPr lang="de-DE" sz="1400" dirty="0"/>
                    </a:p>
                  </a:txBody>
                  <a:tcPr/>
                </a:tc>
                <a:tc>
                  <a:txBody>
                    <a:bodyPr/>
                    <a:lstStyle/>
                    <a:p>
                      <a:pPr algn="ctr"/>
                      <a:r>
                        <a:rPr lang="de-DE" sz="1400" dirty="0" smtClean="0"/>
                        <a:t>30</a:t>
                      </a:r>
                      <a:endParaRPr lang="de-DE" sz="1400" dirty="0"/>
                    </a:p>
                  </a:txBody>
                  <a:tcPr/>
                </a:tc>
                <a:tc>
                  <a:txBody>
                    <a:bodyPr/>
                    <a:lstStyle/>
                    <a:p>
                      <a:pPr algn="ctr"/>
                      <a:r>
                        <a:rPr lang="de-DE" sz="1400" dirty="0" smtClean="0"/>
                        <a:t>20</a:t>
                      </a:r>
                      <a:endParaRPr lang="de-DE" sz="1400" dirty="0"/>
                    </a:p>
                  </a:txBody>
                  <a:tcPr/>
                </a:tc>
                <a:tc>
                  <a:txBody>
                    <a:bodyPr/>
                    <a:lstStyle/>
                    <a:p>
                      <a:pPr algn="ctr"/>
                      <a:r>
                        <a:rPr lang="de-DE" sz="1400" dirty="0" smtClean="0"/>
                        <a:t>280</a:t>
                      </a:r>
                      <a:endParaRPr lang="de-DE" sz="1400" dirty="0"/>
                    </a:p>
                  </a:txBody>
                  <a:tcPr/>
                </a:tc>
                <a:tc>
                  <a:txBody>
                    <a:bodyPr/>
                    <a:lstStyle/>
                    <a:p>
                      <a:pPr algn="ctr"/>
                      <a:r>
                        <a:rPr lang="de-DE" sz="1400" dirty="0" smtClean="0"/>
                        <a:t>0</a:t>
                      </a:r>
                      <a:endParaRPr lang="de-DE" sz="1400" dirty="0"/>
                    </a:p>
                  </a:txBody>
                  <a:tcPr/>
                </a:tc>
                <a:tc>
                  <a:txBody>
                    <a:bodyPr/>
                    <a:lstStyle/>
                    <a:p>
                      <a:pPr algn="ctr"/>
                      <a:r>
                        <a:rPr lang="de-DE" sz="1400" dirty="0" smtClean="0"/>
                        <a:t>280</a:t>
                      </a:r>
                      <a:endParaRPr lang="de-DE" sz="1400" dirty="0"/>
                    </a:p>
                  </a:txBody>
                  <a:tcPr/>
                </a:tc>
              </a:tr>
              <a:tr h="298919">
                <a:tc>
                  <a:txBody>
                    <a:bodyPr/>
                    <a:lstStyle/>
                    <a:p>
                      <a:r>
                        <a:rPr lang="de-DE" sz="1400" dirty="0" smtClean="0"/>
                        <a:t>Lagerhalle</a:t>
                      </a:r>
                      <a:endParaRPr lang="de-DE" sz="1400" dirty="0"/>
                    </a:p>
                  </a:txBody>
                  <a:tcPr/>
                </a:tc>
                <a:tc>
                  <a:txBody>
                    <a:bodyPr/>
                    <a:lstStyle/>
                    <a:p>
                      <a:pPr algn="ctr"/>
                      <a:r>
                        <a:rPr lang="de-DE" sz="1400" dirty="0" smtClean="0"/>
                        <a:t>50</a:t>
                      </a:r>
                      <a:endParaRPr lang="de-DE" sz="1400" dirty="0"/>
                    </a:p>
                  </a:txBody>
                  <a:tcPr/>
                </a:tc>
                <a:tc>
                  <a:txBody>
                    <a:bodyPr/>
                    <a:lstStyle/>
                    <a:p>
                      <a:pPr algn="ctr"/>
                      <a:r>
                        <a:rPr lang="de-DE" sz="1400" dirty="0" smtClean="0"/>
                        <a:t>5</a:t>
                      </a:r>
                      <a:endParaRPr lang="de-DE" sz="1400" dirty="0"/>
                    </a:p>
                  </a:txBody>
                  <a:tcPr/>
                </a:tc>
                <a:tc>
                  <a:txBody>
                    <a:bodyPr/>
                    <a:lstStyle/>
                    <a:p>
                      <a:pPr algn="ctr"/>
                      <a:r>
                        <a:rPr lang="de-DE" sz="1400" dirty="0" smtClean="0"/>
                        <a:t>5</a:t>
                      </a:r>
                      <a:endParaRPr lang="de-DE" sz="1400" dirty="0"/>
                    </a:p>
                  </a:txBody>
                  <a:tcPr/>
                </a:tc>
                <a:tc>
                  <a:txBody>
                    <a:bodyPr/>
                    <a:lstStyle/>
                    <a:p>
                      <a:pPr algn="ctr"/>
                      <a:r>
                        <a:rPr lang="de-DE" sz="1400" dirty="0" smtClean="0"/>
                        <a:t>45</a:t>
                      </a:r>
                      <a:endParaRPr lang="de-DE" sz="1400" dirty="0"/>
                    </a:p>
                  </a:txBody>
                  <a:tcPr/>
                </a:tc>
                <a:tc>
                  <a:txBody>
                    <a:bodyPr/>
                    <a:lstStyle/>
                    <a:p>
                      <a:pPr algn="ctr"/>
                      <a:r>
                        <a:rPr lang="de-DE" sz="1400" dirty="0" smtClean="0"/>
                        <a:t>35</a:t>
                      </a:r>
                      <a:endParaRPr lang="de-DE" sz="1400" dirty="0"/>
                    </a:p>
                  </a:txBody>
                  <a:tcPr/>
                </a:tc>
                <a:tc>
                  <a:txBody>
                    <a:bodyPr/>
                    <a:lstStyle/>
                    <a:p>
                      <a:pPr algn="ctr"/>
                      <a:r>
                        <a:rPr lang="de-DE" sz="1400" dirty="0" smtClean="0"/>
                        <a:t>10</a:t>
                      </a:r>
                      <a:endParaRPr lang="de-DE" sz="1400" dirty="0"/>
                    </a:p>
                  </a:txBody>
                  <a:tcPr/>
                </a:tc>
              </a:tr>
              <a:tr h="298919">
                <a:tc>
                  <a:txBody>
                    <a:bodyPr/>
                    <a:lstStyle/>
                    <a:p>
                      <a:r>
                        <a:rPr lang="de-DE" sz="1400" dirty="0" smtClean="0"/>
                        <a:t>Maschine 1</a:t>
                      </a:r>
                      <a:endParaRPr lang="de-DE" sz="1400" dirty="0"/>
                    </a:p>
                  </a:txBody>
                  <a:tcPr/>
                </a:tc>
                <a:tc>
                  <a:txBody>
                    <a:bodyPr/>
                    <a:lstStyle/>
                    <a:p>
                      <a:pPr algn="ctr"/>
                      <a:r>
                        <a:rPr lang="de-DE" sz="1400" dirty="0" smtClean="0"/>
                        <a:t>300</a:t>
                      </a:r>
                      <a:endParaRPr lang="de-DE" sz="1400" dirty="0"/>
                    </a:p>
                  </a:txBody>
                  <a:tcPr/>
                </a:tc>
                <a:tc>
                  <a:txBody>
                    <a:bodyPr/>
                    <a:lstStyle/>
                    <a:p>
                      <a:pPr algn="ctr"/>
                      <a:r>
                        <a:rPr lang="de-DE" sz="1400" dirty="0" smtClean="0"/>
                        <a:t>30</a:t>
                      </a:r>
                      <a:endParaRPr lang="de-DE" sz="1400" dirty="0"/>
                    </a:p>
                  </a:txBody>
                  <a:tcPr/>
                </a:tc>
                <a:tc>
                  <a:txBody>
                    <a:bodyPr/>
                    <a:lstStyle/>
                    <a:p>
                      <a:pPr algn="ctr"/>
                      <a:r>
                        <a:rPr lang="de-DE" sz="1400" dirty="0" smtClean="0"/>
                        <a:t>0</a:t>
                      </a:r>
                      <a:endParaRPr lang="de-DE" sz="1400" dirty="0"/>
                    </a:p>
                  </a:txBody>
                  <a:tcPr/>
                </a:tc>
                <a:tc>
                  <a:txBody>
                    <a:bodyPr/>
                    <a:lstStyle/>
                    <a:p>
                      <a:pPr algn="ctr"/>
                      <a:r>
                        <a:rPr lang="de-DE" sz="1400" dirty="0" smtClean="0"/>
                        <a:t>300</a:t>
                      </a:r>
                      <a:endParaRPr lang="de-DE" sz="1400" dirty="0"/>
                    </a:p>
                  </a:txBody>
                  <a:tcPr/>
                </a:tc>
                <a:tc>
                  <a:txBody>
                    <a:bodyPr/>
                    <a:lstStyle/>
                    <a:p>
                      <a:pPr algn="ctr"/>
                      <a:r>
                        <a:rPr lang="de-DE" sz="1400" dirty="0" smtClean="0"/>
                        <a:t>0</a:t>
                      </a:r>
                      <a:endParaRPr lang="de-DE" sz="1400" dirty="0"/>
                    </a:p>
                  </a:txBody>
                  <a:tcPr/>
                </a:tc>
                <a:tc>
                  <a:txBody>
                    <a:bodyPr/>
                    <a:lstStyle/>
                    <a:p>
                      <a:pPr algn="ctr"/>
                      <a:r>
                        <a:rPr lang="de-DE" sz="1400" dirty="0" smtClean="0"/>
                        <a:t>300</a:t>
                      </a:r>
                      <a:endParaRPr lang="de-DE" sz="1400" dirty="0"/>
                    </a:p>
                  </a:txBody>
                  <a:tcPr/>
                </a:tc>
              </a:tr>
              <a:tr h="298919">
                <a:tc>
                  <a:txBody>
                    <a:bodyPr/>
                    <a:lstStyle/>
                    <a:p>
                      <a:r>
                        <a:rPr lang="de-DE" sz="1400" dirty="0" smtClean="0"/>
                        <a:t>Maschine</a:t>
                      </a:r>
                      <a:r>
                        <a:rPr lang="de-DE" sz="1400" baseline="0" dirty="0" smtClean="0"/>
                        <a:t> 2</a:t>
                      </a:r>
                      <a:endParaRPr lang="de-DE" sz="1400" dirty="0"/>
                    </a:p>
                  </a:txBody>
                  <a:tcPr/>
                </a:tc>
                <a:tc>
                  <a:txBody>
                    <a:bodyPr/>
                    <a:lstStyle/>
                    <a:p>
                      <a:pPr algn="ctr"/>
                      <a:r>
                        <a:rPr lang="de-DE" sz="1400" dirty="0" smtClean="0"/>
                        <a:t>100</a:t>
                      </a:r>
                      <a:endParaRPr lang="de-DE" sz="1400" dirty="0"/>
                    </a:p>
                  </a:txBody>
                  <a:tcPr/>
                </a:tc>
                <a:tc>
                  <a:txBody>
                    <a:bodyPr/>
                    <a:lstStyle/>
                    <a:p>
                      <a:pPr algn="ctr"/>
                      <a:r>
                        <a:rPr lang="de-DE" sz="1400" dirty="0" smtClean="0"/>
                        <a:t>10</a:t>
                      </a:r>
                      <a:endParaRPr lang="de-DE" sz="1400" dirty="0"/>
                    </a:p>
                  </a:txBody>
                  <a:tcPr/>
                </a:tc>
                <a:tc>
                  <a:txBody>
                    <a:bodyPr/>
                    <a:lstStyle/>
                    <a:p>
                      <a:pPr algn="ctr"/>
                      <a:r>
                        <a:rPr lang="de-DE" sz="1400" dirty="0" smtClean="0"/>
                        <a:t>0</a:t>
                      </a:r>
                      <a:endParaRPr lang="de-DE" sz="1400" dirty="0"/>
                    </a:p>
                  </a:txBody>
                  <a:tcPr/>
                </a:tc>
                <a:tc>
                  <a:txBody>
                    <a:bodyPr/>
                    <a:lstStyle/>
                    <a:p>
                      <a:pPr algn="ctr"/>
                      <a:r>
                        <a:rPr lang="de-DE" sz="1400" dirty="0" smtClean="0"/>
                        <a:t>100</a:t>
                      </a:r>
                      <a:endParaRPr lang="de-DE" sz="1400" dirty="0"/>
                    </a:p>
                  </a:txBody>
                  <a:tcPr/>
                </a:tc>
                <a:tc>
                  <a:txBody>
                    <a:bodyPr/>
                    <a:lstStyle/>
                    <a:p>
                      <a:pPr algn="ctr"/>
                      <a:r>
                        <a:rPr lang="de-DE" sz="1400" dirty="0" smtClean="0"/>
                        <a:t>0</a:t>
                      </a:r>
                      <a:endParaRPr lang="de-DE" sz="1400" dirty="0"/>
                    </a:p>
                  </a:txBody>
                  <a:tcPr/>
                </a:tc>
                <a:tc>
                  <a:txBody>
                    <a:bodyPr/>
                    <a:lstStyle/>
                    <a:p>
                      <a:pPr algn="ctr"/>
                      <a:r>
                        <a:rPr lang="de-DE" sz="1400" dirty="0" smtClean="0"/>
                        <a:t>100</a:t>
                      </a:r>
                      <a:endParaRPr lang="de-DE" sz="1400" dirty="0"/>
                    </a:p>
                  </a:txBody>
                  <a:tcPr/>
                </a:tc>
              </a:tr>
              <a:tr h="298919">
                <a:tc>
                  <a:txBody>
                    <a:bodyPr/>
                    <a:lstStyle/>
                    <a:p>
                      <a:r>
                        <a:rPr lang="de-DE" sz="1400" dirty="0" smtClean="0"/>
                        <a:t>Maschine</a:t>
                      </a:r>
                      <a:r>
                        <a:rPr lang="de-DE" sz="1400" baseline="0" dirty="0" smtClean="0"/>
                        <a:t> 3</a:t>
                      </a:r>
                      <a:endParaRPr lang="de-DE" sz="1400" dirty="0"/>
                    </a:p>
                  </a:txBody>
                  <a:tcPr/>
                </a:tc>
                <a:tc>
                  <a:txBody>
                    <a:bodyPr/>
                    <a:lstStyle/>
                    <a:p>
                      <a:pPr algn="ctr"/>
                      <a:r>
                        <a:rPr lang="de-DE" sz="1400" dirty="0" smtClean="0"/>
                        <a:t>50</a:t>
                      </a:r>
                      <a:endParaRPr lang="de-DE" sz="1400" dirty="0"/>
                    </a:p>
                  </a:txBody>
                  <a:tcPr/>
                </a:tc>
                <a:tc>
                  <a:txBody>
                    <a:bodyPr/>
                    <a:lstStyle/>
                    <a:p>
                      <a:pPr algn="ctr"/>
                      <a:r>
                        <a:rPr lang="de-DE" sz="1400" dirty="0" smtClean="0"/>
                        <a:t>5</a:t>
                      </a:r>
                      <a:endParaRPr lang="de-DE" sz="1400" dirty="0"/>
                    </a:p>
                  </a:txBody>
                  <a:tcPr/>
                </a:tc>
                <a:tc>
                  <a:txBody>
                    <a:bodyPr/>
                    <a:lstStyle/>
                    <a:p>
                      <a:pPr algn="ctr"/>
                      <a:r>
                        <a:rPr lang="de-DE" sz="1400" dirty="0" smtClean="0"/>
                        <a:t>5</a:t>
                      </a:r>
                      <a:endParaRPr lang="de-DE" sz="1400" dirty="0"/>
                    </a:p>
                  </a:txBody>
                  <a:tcPr/>
                </a:tc>
                <a:tc>
                  <a:txBody>
                    <a:bodyPr/>
                    <a:lstStyle/>
                    <a:p>
                      <a:pPr algn="ctr"/>
                      <a:r>
                        <a:rPr lang="de-DE" sz="1400" dirty="0" smtClean="0"/>
                        <a:t>45</a:t>
                      </a:r>
                      <a:endParaRPr lang="de-DE" sz="1400" dirty="0"/>
                    </a:p>
                  </a:txBody>
                  <a:tcPr/>
                </a:tc>
                <a:tc>
                  <a:txBody>
                    <a:bodyPr/>
                    <a:lstStyle/>
                    <a:p>
                      <a:pPr algn="ctr"/>
                      <a:r>
                        <a:rPr lang="de-DE" sz="1400" dirty="0" smtClean="0"/>
                        <a:t>35</a:t>
                      </a:r>
                      <a:endParaRPr lang="de-DE" sz="1400" dirty="0"/>
                    </a:p>
                  </a:txBody>
                  <a:tcPr/>
                </a:tc>
                <a:tc>
                  <a:txBody>
                    <a:bodyPr/>
                    <a:lstStyle/>
                    <a:p>
                      <a:pPr algn="ctr"/>
                      <a:r>
                        <a:rPr lang="de-DE" sz="1400" dirty="0" smtClean="0"/>
                        <a:t>10</a:t>
                      </a:r>
                      <a:endParaRPr lang="de-DE" sz="1400" dirty="0"/>
                    </a:p>
                  </a:txBody>
                  <a:tcPr/>
                </a:tc>
              </a:tr>
              <a:tr h="298919">
                <a:tc>
                  <a:txBody>
                    <a:bodyPr/>
                    <a:lstStyle/>
                    <a:p>
                      <a:r>
                        <a:rPr lang="de-DE" sz="1400" dirty="0" smtClean="0"/>
                        <a:t>Summe</a:t>
                      </a:r>
                      <a:endParaRPr lang="de-DE" sz="1400" dirty="0"/>
                    </a:p>
                  </a:txBody>
                  <a:tcPr/>
                </a:tc>
                <a:tc>
                  <a:txBody>
                    <a:bodyPr/>
                    <a:lstStyle/>
                    <a:p>
                      <a:pPr algn="ctr"/>
                      <a:r>
                        <a:rPr lang="de-DE" sz="1400" dirty="0" smtClean="0"/>
                        <a:t>1000</a:t>
                      </a:r>
                      <a:endParaRPr lang="de-DE" sz="1400" dirty="0"/>
                    </a:p>
                  </a:txBody>
                  <a:tcPr/>
                </a:tc>
                <a:tc>
                  <a:txBody>
                    <a:bodyPr/>
                    <a:lstStyle/>
                    <a:p>
                      <a:pPr algn="ctr"/>
                      <a:r>
                        <a:rPr lang="de-DE" sz="1400" dirty="0" smtClean="0"/>
                        <a:t>100</a:t>
                      </a:r>
                      <a:endParaRPr lang="de-DE" sz="1400" dirty="0"/>
                    </a:p>
                  </a:txBody>
                  <a:tcPr/>
                </a:tc>
                <a:tc>
                  <a:txBody>
                    <a:bodyPr/>
                    <a:lstStyle/>
                    <a:p>
                      <a:pPr algn="ctr"/>
                      <a:r>
                        <a:rPr lang="de-DE" sz="1400" dirty="0" smtClean="0"/>
                        <a:t>30</a:t>
                      </a:r>
                      <a:endParaRPr lang="de-DE" sz="1400" dirty="0"/>
                    </a:p>
                  </a:txBody>
                  <a:tcPr/>
                </a:tc>
                <a:tc>
                  <a:txBody>
                    <a:bodyPr/>
                    <a:lstStyle/>
                    <a:p>
                      <a:pPr algn="ctr"/>
                      <a:r>
                        <a:rPr lang="de-DE" sz="1400" dirty="0" smtClean="0"/>
                        <a:t>970</a:t>
                      </a:r>
                      <a:endParaRPr lang="de-DE" sz="1400" dirty="0"/>
                    </a:p>
                  </a:txBody>
                  <a:tcPr/>
                </a:tc>
                <a:tc>
                  <a:txBody>
                    <a:bodyPr/>
                    <a:lstStyle/>
                    <a:p>
                      <a:pPr algn="ctr"/>
                      <a:r>
                        <a:rPr lang="de-DE" sz="1400" dirty="0" smtClean="0"/>
                        <a:t>70</a:t>
                      </a:r>
                      <a:endParaRPr lang="de-DE" sz="1400" dirty="0"/>
                    </a:p>
                  </a:txBody>
                  <a:tcPr/>
                </a:tc>
                <a:tc>
                  <a:txBody>
                    <a:bodyPr/>
                    <a:lstStyle/>
                    <a:p>
                      <a:pPr algn="ctr"/>
                      <a:r>
                        <a:rPr lang="de-DE" sz="1400" dirty="0" smtClean="0"/>
                        <a:t>900</a:t>
                      </a:r>
                      <a:endParaRPr lang="de-DE" sz="1400" dirty="0"/>
                    </a:p>
                  </a:txBody>
                  <a:tcPr/>
                </a:tc>
              </a:tr>
            </a:tbl>
          </a:graphicData>
        </a:graphic>
      </p:graphicFrame>
      <p:sp>
        <p:nvSpPr>
          <p:cNvPr id="9"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69</a:t>
            </a:fld>
            <a:endParaRPr lang="de-DE"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Preis Aktie = Wert Aktie?</a:t>
            </a:r>
          </a:p>
        </p:txBody>
      </p:sp>
      <p:sp>
        <p:nvSpPr>
          <p:cNvPr id="17411" name="Rectangle 3"/>
          <p:cNvSpPr>
            <a:spLocks noGrp="1" noChangeArrowheads="1"/>
          </p:cNvSpPr>
          <p:nvPr>
            <p:ph type="body" idx="1"/>
          </p:nvPr>
        </p:nvSpPr>
        <p:spPr>
          <a:xfrm>
            <a:off x="323850" y="620713"/>
            <a:ext cx="8569325" cy="5400675"/>
          </a:xfrm>
        </p:spPr>
        <p:txBody>
          <a:bodyPr/>
          <a:lstStyle/>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Preis: tatsächliche Transaktionen als Grundlage</a:t>
            </a:r>
          </a:p>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Wert: von Subjekt zugemessener Betrag</a:t>
            </a:r>
            <a:endParaRPr lang="de-DE" sz="2000" dirty="0">
              <a:latin typeface="Verdana" charset="0"/>
              <a:ea typeface="ＭＳ Ｐゴシック" charset="0"/>
              <a:cs typeface="ＭＳ Ｐゴシック" charset="0"/>
            </a:endParaRPr>
          </a:p>
          <a:p>
            <a:pPr marL="0" indent="0" eaLnBrk="1" hangingPunct="1">
              <a:lnSpc>
                <a:spcPts val="2200"/>
              </a:lnSpc>
              <a:buFont typeface="Times" charset="0"/>
              <a:buNone/>
              <a:defRPr/>
            </a:pPr>
            <a:endParaRPr lang="de-DE" sz="2000" dirty="0" smtClean="0">
              <a:latin typeface="Verdana" charset="0"/>
              <a:ea typeface="ＭＳ Ｐゴシック" charset="0"/>
              <a:cs typeface="ＭＳ Ｐゴシック" charset="0"/>
            </a:endParaRPr>
          </a:p>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Beispiel (Abfindung ausscheidender Aktionäre)</a:t>
            </a:r>
          </a:p>
          <a:p>
            <a:pPr marL="0" indent="0" eaLnBrk="1" hangingPunct="1">
              <a:lnSpc>
                <a:spcPts val="2200"/>
              </a:lnSpc>
              <a:buFont typeface="Times" charset="0"/>
              <a:buNone/>
              <a:defRPr/>
            </a:pPr>
            <a:r>
              <a:rPr lang="de-DE" sz="2000" dirty="0" smtClean="0">
                <a:latin typeface="Verdana" charset="0"/>
                <a:ea typeface="ＭＳ Ｐゴシック" charset="0"/>
                <a:cs typeface="ＭＳ Ｐゴシック" charset="0"/>
              </a:rPr>
              <a:t>Börsenkurs Aktie x Aktienzahl = Unternehmenswert?</a:t>
            </a:r>
          </a:p>
          <a:p>
            <a:pPr marL="0" indent="0" eaLnBrk="1" hangingPunct="1">
              <a:lnSpc>
                <a:spcPts val="2200"/>
              </a:lnSpc>
              <a:buFont typeface="Times" charset="0"/>
              <a:buNone/>
              <a:defRPr/>
            </a:pPr>
            <a:endParaRPr lang="de-DE" sz="2000" dirty="0">
              <a:latin typeface="Verdana" charset="0"/>
              <a:ea typeface="ＭＳ Ｐゴシック" charset="0"/>
              <a:cs typeface="ＭＳ Ｐゴシック" charset="0"/>
            </a:endParaRPr>
          </a:p>
          <a:p>
            <a:pPr marL="0" indent="0" eaLnBrk="1" hangingPunct="1">
              <a:lnSpc>
                <a:spcPts val="2200"/>
              </a:lnSpc>
              <a:buFont typeface="Times" charset="0"/>
              <a:buNone/>
              <a:defRPr/>
            </a:pPr>
            <a:r>
              <a:rPr lang="de-DE" sz="2000" u="sng" dirty="0" smtClean="0">
                <a:latin typeface="Verdana" charset="0"/>
                <a:ea typeface="ＭＳ Ｐゴシック" charset="0"/>
                <a:cs typeface="ＭＳ Ｐゴシック" charset="0"/>
              </a:rPr>
              <a:t>Kritisch</a:t>
            </a:r>
            <a:r>
              <a:rPr lang="de-DE" sz="2000" dirty="0" smtClean="0">
                <a:latin typeface="Verdana" charset="0"/>
                <a:ea typeface="ＭＳ Ｐゴシック" charset="0"/>
                <a:cs typeface="ＭＳ Ｐゴシック" charset="0"/>
              </a:rPr>
              <a:t>:</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Börsenkurs repräsentativ?</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Marktwissen aller Teilnehmer beinhaltet auch Insiderwissen des Managements?</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Börsenkurs enthält keine Paketzuschläge</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Fehlbeurteilungen des Marktes als Maß?</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Individuelle Situation (Steuern, Nutzenfunktion und Risiko) nur als Durchschnitt der Marktteilnehmer.</a:t>
            </a:r>
          </a:p>
          <a:p>
            <a:pPr marL="0" indent="0" eaLnBrk="1" hangingPunct="1">
              <a:lnSpc>
                <a:spcPts val="2200"/>
              </a:lnSpc>
              <a:buFont typeface="Times" charset="0"/>
              <a:buNone/>
              <a:defRPr/>
            </a:pPr>
            <a:r>
              <a:rPr lang="de-DE" sz="2000" u="sng" dirty="0" smtClean="0">
                <a:latin typeface="Verdana" charset="0"/>
                <a:ea typeface="ＭＳ Ｐゴシック" charset="0"/>
                <a:cs typeface="ＭＳ Ｐゴシック" charset="0"/>
              </a:rPr>
              <a:t>BVerfG</a:t>
            </a:r>
            <a:r>
              <a:rPr lang="de-DE" sz="2000" dirty="0" smtClean="0">
                <a:latin typeface="Verdana" charset="0"/>
                <a:ea typeface="ＭＳ Ｐゴシック" charset="0"/>
                <a:cs typeface="ＭＳ Ｐゴシック" charset="0"/>
              </a:rPr>
              <a:t>: Mindestabfindung Börsenkurs (falls nicht erkennbar verzerrt), auch höherer Unternehmenswert (DCF-Basis) möglich!</a:t>
            </a:r>
            <a:endParaRPr lang="de-DE" sz="2000" dirty="0">
              <a:latin typeface="Verdana" charset="0"/>
              <a:ea typeface="ＭＳ Ｐゴシック" charset="0"/>
              <a:cs typeface="ＭＳ Ｐゴシック" charset="0"/>
            </a:endParaRPr>
          </a:p>
        </p:txBody>
      </p:sp>
      <p:sp>
        <p:nvSpPr>
          <p:cNvPr id="21508"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7</a:t>
            </a:fld>
            <a:endParaRPr lang="de-DE" sz="1200" dirty="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Fortsetzung Beispiel:</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476672"/>
            <a:ext cx="8712200" cy="50419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000"/>
              </a:lnSpc>
              <a:spcBef>
                <a:spcPts val="475"/>
              </a:spcBef>
              <a:buClr>
                <a:schemeClr val="accent1"/>
              </a:buClr>
            </a:pPr>
            <a:r>
              <a:rPr lang="de-DE" sz="1800" b="0" dirty="0" smtClean="0">
                <a:solidFill>
                  <a:schemeClr val="tx1"/>
                </a:solidFill>
                <a:ea typeface="ＭＳ Ｐゴシック" charset="0"/>
                <a:cs typeface="ＭＳ Ｐゴシック" charset="0"/>
              </a:rPr>
              <a:t>Beachte:</a:t>
            </a:r>
          </a:p>
          <a:p>
            <a:pPr eaLnBrk="1" hangingPunct="1">
              <a:lnSpc>
                <a:spcPts val="2000"/>
              </a:lnSpc>
              <a:spcBef>
                <a:spcPts val="475"/>
              </a:spcBef>
              <a:buClr>
                <a:schemeClr val="accent1"/>
              </a:buClr>
            </a:pPr>
            <a:r>
              <a:rPr lang="de-DE" sz="1800" b="0" dirty="0" smtClean="0">
                <a:solidFill>
                  <a:schemeClr val="tx1"/>
                </a:solidFill>
                <a:ea typeface="ＭＳ Ｐゴシック" charset="0"/>
                <a:cs typeface="ＭＳ Ｐゴシック" charset="0"/>
              </a:rPr>
              <a:t>Im ersten Verteilungsschritt konnten nur bei der Lagerhalle und der Maschine 3 die prozentual auf sie entfallenden Anteile der Abschreibungen von 100 verrechnet werden, bei den anderen VW deckelt der Mindestwert der VW die Abschreibung. Praktisch dürfte es die Unternehmensleitung oftmals in der Hand haben, für welche VW Mindestwerte überhaupt </a:t>
            </a:r>
            <a:r>
              <a:rPr lang="de-DE" sz="1800" b="0" dirty="0" err="1" smtClean="0">
                <a:solidFill>
                  <a:schemeClr val="tx1"/>
                </a:solidFill>
                <a:ea typeface="ＭＳ Ｐゴシック" charset="0"/>
                <a:cs typeface="ＭＳ Ｐゴシック" charset="0"/>
              </a:rPr>
              <a:t>be</a:t>
            </a:r>
            <a:r>
              <a:rPr lang="de-DE" sz="1800" b="0" dirty="0" smtClean="0">
                <a:solidFill>
                  <a:schemeClr val="tx1"/>
                </a:solidFill>
                <a:ea typeface="ＭＳ Ｐゴシック" charset="0"/>
                <a:cs typeface="ＭＳ Ｐゴシック" charset="0"/>
              </a:rPr>
              <a:t>-stimmt werden und Gesamtabschreibung wird letztlich überwiegend auf die Lagerhalle und die Maschine 3 verteilt. Dies mindert die nachfolgenden planmäßigen Abschreibungen. Wäre die außerplanmäßige Abschreibung dem Grund und Boden zugerechnet worden, hätte dies die künftigen plan-mäßigen Abschreibungen nicht verändert.</a:t>
            </a:r>
          </a:p>
          <a:p>
            <a:pPr eaLnBrk="1" hangingPunct="1">
              <a:lnSpc>
                <a:spcPts val="2000"/>
              </a:lnSpc>
              <a:spcBef>
                <a:spcPts val="475"/>
              </a:spcBef>
              <a:buClr>
                <a:schemeClr val="accent1"/>
              </a:buClr>
            </a:pPr>
            <a:r>
              <a:rPr lang="de-DE" sz="1800" b="0" dirty="0" smtClean="0">
                <a:solidFill>
                  <a:schemeClr val="tx1"/>
                </a:solidFill>
                <a:ea typeface="ＭＳ Ｐゴシック" charset="0"/>
                <a:cs typeface="ＭＳ Ｐゴシック" charset="0"/>
              </a:rPr>
              <a:t>Hätte das Gesamtvolumen der CGU-Wertminderung 150 betragen, wären die beiden VW mit Null zu bewerten und trotzdem wäre nicht der gesamte Aufwand berücksichtigungsfähig.</a:t>
            </a:r>
          </a:p>
          <a:p>
            <a:pPr eaLnBrk="1" hangingPunct="1">
              <a:lnSpc>
                <a:spcPts val="2000"/>
              </a:lnSpc>
              <a:spcBef>
                <a:spcPts val="475"/>
              </a:spcBef>
              <a:buClr>
                <a:schemeClr val="accent1"/>
              </a:buClr>
            </a:pPr>
            <a:r>
              <a:rPr lang="de-DE" sz="1800" b="0" dirty="0" smtClean="0">
                <a:solidFill>
                  <a:schemeClr val="tx1"/>
                </a:solidFill>
                <a:ea typeface="ＭＳ Ｐゴシック" charset="0"/>
                <a:cs typeface="ＭＳ Ｐゴシック" charset="0"/>
              </a:rPr>
              <a:t>Die resultierenden Buchwerte der einzelnen VW, die als abschreibbar gelten, haben keinerlei Bezug zu Zeitwerten (egal wie man diese definiert). Würde man einer CGU mehrere unrentable Immobilien zuordnen, ohne Mindestwerte vorzugeben, würden per Saldo die guten Immobilien ebenso abgeschrieben wie die schlechten, wenn ihre Buchwerte relativ höher sind, sogar noch mehr. Die resultierenden Daten sind weder für Controlling-zwecke, noch für Fragen einer Kreditbesicherung brauchbar.</a:t>
            </a:r>
            <a:endParaRPr lang="de-DE" sz="1800" b="0" dirty="0">
              <a:solidFill>
                <a:schemeClr val="tx1"/>
              </a:solidFill>
              <a:ea typeface="ＭＳ Ｐゴシック" charset="0"/>
              <a:cs typeface="ＭＳ Ｐゴシック" charset="0"/>
            </a:endParaRPr>
          </a:p>
          <a:p>
            <a:pPr eaLnBrk="1" hangingPunct="1">
              <a:lnSpc>
                <a:spcPts val="2000"/>
              </a:lnSpc>
              <a:spcBef>
                <a:spcPts val="475"/>
              </a:spcBef>
              <a:buClr>
                <a:schemeClr val="accent1"/>
              </a:buClr>
            </a:pPr>
            <a:endParaRPr lang="de-DE" sz="1800" b="0" dirty="0">
              <a:solidFill>
                <a:schemeClr val="tx1"/>
              </a:solidFill>
              <a:ea typeface="ＭＳ Ｐゴシック" charset="0"/>
              <a:cs typeface="ＭＳ Ｐゴシック" charset="0"/>
            </a:endParaRP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70</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6355722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Merkmale des </a:t>
            </a:r>
            <a:r>
              <a:rPr lang="de-DE" sz="2000" dirty="0" err="1" smtClean="0">
                <a:latin typeface="Verdana" charset="0"/>
                <a:ea typeface="ＭＳ Ｐゴシック" charset="0"/>
                <a:cs typeface="ＭＳ Ｐゴシック" charset="0"/>
              </a:rPr>
              <a:t>Impairmenttestes</a:t>
            </a:r>
            <a:r>
              <a:rPr lang="de-DE" sz="2000" dirty="0" smtClean="0">
                <a:latin typeface="Verdana" charset="0"/>
                <a:ea typeface="ＭＳ Ｐゴシック" charset="0"/>
                <a:cs typeface="ＭＳ Ｐゴシック" charset="0"/>
              </a:rPr>
              <a:t> (IAS 36)</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1356"/>
            <a:ext cx="8712200" cy="50419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342900" indent="-342900" eaLnBrk="1" hangingPunct="1">
              <a:lnSpc>
                <a:spcPts val="2200"/>
              </a:lnSpc>
              <a:spcBef>
                <a:spcPts val="475"/>
              </a:spcBef>
              <a:buClr>
                <a:schemeClr val="accent1"/>
              </a:buClr>
              <a:buFont typeface="+mj-lt"/>
              <a:buAutoNum type="arabicPeriod"/>
            </a:pPr>
            <a:r>
              <a:rPr lang="de-DE" sz="2000" b="0" dirty="0" smtClean="0">
                <a:solidFill>
                  <a:schemeClr val="tx1"/>
                </a:solidFill>
                <a:ea typeface="ＭＳ Ｐゴシック" charset="0"/>
                <a:cs typeface="ＭＳ Ｐゴシック" charset="0"/>
              </a:rPr>
              <a:t>Konsequent absatzmarktorientierte Bewertung (HGB: wird AV beschaffungsorientiert bewertet, kann es auch dann nicht </a:t>
            </a:r>
            <a:r>
              <a:rPr lang="de-DE" sz="2000" b="0" dirty="0" err="1" smtClean="0">
                <a:solidFill>
                  <a:schemeClr val="tx1"/>
                </a:solidFill>
                <a:ea typeface="ＭＳ Ｐゴシック" charset="0"/>
                <a:cs typeface="ＭＳ Ｐゴシック" charset="0"/>
              </a:rPr>
              <a:t>abge</a:t>
            </a:r>
            <a:r>
              <a:rPr lang="de-DE" sz="2000" b="0" dirty="0" smtClean="0">
                <a:solidFill>
                  <a:schemeClr val="tx1"/>
                </a:solidFill>
                <a:ea typeface="ＭＳ Ｐゴシック" charset="0"/>
                <a:cs typeface="ＭＳ Ｐゴシック" charset="0"/>
              </a:rPr>
              <a:t>-schrieben werden, wenn es keinen/kaum Nutzen stiftet; umgekehrt wird auf gesunkene Beschaffungswerte abgeschrieben, auch wenn kein Verlust droht).</a:t>
            </a:r>
          </a:p>
          <a:p>
            <a:pPr marL="342900" indent="-342900" eaLnBrk="1" hangingPunct="1">
              <a:lnSpc>
                <a:spcPts val="2200"/>
              </a:lnSpc>
              <a:spcBef>
                <a:spcPts val="475"/>
              </a:spcBef>
              <a:buClr>
                <a:schemeClr val="accent1"/>
              </a:buClr>
              <a:buFont typeface="+mj-lt"/>
              <a:buAutoNum type="arabicPeriod"/>
            </a:pPr>
            <a:r>
              <a:rPr lang="de-DE" sz="2000" b="0" dirty="0" smtClean="0">
                <a:solidFill>
                  <a:schemeClr val="tx1"/>
                </a:solidFill>
                <a:ea typeface="ＭＳ Ｐゴシック" charset="0"/>
                <a:cs typeface="ＭＳ Ｐゴシック" charset="0"/>
              </a:rPr>
              <a:t>Dauer der Wertminderung ist irrelevant.</a:t>
            </a:r>
          </a:p>
          <a:p>
            <a:pPr marL="342900" indent="-342900" eaLnBrk="1" hangingPunct="1">
              <a:lnSpc>
                <a:spcPts val="2200"/>
              </a:lnSpc>
              <a:spcBef>
                <a:spcPts val="475"/>
              </a:spcBef>
              <a:buClr>
                <a:schemeClr val="accent1"/>
              </a:buClr>
              <a:buFont typeface="+mj-lt"/>
              <a:buAutoNum type="arabicPeriod"/>
            </a:pPr>
            <a:r>
              <a:rPr lang="de-DE" sz="2000" b="0" dirty="0" smtClean="0">
                <a:solidFill>
                  <a:schemeClr val="tx1"/>
                </a:solidFill>
                <a:ea typeface="ＭＳ Ｐゴシック" charset="0"/>
                <a:cs typeface="ＭＳ Ｐゴシック" charset="0"/>
              </a:rPr>
              <a:t>Die Bewertung ist unternehmensbezogen, richtet sich also auch an den Planungen des Unternehmens aus (Ausnahme: Veräußerungswerte ohne reale Verkaufsabsicht).</a:t>
            </a:r>
          </a:p>
          <a:p>
            <a:pPr marL="342900" indent="-342900" eaLnBrk="1" hangingPunct="1">
              <a:lnSpc>
                <a:spcPts val="2200"/>
              </a:lnSpc>
              <a:spcBef>
                <a:spcPts val="475"/>
              </a:spcBef>
              <a:buClr>
                <a:schemeClr val="accent1"/>
              </a:buClr>
              <a:buFont typeface="+mj-lt"/>
              <a:buAutoNum type="arabicPeriod"/>
            </a:pPr>
            <a:r>
              <a:rPr lang="de-DE" sz="2000" b="0" dirty="0" smtClean="0">
                <a:solidFill>
                  <a:schemeClr val="tx1"/>
                </a:solidFill>
                <a:ea typeface="ＭＳ Ｐゴシック" charset="0"/>
                <a:cs typeface="ＭＳ Ｐゴシック" charset="0"/>
              </a:rPr>
              <a:t>Extrem aufwendig und bilanzpolitisch gestaltbar.</a:t>
            </a:r>
          </a:p>
          <a:p>
            <a:pPr marL="342900" indent="-342900" eaLnBrk="1" hangingPunct="1">
              <a:lnSpc>
                <a:spcPts val="2200"/>
              </a:lnSpc>
              <a:spcBef>
                <a:spcPts val="475"/>
              </a:spcBef>
              <a:buClr>
                <a:schemeClr val="accent1"/>
              </a:buClr>
              <a:buFont typeface="+mj-lt"/>
              <a:buAutoNum type="arabicPeriod"/>
            </a:pPr>
            <a:r>
              <a:rPr lang="de-DE" sz="2000" b="0" dirty="0" smtClean="0">
                <a:solidFill>
                  <a:schemeClr val="tx1"/>
                </a:solidFill>
                <a:ea typeface="ＭＳ Ｐゴシック" charset="0"/>
                <a:cs typeface="ＭＳ Ｐゴシック" charset="0"/>
              </a:rPr>
              <a:t>Keine echte Einzelbewertung, Wertminderungsaufwand wird verteilt.</a:t>
            </a:r>
          </a:p>
          <a:p>
            <a:pPr marL="342900" indent="-342900" eaLnBrk="1" hangingPunct="1">
              <a:lnSpc>
                <a:spcPts val="2200"/>
              </a:lnSpc>
              <a:spcBef>
                <a:spcPts val="475"/>
              </a:spcBef>
              <a:buClr>
                <a:schemeClr val="accent1"/>
              </a:buClr>
              <a:buFont typeface="+mj-lt"/>
              <a:buAutoNum type="arabicPeriod"/>
            </a:pPr>
            <a:r>
              <a:rPr lang="de-DE" sz="2000" b="0" dirty="0" smtClean="0">
                <a:solidFill>
                  <a:schemeClr val="tx1"/>
                </a:solidFill>
                <a:ea typeface="ＭＳ Ｐゴシック" charset="0"/>
                <a:cs typeface="ＭＳ Ｐゴシック" charset="0"/>
              </a:rPr>
              <a:t>Das gilt </a:t>
            </a:r>
            <a:r>
              <a:rPr lang="de-DE" sz="2000" b="0" dirty="0" err="1" smtClean="0">
                <a:solidFill>
                  <a:schemeClr val="tx1"/>
                </a:solidFill>
                <a:ea typeface="ＭＳ Ｐゴシック" charset="0"/>
                <a:cs typeface="ＭＳ Ｐゴシック" charset="0"/>
              </a:rPr>
              <a:t>vice</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versa</a:t>
            </a:r>
            <a:r>
              <a:rPr lang="de-DE" sz="2000" b="0" dirty="0" smtClean="0">
                <a:solidFill>
                  <a:schemeClr val="tx1"/>
                </a:solidFill>
                <a:ea typeface="ＭＳ Ｐゴシック" charset="0"/>
                <a:cs typeface="ＭＳ Ｐゴシック" charset="0"/>
              </a:rPr>
              <a:t> auch bei späteren Wertaufholungen, die zu zusätzlichen Problemen führen können.</a:t>
            </a:r>
          </a:p>
          <a:p>
            <a:pPr marL="342900" indent="-342900" eaLnBrk="1" hangingPunct="1">
              <a:lnSpc>
                <a:spcPts val="2200"/>
              </a:lnSpc>
              <a:spcBef>
                <a:spcPts val="475"/>
              </a:spcBef>
              <a:buClr>
                <a:schemeClr val="accent1"/>
              </a:buClr>
              <a:buFont typeface="+mj-lt"/>
              <a:buAutoNum type="arabicPeriod"/>
            </a:pPr>
            <a:endParaRPr lang="de-DE" sz="2000" b="0" dirty="0">
              <a:solidFill>
                <a:schemeClr val="tx1"/>
              </a:solidFill>
              <a:ea typeface="ＭＳ Ｐゴシック" charset="0"/>
              <a:cs typeface="ＭＳ Ｐゴシック" charset="0"/>
            </a:endParaRP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71</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8857467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Investment </a:t>
            </a:r>
            <a:r>
              <a:rPr lang="de-DE" sz="2000" dirty="0">
                <a:latin typeface="Verdana" charset="0"/>
                <a:ea typeface="ＭＳ Ｐゴシック" charset="0"/>
                <a:cs typeface="ＭＳ Ｐゴシック" charset="0"/>
              </a:rPr>
              <a:t>P</a:t>
            </a:r>
            <a:r>
              <a:rPr lang="de-DE" sz="2000" dirty="0" smtClean="0">
                <a:latin typeface="Verdana" charset="0"/>
                <a:ea typeface="ＭＳ Ｐゴシック" charset="0"/>
                <a:cs typeface="ＭＳ Ｐゴシック" charset="0"/>
              </a:rPr>
              <a:t>roperties (IAS 40)</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1356"/>
            <a:ext cx="8712200" cy="72142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1800" b="0" dirty="0" smtClean="0">
                <a:solidFill>
                  <a:schemeClr val="tx1"/>
                </a:solidFill>
                <a:ea typeface="ＭＳ Ｐゴシック" charset="0"/>
                <a:cs typeface="ＭＳ Ｐゴシック" charset="0"/>
              </a:rPr>
              <a:t>Investment = Finanzanlagen, Properties = Sachanlagen =&gt;</a:t>
            </a:r>
          </a:p>
          <a:p>
            <a:pPr eaLnBrk="1" hangingPunct="1">
              <a:lnSpc>
                <a:spcPts val="2200"/>
              </a:lnSpc>
              <a:spcBef>
                <a:spcPts val="475"/>
              </a:spcBef>
              <a:buClr>
                <a:schemeClr val="accent1"/>
              </a:buClr>
            </a:pPr>
            <a:r>
              <a:rPr lang="de-DE" sz="1800" b="0" dirty="0" smtClean="0">
                <a:solidFill>
                  <a:schemeClr val="tx1"/>
                </a:solidFill>
                <a:ea typeface="ＭＳ Ｐゴシック" charset="0"/>
                <a:cs typeface="ＭＳ Ｐゴシック" charset="0"/>
              </a:rPr>
              <a:t>Ist eine Sonderbehandlung in der Rechnungslegung sinnvoll?</a:t>
            </a:r>
            <a:endParaRPr lang="de-DE" sz="1800" b="0" dirty="0">
              <a:solidFill>
                <a:schemeClr val="tx1"/>
              </a:solidFill>
              <a:ea typeface="ＭＳ Ｐゴシック" charset="0"/>
              <a:cs typeface="ＭＳ Ｐゴシック" charset="0"/>
            </a:endParaRPr>
          </a:p>
        </p:txBody>
      </p:sp>
      <p:graphicFrame>
        <p:nvGraphicFramePr>
          <p:cNvPr id="2" name="Tabelle 1"/>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876601030"/>
              </p:ext>
            </p:extLst>
          </p:nvPr>
        </p:nvGraphicFramePr>
        <p:xfrm>
          <a:off x="251520" y="1397000"/>
          <a:ext cx="8640960" cy="4515485"/>
        </p:xfrm>
        <a:graphic>
          <a:graphicData uri="http://schemas.openxmlformats.org/drawingml/2006/table">
            <a:tbl>
              <a:tblPr firstRow="1" bandRow="1">
                <a:tableStyleId>{5C22544A-7EE6-4342-B048-85BDC9FD1C3A}</a:tableStyleId>
              </a:tblPr>
              <a:tblGrid>
                <a:gridCol w="2160240"/>
                <a:gridCol w="2232248"/>
                <a:gridCol w="2088232"/>
                <a:gridCol w="2160240"/>
              </a:tblGrid>
              <a:tr h="533945">
                <a:tc>
                  <a:txBody>
                    <a:bodyPr/>
                    <a:lstStyle/>
                    <a:p>
                      <a:endParaRPr lang="de-DE" sz="1600" dirty="0"/>
                    </a:p>
                  </a:txBody>
                  <a:tcPr/>
                </a:tc>
                <a:tc>
                  <a:txBody>
                    <a:bodyPr/>
                    <a:lstStyle/>
                    <a:p>
                      <a:r>
                        <a:rPr lang="de-DE" sz="1600" dirty="0" smtClean="0"/>
                        <a:t>Finanzanlagen</a:t>
                      </a:r>
                      <a:endParaRPr lang="de-DE" sz="1600" dirty="0"/>
                    </a:p>
                  </a:txBody>
                  <a:tcPr/>
                </a:tc>
                <a:tc>
                  <a:txBody>
                    <a:bodyPr/>
                    <a:lstStyle/>
                    <a:p>
                      <a:r>
                        <a:rPr lang="de-DE" sz="1600" dirty="0" smtClean="0"/>
                        <a:t>Investment</a:t>
                      </a:r>
                      <a:r>
                        <a:rPr lang="de-DE" sz="1600" baseline="0" dirty="0" smtClean="0"/>
                        <a:t> Property</a:t>
                      </a:r>
                      <a:endParaRPr lang="de-DE" sz="1600" dirty="0"/>
                    </a:p>
                  </a:txBody>
                  <a:tcPr/>
                </a:tc>
                <a:tc>
                  <a:txBody>
                    <a:bodyPr/>
                    <a:lstStyle/>
                    <a:p>
                      <a:r>
                        <a:rPr lang="de-DE" sz="1600" dirty="0" smtClean="0"/>
                        <a:t>Immobilie</a:t>
                      </a:r>
                      <a:endParaRPr lang="de-DE" sz="1600" dirty="0"/>
                    </a:p>
                  </a:txBody>
                  <a:tcPr/>
                </a:tc>
              </a:tr>
              <a:tr h="533945">
                <a:tc>
                  <a:txBody>
                    <a:bodyPr/>
                    <a:lstStyle/>
                    <a:p>
                      <a:r>
                        <a:rPr lang="de-DE" sz="1600" dirty="0" smtClean="0"/>
                        <a:t>Charakter</a:t>
                      </a:r>
                      <a:endParaRPr lang="de-DE" sz="1600" dirty="0"/>
                    </a:p>
                  </a:txBody>
                  <a:tcPr/>
                </a:tc>
                <a:tc>
                  <a:txBody>
                    <a:bodyPr/>
                    <a:lstStyle/>
                    <a:p>
                      <a:r>
                        <a:rPr lang="de-DE" sz="1600" dirty="0" smtClean="0"/>
                        <a:t>Monetär</a:t>
                      </a:r>
                      <a:endParaRPr lang="de-DE" sz="1600" dirty="0"/>
                    </a:p>
                  </a:txBody>
                  <a:tcPr/>
                </a:tc>
                <a:tc>
                  <a:txBody>
                    <a:bodyPr/>
                    <a:lstStyle/>
                    <a:p>
                      <a:r>
                        <a:rPr lang="de-DE" sz="1600" dirty="0" smtClean="0"/>
                        <a:t>Physische Substanz</a:t>
                      </a:r>
                      <a:endParaRPr lang="de-DE" sz="1600" dirty="0"/>
                    </a:p>
                  </a:txBody>
                  <a:tcPr/>
                </a:tc>
                <a:tc>
                  <a:txBody>
                    <a:bodyPr/>
                    <a:lstStyle/>
                    <a:p>
                      <a:r>
                        <a:rPr lang="de-DE" sz="1600" dirty="0" smtClean="0"/>
                        <a:t>Physische Substanz</a:t>
                      </a:r>
                      <a:endParaRPr lang="de-DE" sz="1600" dirty="0"/>
                    </a:p>
                  </a:txBody>
                  <a:tcPr/>
                </a:tc>
              </a:tr>
              <a:tr h="533945">
                <a:tc>
                  <a:txBody>
                    <a:bodyPr/>
                    <a:lstStyle/>
                    <a:p>
                      <a:r>
                        <a:rPr lang="de-DE" sz="1600" dirty="0" smtClean="0"/>
                        <a:t>Abnutzbarkeit,</a:t>
                      </a:r>
                      <a:r>
                        <a:rPr lang="de-DE" sz="1600" baseline="0" dirty="0" smtClean="0"/>
                        <a:t> Erhaltungsaufwand (Fixkosten)</a:t>
                      </a:r>
                      <a:endParaRPr lang="de-DE" sz="1600" dirty="0"/>
                    </a:p>
                  </a:txBody>
                  <a:tcPr/>
                </a:tc>
                <a:tc>
                  <a:txBody>
                    <a:bodyPr/>
                    <a:lstStyle/>
                    <a:p>
                      <a:r>
                        <a:rPr lang="de-DE" sz="1600" dirty="0" smtClean="0"/>
                        <a:t>Nein</a:t>
                      </a:r>
                      <a:endParaRPr lang="de-DE" sz="1600" dirty="0"/>
                    </a:p>
                  </a:txBody>
                  <a:tcPr/>
                </a:tc>
                <a:tc>
                  <a:txBody>
                    <a:bodyPr/>
                    <a:lstStyle/>
                    <a:p>
                      <a:r>
                        <a:rPr lang="de-DE" sz="1600" dirty="0" smtClean="0"/>
                        <a:t>Ja</a:t>
                      </a:r>
                      <a:endParaRPr lang="de-DE" sz="1600" dirty="0"/>
                    </a:p>
                  </a:txBody>
                  <a:tcPr/>
                </a:tc>
                <a:tc>
                  <a:txBody>
                    <a:bodyPr/>
                    <a:lstStyle/>
                    <a:p>
                      <a:r>
                        <a:rPr lang="de-DE" sz="1600" dirty="0" smtClean="0"/>
                        <a:t>Ja</a:t>
                      </a:r>
                      <a:endParaRPr lang="de-DE" sz="1600" dirty="0"/>
                    </a:p>
                  </a:txBody>
                  <a:tcPr/>
                </a:tc>
              </a:tr>
              <a:tr h="526631">
                <a:tc>
                  <a:txBody>
                    <a:bodyPr/>
                    <a:lstStyle/>
                    <a:p>
                      <a:r>
                        <a:rPr lang="de-DE" sz="1600" dirty="0" smtClean="0"/>
                        <a:t>Anlagemotiv</a:t>
                      </a:r>
                      <a:endParaRPr lang="de-DE" sz="1600" dirty="0"/>
                    </a:p>
                  </a:txBody>
                  <a:tcPr/>
                </a:tc>
                <a:tc>
                  <a:txBody>
                    <a:bodyPr/>
                    <a:lstStyle/>
                    <a:p>
                      <a:r>
                        <a:rPr lang="de-DE" sz="1600" dirty="0" smtClean="0"/>
                        <a:t>Laufende Rendite,</a:t>
                      </a:r>
                      <a:r>
                        <a:rPr lang="de-DE" sz="1600" baseline="0" dirty="0" smtClean="0"/>
                        <a:t> Wertsteigerung</a:t>
                      </a:r>
                      <a:endParaRPr lang="de-DE" sz="1600" dirty="0"/>
                    </a:p>
                  </a:txBody>
                  <a:tcPr/>
                </a:tc>
                <a:tc>
                  <a:txBody>
                    <a:bodyPr/>
                    <a:lstStyle/>
                    <a:p>
                      <a:r>
                        <a:rPr lang="de-DE" sz="1600" dirty="0" smtClean="0"/>
                        <a:t>Laufende Rendite, Wertsteigerung</a:t>
                      </a:r>
                      <a:endParaRPr lang="de-DE" sz="1600" dirty="0"/>
                    </a:p>
                  </a:txBody>
                  <a:tcPr/>
                </a:tc>
                <a:tc>
                  <a:txBody>
                    <a:bodyPr/>
                    <a:lstStyle/>
                    <a:p>
                      <a:r>
                        <a:rPr lang="de-DE" sz="1600" dirty="0" smtClean="0"/>
                        <a:t>Produktion von Gütern und Dienstleistungen</a:t>
                      </a:r>
                      <a:endParaRPr lang="de-DE" sz="1600" dirty="0"/>
                    </a:p>
                  </a:txBody>
                  <a:tcPr/>
                </a:tc>
              </a:tr>
              <a:tr h="307960">
                <a:tc>
                  <a:txBody>
                    <a:bodyPr/>
                    <a:lstStyle/>
                    <a:p>
                      <a:r>
                        <a:rPr lang="de-DE" sz="1600" dirty="0" smtClean="0"/>
                        <a:t>Markt</a:t>
                      </a:r>
                      <a:endParaRPr lang="de-DE" sz="1600" dirty="0"/>
                    </a:p>
                  </a:txBody>
                  <a:tcPr/>
                </a:tc>
                <a:tc>
                  <a:txBody>
                    <a:bodyPr/>
                    <a:lstStyle/>
                    <a:p>
                      <a:r>
                        <a:rPr lang="de-DE" sz="1600" dirty="0" smtClean="0"/>
                        <a:t>Liquide</a:t>
                      </a:r>
                      <a:endParaRPr lang="de-DE" sz="1600" dirty="0"/>
                    </a:p>
                  </a:txBody>
                  <a:tcPr/>
                </a:tc>
                <a:tc>
                  <a:txBody>
                    <a:bodyPr/>
                    <a:lstStyle/>
                    <a:p>
                      <a:r>
                        <a:rPr lang="de-DE" sz="1600" dirty="0" smtClean="0"/>
                        <a:t>Nicht sehr liquide</a:t>
                      </a:r>
                      <a:endParaRPr lang="de-DE" sz="1600" dirty="0"/>
                    </a:p>
                  </a:txBody>
                  <a:tcPr/>
                </a:tc>
                <a:tc>
                  <a:txBody>
                    <a:bodyPr/>
                    <a:lstStyle/>
                    <a:p>
                      <a:r>
                        <a:rPr lang="de-DE" sz="1600" dirty="0" smtClean="0"/>
                        <a:t>Nicht sehr liquide</a:t>
                      </a:r>
                      <a:endParaRPr lang="de-DE" sz="1600" dirty="0"/>
                    </a:p>
                  </a:txBody>
                  <a:tcPr/>
                </a:tc>
              </a:tr>
              <a:tr h="404727">
                <a:tc>
                  <a:txBody>
                    <a:bodyPr/>
                    <a:lstStyle/>
                    <a:p>
                      <a:r>
                        <a:rPr lang="de-DE" sz="1600" dirty="0" smtClean="0"/>
                        <a:t>Standardisierung</a:t>
                      </a:r>
                      <a:endParaRPr lang="de-DE" sz="1600" dirty="0"/>
                    </a:p>
                  </a:txBody>
                  <a:tcPr/>
                </a:tc>
                <a:tc>
                  <a:txBody>
                    <a:bodyPr/>
                    <a:lstStyle/>
                    <a:p>
                      <a:r>
                        <a:rPr lang="de-DE" sz="1600" dirty="0" smtClean="0"/>
                        <a:t>Regelmäßig Ja</a:t>
                      </a:r>
                      <a:endParaRPr lang="de-DE" sz="1600" dirty="0"/>
                    </a:p>
                  </a:txBody>
                  <a:tcPr/>
                </a:tc>
                <a:tc>
                  <a:txBody>
                    <a:bodyPr/>
                    <a:lstStyle/>
                    <a:p>
                      <a:r>
                        <a:rPr lang="de-DE" sz="1600" dirty="0" smtClean="0"/>
                        <a:t>Nein</a:t>
                      </a:r>
                      <a:endParaRPr lang="de-DE" sz="1600" dirty="0"/>
                    </a:p>
                  </a:txBody>
                  <a:tcPr/>
                </a:tc>
                <a:tc>
                  <a:txBody>
                    <a:bodyPr/>
                    <a:lstStyle/>
                    <a:p>
                      <a:r>
                        <a:rPr lang="de-DE" sz="1600" dirty="0" smtClean="0"/>
                        <a:t>Nein</a:t>
                      </a:r>
                      <a:endParaRPr lang="de-DE" sz="1600" dirty="0"/>
                    </a:p>
                  </a:txBody>
                  <a:tcPr/>
                </a:tc>
              </a:tr>
              <a:tr h="392198">
                <a:tc>
                  <a:txBody>
                    <a:bodyPr/>
                    <a:lstStyle/>
                    <a:p>
                      <a:r>
                        <a:rPr lang="de-DE" sz="1600" dirty="0" smtClean="0"/>
                        <a:t>Fungibilität</a:t>
                      </a:r>
                      <a:endParaRPr lang="de-DE" sz="1600" dirty="0"/>
                    </a:p>
                  </a:txBody>
                  <a:tcPr/>
                </a:tc>
                <a:tc>
                  <a:txBody>
                    <a:bodyPr/>
                    <a:lstStyle/>
                    <a:p>
                      <a:r>
                        <a:rPr lang="de-DE" sz="1600" dirty="0" smtClean="0"/>
                        <a:t>Mittel bis sehr hoch</a:t>
                      </a:r>
                      <a:endParaRPr lang="de-DE" sz="1600" dirty="0"/>
                    </a:p>
                  </a:txBody>
                  <a:tcPr/>
                </a:tc>
                <a:tc>
                  <a:txBody>
                    <a:bodyPr/>
                    <a:lstStyle/>
                    <a:p>
                      <a:r>
                        <a:rPr lang="de-DE" sz="1600" dirty="0" smtClean="0"/>
                        <a:t>Gering</a:t>
                      </a:r>
                      <a:endParaRPr lang="de-DE" sz="1600" dirty="0"/>
                    </a:p>
                  </a:txBody>
                  <a:tcPr/>
                </a:tc>
                <a:tc>
                  <a:txBody>
                    <a:bodyPr/>
                    <a:lstStyle/>
                    <a:p>
                      <a:r>
                        <a:rPr lang="de-DE" sz="1600" dirty="0" smtClean="0"/>
                        <a:t>(Sehr) gering</a:t>
                      </a:r>
                      <a:endParaRPr lang="de-DE" sz="1600" dirty="0"/>
                    </a:p>
                  </a:txBody>
                  <a:tcPr/>
                </a:tc>
              </a:tr>
              <a:tr h="533945">
                <a:tc>
                  <a:txBody>
                    <a:bodyPr/>
                    <a:lstStyle/>
                    <a:p>
                      <a:r>
                        <a:rPr lang="de-DE" sz="1600" dirty="0" smtClean="0"/>
                        <a:t>Anzahl von Transaktionen</a:t>
                      </a:r>
                      <a:endParaRPr lang="de-DE" sz="1600" dirty="0"/>
                    </a:p>
                  </a:txBody>
                  <a:tcPr/>
                </a:tc>
                <a:tc>
                  <a:txBody>
                    <a:bodyPr/>
                    <a:lstStyle/>
                    <a:p>
                      <a:r>
                        <a:rPr lang="de-DE" sz="1600" dirty="0" smtClean="0"/>
                        <a:t>Wenig bis viel</a:t>
                      </a:r>
                      <a:endParaRPr lang="de-DE" sz="1600" dirty="0"/>
                    </a:p>
                  </a:txBody>
                  <a:tcPr/>
                </a:tc>
                <a:tc>
                  <a:txBody>
                    <a:bodyPr/>
                    <a:lstStyle/>
                    <a:p>
                      <a:r>
                        <a:rPr lang="de-DE" sz="1600" dirty="0" smtClean="0"/>
                        <a:t>Wenige</a:t>
                      </a:r>
                      <a:endParaRPr lang="de-DE" sz="1600" dirty="0"/>
                    </a:p>
                  </a:txBody>
                  <a:tcPr/>
                </a:tc>
                <a:tc>
                  <a:txBody>
                    <a:bodyPr/>
                    <a:lstStyle/>
                    <a:p>
                      <a:r>
                        <a:rPr lang="de-DE" sz="1600" dirty="0" smtClean="0"/>
                        <a:t>(Sehr) wenige</a:t>
                      </a:r>
                      <a:endParaRPr lang="de-DE" sz="1600" dirty="0"/>
                    </a:p>
                  </a:txBody>
                  <a:tcPr/>
                </a:tc>
              </a:tr>
            </a:tbl>
          </a:graphicData>
        </a:graphic>
      </p:graphicFrame>
      <p:sp>
        <p:nvSpPr>
          <p:cNvPr id="11"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72</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19978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Begriff des Fair Value</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1356"/>
            <a:ext cx="8712200" cy="50419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dirty="0" smtClean="0">
                <a:solidFill>
                  <a:schemeClr val="tx1"/>
                </a:solidFill>
                <a:ea typeface="ＭＳ Ｐゴシック" charset="0"/>
                <a:cs typeface="ＭＳ Ｐゴシック" charset="0"/>
              </a:rPr>
              <a:t>IAS 40.5</a:t>
            </a:r>
          </a:p>
          <a:p>
            <a:pPr eaLnBrk="1" hangingPunct="1">
              <a:lnSpc>
                <a:spcPts val="2200"/>
              </a:lnSpc>
              <a:spcBef>
                <a:spcPts val="475"/>
              </a:spcBef>
              <a:buClr>
                <a:schemeClr val="accent1"/>
              </a:buClr>
            </a:pPr>
            <a:endParaRPr lang="de-DE" sz="2000" b="0" dirty="0" smtClean="0">
              <a:solidFill>
                <a:schemeClr val="tx1"/>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smtClean="0">
                <a:solidFill>
                  <a:schemeClr val="tx1"/>
                </a:solidFill>
                <a:ea typeface="ＭＳ Ｐゴシック" charset="0"/>
                <a:cs typeface="ＭＳ Ｐゴシック" charset="0"/>
              </a:rPr>
              <a:t>„Fair </a:t>
            </a:r>
            <a:r>
              <a:rPr lang="de-DE" sz="2000" b="0" dirty="0" err="1" smtClean="0">
                <a:solidFill>
                  <a:schemeClr val="tx1"/>
                </a:solidFill>
                <a:ea typeface="ＭＳ Ｐゴシック" charset="0"/>
                <a:cs typeface="ＭＳ Ｐゴシック" charset="0"/>
              </a:rPr>
              <a:t>value</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is</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the</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amount</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for</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which</a:t>
            </a:r>
            <a:r>
              <a:rPr lang="de-DE" sz="2000" b="0" dirty="0" smtClean="0">
                <a:solidFill>
                  <a:schemeClr val="tx1"/>
                </a:solidFill>
                <a:ea typeface="ＭＳ Ｐゴシック" charset="0"/>
                <a:cs typeface="ＭＳ Ｐゴシック" charset="0"/>
              </a:rPr>
              <a:t> an </a:t>
            </a:r>
            <a:r>
              <a:rPr lang="de-DE" sz="2000" b="0" dirty="0" err="1" smtClean="0">
                <a:solidFill>
                  <a:schemeClr val="tx1"/>
                </a:solidFill>
                <a:ea typeface="ＭＳ Ｐゴシック" charset="0"/>
                <a:cs typeface="ＭＳ Ｐゴシック" charset="0"/>
              </a:rPr>
              <a:t>asset</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could</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be</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exchanged</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between</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knowledgeable</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willing</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parties</a:t>
            </a:r>
            <a:r>
              <a:rPr lang="de-DE" sz="2000" b="0" dirty="0" smtClean="0">
                <a:solidFill>
                  <a:schemeClr val="tx1"/>
                </a:solidFill>
                <a:ea typeface="ＭＳ Ｐゴシック" charset="0"/>
                <a:cs typeface="ＭＳ Ｐゴシック" charset="0"/>
              </a:rPr>
              <a:t> in an </a:t>
            </a:r>
            <a:r>
              <a:rPr lang="de-DE" sz="2000" b="0" dirty="0" err="1" smtClean="0">
                <a:solidFill>
                  <a:schemeClr val="tx1"/>
                </a:solidFill>
                <a:ea typeface="ＭＳ Ｐゴシック" charset="0"/>
                <a:cs typeface="ＭＳ Ｐゴシック" charset="0"/>
              </a:rPr>
              <a:t>arm‘s</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length</a:t>
            </a:r>
            <a:r>
              <a:rPr lang="de-DE" sz="2000" b="0" dirty="0" smtClean="0">
                <a:solidFill>
                  <a:schemeClr val="tx1"/>
                </a:solidFill>
                <a:ea typeface="ＭＳ Ｐゴシック" charset="0"/>
                <a:cs typeface="ＭＳ Ｐゴシック" charset="0"/>
              </a:rPr>
              <a:t> </a:t>
            </a:r>
            <a:r>
              <a:rPr lang="de-DE" sz="2000" b="0" dirty="0" err="1" smtClean="0">
                <a:solidFill>
                  <a:schemeClr val="tx1"/>
                </a:solidFill>
                <a:ea typeface="ＭＳ Ｐゴシック" charset="0"/>
                <a:cs typeface="ＭＳ Ｐゴシック" charset="0"/>
              </a:rPr>
              <a:t>transaction</a:t>
            </a:r>
            <a:r>
              <a:rPr lang="de-DE" sz="2000" b="0" dirty="0" smtClean="0">
                <a:solidFill>
                  <a:schemeClr val="tx1"/>
                </a:solidFill>
                <a:ea typeface="ＭＳ Ｐゴシック" charset="0"/>
                <a:cs typeface="ＭＳ Ｐゴシック" charset="0"/>
              </a:rPr>
              <a:t>.“ Deckt sich mit dem Marktbegriff von IVSC, TEGOVA und RICS und der (neuen) Verkehrsdefinition in § 194 </a:t>
            </a:r>
            <a:r>
              <a:rPr lang="de-DE" sz="2000" b="0" dirty="0" err="1" smtClean="0">
                <a:solidFill>
                  <a:schemeClr val="tx1"/>
                </a:solidFill>
                <a:ea typeface="ＭＳ Ｐゴシック" charset="0"/>
                <a:cs typeface="ＭＳ Ｐゴシック" charset="0"/>
              </a:rPr>
              <a:t>BauG</a:t>
            </a:r>
            <a:r>
              <a:rPr lang="de-DE" sz="2000" b="0" dirty="0" smtClean="0">
                <a:solidFill>
                  <a:schemeClr val="tx1"/>
                </a:solidFill>
                <a:ea typeface="ＭＳ Ｐゴシック" charset="0"/>
                <a:cs typeface="ＭＳ Ｐゴシック" charset="0"/>
              </a:rPr>
              <a:t>.</a:t>
            </a:r>
          </a:p>
          <a:p>
            <a:pPr eaLnBrk="1" hangingPunct="1">
              <a:lnSpc>
                <a:spcPts val="2200"/>
              </a:lnSpc>
              <a:spcBef>
                <a:spcPts val="475"/>
              </a:spcBef>
              <a:buClr>
                <a:schemeClr val="accent1"/>
              </a:buClr>
            </a:pPr>
            <a:endParaRPr lang="de-DE" sz="2000" b="0" dirty="0" smtClean="0">
              <a:solidFill>
                <a:schemeClr val="tx1"/>
              </a:solidFill>
              <a:ea typeface="ＭＳ Ｐゴシック" charset="0"/>
              <a:cs typeface="ＭＳ Ｐゴシック" charset="0"/>
            </a:endParaRPr>
          </a:p>
          <a:p>
            <a:pPr marL="285750" indent="-285750" eaLnBrk="1" hangingPunct="1">
              <a:lnSpc>
                <a:spcPts val="2200"/>
              </a:lnSpc>
              <a:spcBef>
                <a:spcPts val="475"/>
              </a:spcBef>
              <a:buClr>
                <a:schemeClr val="accent1"/>
              </a:buClr>
              <a:buFont typeface="Wingdings" charset="2"/>
              <a:buChar char="Ø"/>
            </a:pPr>
            <a:r>
              <a:rPr lang="de-DE" sz="2000" b="0" dirty="0" smtClean="0">
                <a:solidFill>
                  <a:schemeClr val="tx1"/>
                </a:solidFill>
                <a:ea typeface="ＭＳ Ｐゴシック" charset="0"/>
                <a:cs typeface="ＭＳ Ｐゴシック" charset="0"/>
              </a:rPr>
              <a:t>Absatzmarktwert, kein Zugangswert (Sachwertverfahren unzulässig)</a:t>
            </a:r>
          </a:p>
          <a:p>
            <a:pPr marL="285750" indent="-285750" eaLnBrk="1" hangingPunct="1">
              <a:lnSpc>
                <a:spcPts val="2200"/>
              </a:lnSpc>
              <a:spcBef>
                <a:spcPts val="475"/>
              </a:spcBef>
              <a:buClr>
                <a:schemeClr val="accent1"/>
              </a:buClr>
              <a:buFont typeface="Wingdings" charset="2"/>
              <a:buChar char="Ø"/>
            </a:pPr>
            <a:r>
              <a:rPr lang="de-DE" sz="2000" b="0" dirty="0" smtClean="0">
                <a:solidFill>
                  <a:schemeClr val="tx1"/>
                </a:solidFill>
                <a:ea typeface="ＭＳ Ｐゴシック" charset="0"/>
                <a:cs typeface="ＭＳ Ｐゴシック" charset="0"/>
              </a:rPr>
              <a:t>Objektiver Wert ohne Berücksichtigung unternehmensspezifischer Faktoren (Portfolio-, Steuer-, Finanzierungseffekte etc.).</a:t>
            </a:r>
          </a:p>
          <a:p>
            <a:pPr marL="285750" indent="-285750" eaLnBrk="1" hangingPunct="1">
              <a:lnSpc>
                <a:spcPts val="2200"/>
              </a:lnSpc>
              <a:spcBef>
                <a:spcPts val="475"/>
              </a:spcBef>
              <a:buClr>
                <a:schemeClr val="accent1"/>
              </a:buClr>
              <a:buFont typeface="Wingdings" charset="2"/>
              <a:buChar char="Ø"/>
            </a:pPr>
            <a:r>
              <a:rPr lang="de-DE" sz="2000" b="0" dirty="0" smtClean="0">
                <a:solidFill>
                  <a:schemeClr val="tx1"/>
                </a:solidFill>
                <a:ea typeface="ＭＳ Ｐゴシック" charset="0"/>
                <a:cs typeface="ＭＳ Ｐゴシック" charset="0"/>
              </a:rPr>
              <a:t>Annahme jederzeitiger Verkauf möglich (ohne Preiseffekt, Restriktionen durch Gesetz oder Satzung der Verträge). Argument: kein Einfluss auf andere Cashflows.</a:t>
            </a:r>
          </a:p>
          <a:p>
            <a:pPr marL="285750" indent="-285750" eaLnBrk="1" hangingPunct="1">
              <a:lnSpc>
                <a:spcPts val="2200"/>
              </a:lnSpc>
              <a:spcBef>
                <a:spcPts val="475"/>
              </a:spcBef>
              <a:buClr>
                <a:schemeClr val="accent1"/>
              </a:buClr>
              <a:buFont typeface="Wingdings" charset="2"/>
              <a:buChar char="Ø"/>
            </a:pPr>
            <a:r>
              <a:rPr lang="de-DE" sz="2000" b="0" dirty="0" smtClean="0">
                <a:solidFill>
                  <a:schemeClr val="tx1"/>
                </a:solidFill>
                <a:ea typeface="ＭＳ Ｐゴシック" charset="0"/>
                <a:cs typeface="ＭＳ Ｐゴシック" charset="0"/>
              </a:rPr>
              <a:t>Kein Abzug von Transaktionskosten, die eventuell bei tatsächlichem Verkauf anfallen.</a:t>
            </a:r>
            <a:endParaRPr lang="de-DE" sz="2000" b="0" dirty="0">
              <a:solidFill>
                <a:schemeClr val="tx1"/>
              </a:solidFill>
              <a:ea typeface="ＭＳ Ｐゴシック" charset="0"/>
              <a:cs typeface="ＭＳ Ｐゴシック" charset="0"/>
            </a:endParaRP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73</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2959703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Begriff des Fair Value</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1356"/>
            <a:ext cx="8712200" cy="50419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dirty="0" smtClean="0">
                <a:solidFill>
                  <a:schemeClr val="tx1"/>
                </a:solidFill>
                <a:ea typeface="ＭＳ Ｐゴシック" charset="0"/>
                <a:cs typeface="ＭＳ Ｐゴシック" charset="0"/>
              </a:rPr>
              <a:t>Soll Fair Value den potenziellen Zahlungsmittelzufluss an das Unternehmen indizieren, müssten Veräußerungskosten abgezogen werden (erfolgt in verschiedenen Ländern auch). </a:t>
            </a:r>
          </a:p>
          <a:p>
            <a:pPr eaLnBrk="1" hangingPunct="1">
              <a:lnSpc>
                <a:spcPts val="2200"/>
              </a:lnSpc>
              <a:spcBef>
                <a:spcPts val="475"/>
              </a:spcBef>
              <a:buClr>
                <a:schemeClr val="accent1"/>
              </a:buClr>
            </a:pPr>
            <a:r>
              <a:rPr lang="de-DE" sz="2000" b="0" dirty="0" smtClean="0">
                <a:solidFill>
                  <a:schemeClr val="tx1"/>
                </a:solidFill>
                <a:ea typeface="ＭＳ Ｐゴシック" charset="0"/>
                <a:cs typeface="ＭＳ Ｐゴシック" charset="0"/>
              </a:rPr>
              <a:t>Mögliche Gründe für IAS 40:</a:t>
            </a:r>
          </a:p>
          <a:p>
            <a:pPr eaLnBrk="1" hangingPunct="1">
              <a:lnSpc>
                <a:spcPts val="2200"/>
              </a:lnSpc>
              <a:spcBef>
                <a:spcPts val="475"/>
              </a:spcBef>
              <a:buClr>
                <a:schemeClr val="accent1"/>
              </a:buClr>
            </a:pPr>
            <a:endParaRPr lang="de-DE" sz="2000" b="0" dirty="0" smtClean="0">
              <a:solidFill>
                <a:schemeClr val="tx1"/>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mj-lt"/>
              <a:buAutoNum type="arabicPeriod"/>
            </a:pPr>
            <a:r>
              <a:rPr lang="de-DE" sz="2000" b="0" dirty="0" smtClean="0">
                <a:solidFill>
                  <a:schemeClr val="tx1"/>
                </a:solidFill>
                <a:ea typeface="ＭＳ Ｐゴシック" charset="0"/>
                <a:cs typeface="ＭＳ Ｐゴシック" charset="0"/>
              </a:rPr>
              <a:t>Es besteht tatsächlich keine Veräußerungsabsicht.</a:t>
            </a:r>
          </a:p>
          <a:p>
            <a:pPr marL="342900" indent="-342900" eaLnBrk="1" hangingPunct="1">
              <a:lnSpc>
                <a:spcPts val="2200"/>
              </a:lnSpc>
              <a:spcBef>
                <a:spcPts val="475"/>
              </a:spcBef>
              <a:buClr>
                <a:schemeClr val="accent1"/>
              </a:buClr>
              <a:buFont typeface="+mj-lt"/>
              <a:buAutoNum type="arabicPeriod"/>
            </a:pPr>
            <a:r>
              <a:rPr lang="de-DE" sz="2000" b="0" dirty="0" smtClean="0">
                <a:solidFill>
                  <a:schemeClr val="tx1"/>
                </a:solidFill>
                <a:ea typeface="ＭＳ Ｐゴシック" charset="0"/>
                <a:cs typeface="ＭＳ Ｐゴシック" charset="0"/>
              </a:rPr>
              <a:t>Transaktionskosten sind subjektives Merkmal einer Transaktion und haben nichts mit objektiviertem Wert zu tun.</a:t>
            </a:r>
          </a:p>
          <a:p>
            <a:pPr marL="342900" indent="-342900" eaLnBrk="1" hangingPunct="1">
              <a:lnSpc>
                <a:spcPts val="2200"/>
              </a:lnSpc>
              <a:spcBef>
                <a:spcPts val="475"/>
              </a:spcBef>
              <a:buClr>
                <a:schemeClr val="accent1"/>
              </a:buClr>
              <a:buFont typeface="+mj-lt"/>
              <a:buAutoNum type="arabicPeriod"/>
            </a:pPr>
            <a:r>
              <a:rPr lang="de-DE" sz="2000" b="0" dirty="0" smtClean="0">
                <a:solidFill>
                  <a:schemeClr val="tx1"/>
                </a:solidFill>
                <a:ea typeface="ＭＳ Ｐゴシック" charset="0"/>
                <a:cs typeface="ＭＳ Ｐゴシック" charset="0"/>
              </a:rPr>
              <a:t>Marktpreis reflektiert Veräußerungskosten bereits, die </a:t>
            </a:r>
            <a:r>
              <a:rPr lang="de-DE" sz="2000" b="0" dirty="0" err="1" smtClean="0">
                <a:solidFill>
                  <a:schemeClr val="tx1"/>
                </a:solidFill>
                <a:ea typeface="ＭＳ Ｐゴシック" charset="0"/>
                <a:cs typeface="ＭＳ Ｐゴシック" charset="0"/>
              </a:rPr>
              <a:t>iA</a:t>
            </a:r>
            <a:r>
              <a:rPr lang="de-DE" sz="2000" b="0" dirty="0" smtClean="0">
                <a:solidFill>
                  <a:schemeClr val="tx1"/>
                </a:solidFill>
                <a:ea typeface="ＭＳ Ｐゴシック" charset="0"/>
                <a:cs typeface="ＭＳ Ｐゴシック" charset="0"/>
              </a:rPr>
              <a:t> vom Erwerber getragen werden (</a:t>
            </a:r>
            <a:r>
              <a:rPr lang="de-DE" sz="2000" b="0" dirty="0" err="1" smtClean="0">
                <a:solidFill>
                  <a:schemeClr val="tx1"/>
                </a:solidFill>
                <a:ea typeface="ＭＳ Ｐゴシック" charset="0"/>
                <a:cs typeface="ＭＳ Ｐゴシック" charset="0"/>
              </a:rPr>
              <a:t>GrErwSt</a:t>
            </a:r>
            <a:r>
              <a:rPr lang="de-DE" sz="2000" b="0" dirty="0" smtClean="0">
                <a:solidFill>
                  <a:schemeClr val="tx1"/>
                </a:solidFill>
                <a:ea typeface="ＭＳ Ｐゴシック" charset="0"/>
                <a:cs typeface="ＭＳ Ｐゴシック" charset="0"/>
              </a:rPr>
              <a:t>, Notarkosten etc.).</a:t>
            </a:r>
          </a:p>
          <a:p>
            <a:pPr eaLnBrk="1" hangingPunct="1">
              <a:lnSpc>
                <a:spcPts val="2200"/>
              </a:lnSpc>
              <a:spcBef>
                <a:spcPts val="475"/>
              </a:spcBef>
              <a:buClr>
                <a:schemeClr val="accent1"/>
              </a:buClr>
            </a:pPr>
            <a:endParaRPr lang="de-DE" sz="2000" b="0" dirty="0">
              <a:solidFill>
                <a:schemeClr val="tx1"/>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smtClean="0">
                <a:solidFill>
                  <a:schemeClr val="tx1"/>
                </a:solidFill>
                <a:ea typeface="ＭＳ Ｐゴシック" charset="0"/>
                <a:cs typeface="ＭＳ Ｐゴシック" charset="0"/>
              </a:rPr>
              <a:t>Rechtfertigen diese Argumente die differenzierte Behandlung bei unterschiedlichen FV-Definitionen in diversen Standards?</a:t>
            </a:r>
            <a:endParaRPr lang="de-DE" sz="2000" b="0" dirty="0">
              <a:solidFill>
                <a:schemeClr val="tx1"/>
              </a:solidFill>
              <a:ea typeface="ＭＳ Ｐゴシック" charset="0"/>
              <a:cs typeface="ＭＳ Ｐゴシック" charset="0"/>
            </a:endParaRP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74</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100142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Grundlagen der Bewertung von Anlageimmobilien</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1356"/>
            <a:ext cx="8712200" cy="50419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342900" indent="-342900" eaLnBrk="1" hangingPunct="1">
              <a:lnSpc>
                <a:spcPts val="2200"/>
              </a:lnSpc>
              <a:spcBef>
                <a:spcPts val="475"/>
              </a:spcBef>
              <a:buClr>
                <a:schemeClr val="accent1"/>
              </a:buClr>
              <a:buFont typeface="+mj-lt"/>
              <a:buAutoNum type="arabicPeriod"/>
            </a:pPr>
            <a:r>
              <a:rPr lang="de-DE" sz="2000" b="0" dirty="0" smtClean="0">
                <a:solidFill>
                  <a:schemeClr val="tx1"/>
                </a:solidFill>
                <a:ea typeface="ＭＳ Ｐゴシック" charset="0"/>
                <a:cs typeface="ＭＳ Ｐゴシック" charset="0"/>
              </a:rPr>
              <a:t>Wahlrecht in IAS 40.30: Fair Value– oder AK–Modell. Bei AK: Fair Value im Anhang anzugeben. Verweis auf AK-Modell in IAS 40 wird von Mindermeinung als allgemeiner Verweis auf IAS 16 interpretiert, so dass das Neubewertungsmodell zulässig wäre. </a:t>
            </a:r>
          </a:p>
          <a:p>
            <a:pPr marL="342900" indent="-342900" eaLnBrk="1" hangingPunct="1">
              <a:lnSpc>
                <a:spcPts val="2200"/>
              </a:lnSpc>
              <a:spcBef>
                <a:spcPts val="475"/>
              </a:spcBef>
              <a:buClr>
                <a:schemeClr val="accent1"/>
              </a:buClr>
              <a:buFont typeface="+mj-lt"/>
              <a:buAutoNum type="arabicPeriod"/>
            </a:pPr>
            <a:endParaRPr lang="de-DE" sz="2000" b="0" dirty="0" smtClean="0">
              <a:solidFill>
                <a:schemeClr val="tx1"/>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mj-lt"/>
              <a:buAutoNum type="arabicPeriod"/>
            </a:pPr>
            <a:r>
              <a:rPr lang="de-DE" sz="2000" b="0" dirty="0" smtClean="0">
                <a:solidFill>
                  <a:schemeClr val="tx1"/>
                </a:solidFill>
                <a:ea typeface="ＭＳ Ｐゴシック" charset="0"/>
                <a:cs typeface="ＭＳ Ｐゴシック" charset="0"/>
              </a:rPr>
              <a:t>Auch wenn Fair-Value-Modell des IAS 40 gewählt wird, sind ausnahmsweise AHK anzusetzen: beim Zugang und bis zur Herstellung der erstmaligen Betriebsbereitschaft (vor kurzem abgeschafft) und wenn ein Fair Value nicht zuverlässig bestimmbar ist (z.B. Bandbreite möglicher FV zu groß).</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75</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1325132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Grundlagen der Bewertung von Anlageimmobilien</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96304" y="691356"/>
            <a:ext cx="8712200" cy="50419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457200" indent="-457200" eaLnBrk="1" hangingPunct="1">
              <a:lnSpc>
                <a:spcPts val="2200"/>
              </a:lnSpc>
              <a:spcBef>
                <a:spcPts val="475"/>
              </a:spcBef>
              <a:buClr>
                <a:schemeClr val="accent1"/>
              </a:buClr>
              <a:buFont typeface="+mj-lt"/>
              <a:buAutoNum type="arabicPeriod" startAt="3"/>
            </a:pPr>
            <a:r>
              <a:rPr lang="de-DE" sz="2000" b="0" dirty="0" smtClean="0">
                <a:solidFill>
                  <a:schemeClr val="tx1"/>
                </a:solidFill>
                <a:ea typeface="ＭＳ Ｐゴシック" charset="0"/>
                <a:cs typeface="ＭＳ Ｐゴシック" charset="0"/>
              </a:rPr>
              <a:t>Wichtige Unterschiede zwischen Fair-Value-Modell (IAS 40) und Neubewertungsmodell (IAS 16 und 36).</a:t>
            </a:r>
          </a:p>
          <a:p>
            <a:pPr marL="457200" indent="-457200" eaLnBrk="1" hangingPunct="1">
              <a:lnSpc>
                <a:spcPts val="2200"/>
              </a:lnSpc>
              <a:spcBef>
                <a:spcPts val="475"/>
              </a:spcBef>
              <a:buClr>
                <a:schemeClr val="accent1"/>
              </a:buClr>
              <a:buFont typeface="+mj-lt"/>
              <a:buAutoNum type="arabicPeriod" startAt="3"/>
            </a:pPr>
            <a:endParaRPr lang="de-DE" sz="2000" b="0" dirty="0" smtClean="0">
              <a:solidFill>
                <a:schemeClr val="tx1"/>
              </a:solidFill>
              <a:ea typeface="ＭＳ Ｐゴシック" charset="0"/>
              <a:cs typeface="ＭＳ Ｐゴシック" charset="0"/>
            </a:endParaRPr>
          </a:p>
          <a:p>
            <a:pPr marL="1028700" lvl="1" eaLnBrk="1" hangingPunct="1">
              <a:lnSpc>
                <a:spcPts val="2200"/>
              </a:lnSpc>
              <a:spcBef>
                <a:spcPts val="475"/>
              </a:spcBef>
              <a:buClr>
                <a:schemeClr val="accent1"/>
              </a:buClr>
              <a:buFont typeface="Wingdings" charset="2"/>
              <a:buChar char="Ø"/>
            </a:pPr>
            <a:r>
              <a:rPr lang="de-DE" sz="2000" b="0" dirty="0" smtClean="0">
                <a:solidFill>
                  <a:schemeClr val="tx1"/>
                </a:solidFill>
                <a:ea typeface="ＭＳ Ｐゴシック" charset="0"/>
                <a:cs typeface="ＭＳ Ｐゴシック" charset="0"/>
              </a:rPr>
              <a:t>Komponentenansatz</a:t>
            </a:r>
          </a:p>
          <a:p>
            <a:pPr marL="1028700" lvl="1" eaLnBrk="1" hangingPunct="1">
              <a:lnSpc>
                <a:spcPts val="2200"/>
              </a:lnSpc>
              <a:spcBef>
                <a:spcPts val="475"/>
              </a:spcBef>
              <a:buClr>
                <a:schemeClr val="accent1"/>
              </a:buClr>
              <a:buFont typeface="Wingdings" charset="2"/>
              <a:buChar char="Ø"/>
            </a:pPr>
            <a:r>
              <a:rPr lang="de-DE" sz="2000" b="0" dirty="0" smtClean="0">
                <a:solidFill>
                  <a:schemeClr val="tx1"/>
                </a:solidFill>
                <a:ea typeface="ＭＳ Ｐゴシック" charset="0"/>
                <a:cs typeface="ＭＳ Ｐゴシック" charset="0"/>
              </a:rPr>
              <a:t>Planmäßige Abschreibung</a:t>
            </a:r>
          </a:p>
          <a:p>
            <a:pPr marL="1028700" lvl="1" eaLnBrk="1" hangingPunct="1">
              <a:lnSpc>
                <a:spcPts val="2200"/>
              </a:lnSpc>
              <a:spcBef>
                <a:spcPts val="475"/>
              </a:spcBef>
              <a:buClr>
                <a:schemeClr val="accent1"/>
              </a:buClr>
              <a:buFont typeface="Wingdings" charset="2"/>
              <a:buChar char="Ø"/>
            </a:pPr>
            <a:r>
              <a:rPr lang="de-DE" sz="2000" b="0" dirty="0" smtClean="0">
                <a:solidFill>
                  <a:schemeClr val="tx1"/>
                </a:solidFill>
                <a:ea typeface="ＭＳ Ｐゴシック" charset="0"/>
                <a:cs typeface="ＭＳ Ｐゴシック" charset="0"/>
              </a:rPr>
              <a:t>Wertsteigerung/Wertminderung in </a:t>
            </a:r>
            <a:r>
              <a:rPr lang="de-DE" sz="2000" b="0" dirty="0" err="1" smtClean="0">
                <a:solidFill>
                  <a:schemeClr val="tx1"/>
                </a:solidFill>
                <a:ea typeface="ＭＳ Ｐゴシック" charset="0"/>
                <a:cs typeface="ＭＳ Ｐゴシック" charset="0"/>
              </a:rPr>
              <a:t>GuV</a:t>
            </a:r>
            <a:r>
              <a:rPr lang="de-DE" sz="2000" b="0" dirty="0" smtClean="0">
                <a:solidFill>
                  <a:schemeClr val="tx1"/>
                </a:solidFill>
                <a:ea typeface="ＭＳ Ｐゴシック" charset="0"/>
                <a:cs typeface="ＭＳ Ｐゴシック" charset="0"/>
              </a:rPr>
              <a:t> oder (teilweise) Rücklagen erfasst</a:t>
            </a:r>
          </a:p>
          <a:p>
            <a:pPr marL="1028700" lvl="1" eaLnBrk="1" hangingPunct="1">
              <a:lnSpc>
                <a:spcPts val="2200"/>
              </a:lnSpc>
              <a:spcBef>
                <a:spcPts val="475"/>
              </a:spcBef>
              <a:buClr>
                <a:schemeClr val="accent1"/>
              </a:buClr>
              <a:buFont typeface="Wingdings" charset="2"/>
              <a:buChar char="Ø"/>
            </a:pPr>
            <a:r>
              <a:rPr lang="de-DE" sz="2000" b="0" dirty="0" err="1" smtClean="0">
                <a:solidFill>
                  <a:schemeClr val="tx1"/>
                </a:solidFill>
                <a:ea typeface="ＭＳ Ｐゴシック" charset="0"/>
                <a:cs typeface="ＭＳ Ｐゴシック" charset="0"/>
              </a:rPr>
              <a:t>Impairmenttest</a:t>
            </a:r>
            <a:r>
              <a:rPr lang="de-DE" sz="2000" b="0" dirty="0" smtClean="0">
                <a:solidFill>
                  <a:schemeClr val="tx1"/>
                </a:solidFill>
                <a:ea typeface="ＭＳ Ｐゴシック" charset="0"/>
                <a:cs typeface="ＭＳ Ｐゴシック" charset="0"/>
              </a:rPr>
              <a:t> nach IAS 36: spezielles Niederstwertprinzip</a:t>
            </a:r>
          </a:p>
          <a:p>
            <a:pPr marL="1028700" lvl="1" eaLnBrk="1" hangingPunct="1">
              <a:lnSpc>
                <a:spcPts val="2200"/>
              </a:lnSpc>
              <a:spcBef>
                <a:spcPts val="475"/>
              </a:spcBef>
              <a:buClr>
                <a:schemeClr val="accent1"/>
              </a:buClr>
              <a:buFont typeface="Wingdings" charset="2"/>
              <a:buChar char="Ø"/>
            </a:pPr>
            <a:endParaRPr lang="de-DE" sz="2000" b="0" dirty="0" smtClean="0">
              <a:solidFill>
                <a:schemeClr val="tx1"/>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mj-lt"/>
              <a:buAutoNum type="arabicPeriod" startAt="3"/>
            </a:pPr>
            <a:r>
              <a:rPr lang="de-DE" sz="2000" b="0" dirty="0" smtClean="0">
                <a:solidFill>
                  <a:schemeClr val="tx1"/>
                </a:solidFill>
                <a:ea typeface="ＭＳ Ｐゴシック" charset="0"/>
                <a:cs typeface="ＭＳ Ｐゴシック" charset="0"/>
              </a:rPr>
              <a:t>Prinzipiell sind nach IAS 12 latente Steuern abzugrenzen. Dies erfolgt über </a:t>
            </a:r>
            <a:r>
              <a:rPr lang="de-DE" sz="2000" b="0" dirty="0" err="1" smtClean="0">
                <a:solidFill>
                  <a:schemeClr val="tx1"/>
                </a:solidFill>
                <a:ea typeface="ＭＳ Ｐゴシック" charset="0"/>
                <a:cs typeface="ＭＳ Ｐゴシック" charset="0"/>
              </a:rPr>
              <a:t>GuV</a:t>
            </a:r>
            <a:r>
              <a:rPr lang="de-DE" sz="2000" b="0" dirty="0" smtClean="0">
                <a:solidFill>
                  <a:schemeClr val="tx1"/>
                </a:solidFill>
                <a:ea typeface="ＭＳ Ｐゴシック" charset="0"/>
                <a:cs typeface="ＭＳ Ｐゴシック" charset="0"/>
              </a:rPr>
              <a:t> oder OCI (abhängig von Erfassung der Wertänderung).</a:t>
            </a:r>
            <a:endParaRPr lang="de-DE" sz="2000" b="0" dirty="0" smtClean="0">
              <a:solidFill>
                <a:srgbClr val="FF0000"/>
              </a:solidFill>
              <a:ea typeface="ＭＳ Ｐゴシック" charset="0"/>
              <a:cs typeface="ＭＳ Ｐゴシック" charset="0"/>
            </a:endParaRP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76</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75401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Zugangsbewertung und erstmaliger FV-Ansatz</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1052736"/>
            <a:ext cx="8712200" cy="367374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u="sng" dirty="0" smtClean="0">
                <a:solidFill>
                  <a:srgbClr val="000000"/>
                </a:solidFill>
                <a:ea typeface="ＭＳ Ｐゴシック" charset="0"/>
                <a:cs typeface="ＭＳ Ｐゴシック" charset="0"/>
              </a:rPr>
              <a:t>Drei Problemfälle:</a:t>
            </a:r>
          </a:p>
          <a:p>
            <a:pPr eaLnBrk="1" hangingPunct="1">
              <a:lnSpc>
                <a:spcPts val="2200"/>
              </a:lnSpc>
              <a:spcBef>
                <a:spcPts val="475"/>
              </a:spcBef>
              <a:buClr>
                <a:schemeClr val="accent1"/>
              </a:buClr>
            </a:pPr>
            <a:endParaRPr lang="de-DE" sz="2000" b="0" dirty="0">
              <a:solidFill>
                <a:srgbClr val="000000"/>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Zu den AHK gehören auch die ANK. Da FV als Einzelveräußerungswert konzipiert ist (Exit Value) ist Abwertung der Regelfall.</a:t>
            </a:r>
          </a:p>
          <a:p>
            <a:pPr marL="342900" indent="-342900" eaLnBrk="1" hangingPunct="1">
              <a:lnSpc>
                <a:spcPts val="22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Falls IZ der öffentlichen Hand nach IAS 20 mit den AHK saldiert werden, ist Aufstockung auf FV notwendig. Faktisch IZ in voller Höhe als Ertrag.</a:t>
            </a:r>
          </a:p>
          <a:p>
            <a:pPr marL="342900" indent="-342900" eaLnBrk="1" hangingPunct="1">
              <a:lnSpc>
                <a:spcPts val="22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Rekultivierungsverpflichtungen gehören zu den AHK, wenn hierfür eine Rückstellung nach IAS 37 zu bilden ist. Reflektiert der FV diese Schuld nicht, ist Abwertung notwendig.</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77</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9349482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Allgemeine Bewertungsgrundsätze unter IAS 40</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179388" y="692696"/>
            <a:ext cx="8712200" cy="367374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342900" indent="-342900" eaLnBrk="1" hangingPunct="1">
              <a:lnSpc>
                <a:spcPts val="2200"/>
              </a:lnSpc>
              <a:spcBef>
                <a:spcPts val="475"/>
              </a:spcBef>
              <a:buClr>
                <a:schemeClr val="accent1"/>
              </a:buClr>
              <a:buFont typeface="+mj-lt"/>
              <a:buAutoNum type="arabicPeriod"/>
            </a:pPr>
            <a:r>
              <a:rPr lang="de-DE" sz="1800" b="0" dirty="0" err="1" smtClean="0">
                <a:solidFill>
                  <a:srgbClr val="000000"/>
                </a:solidFill>
                <a:ea typeface="ＭＳ Ｐゴシック" charset="0"/>
                <a:cs typeface="ＭＳ Ｐゴシック" charset="0"/>
              </a:rPr>
              <a:t>Going</a:t>
            </a:r>
            <a:r>
              <a:rPr lang="de-DE" sz="1800" b="0" dirty="0" smtClean="0">
                <a:solidFill>
                  <a:srgbClr val="000000"/>
                </a:solidFill>
                <a:ea typeface="ＭＳ Ｐゴシック" charset="0"/>
                <a:cs typeface="ＭＳ Ｐゴシック" charset="0"/>
              </a:rPr>
              <a:t>-</a:t>
            </a:r>
            <a:r>
              <a:rPr lang="de-DE" sz="1800" b="0" dirty="0" err="1" smtClean="0">
                <a:solidFill>
                  <a:srgbClr val="000000"/>
                </a:solidFill>
                <a:ea typeface="ＭＳ Ｐゴシック" charset="0"/>
                <a:cs typeface="ＭＳ Ｐゴシック" charset="0"/>
              </a:rPr>
              <a:t>concern</a:t>
            </a:r>
            <a:r>
              <a:rPr lang="de-DE" sz="1800" b="0" dirty="0" smtClean="0">
                <a:solidFill>
                  <a:srgbClr val="000000"/>
                </a:solidFill>
                <a:ea typeface="ＭＳ Ｐゴシック" charset="0"/>
                <a:cs typeface="ＭＳ Ｐゴシック" charset="0"/>
              </a:rPr>
              <a:t>-Prämisse: Keine Zwangs- oder Notverkäufe unterstellt</a:t>
            </a:r>
          </a:p>
          <a:p>
            <a:pPr marL="342900" indent="-342900" eaLnBrk="1" hangingPunct="1">
              <a:lnSpc>
                <a:spcPts val="2200"/>
              </a:lnSpc>
              <a:spcBef>
                <a:spcPts val="475"/>
              </a:spcBef>
              <a:buClr>
                <a:schemeClr val="accent1"/>
              </a:buClr>
              <a:buFont typeface="+mj-lt"/>
              <a:buAutoNum type="arabicPeriod"/>
            </a:pPr>
            <a:r>
              <a:rPr lang="de-DE" sz="1800" b="0" dirty="0" smtClean="0">
                <a:solidFill>
                  <a:srgbClr val="000000"/>
                </a:solidFill>
                <a:ea typeface="ＭＳ Ｐゴシック" charset="0"/>
                <a:cs typeface="ＭＳ Ｐゴシック" charset="0"/>
              </a:rPr>
              <a:t>Stichtagswert/Wertaufhellungsprinzip: theoretisch auch atypische Zufallswerte denkbar (hängt auch von Ermittlungsmethode ab)</a:t>
            </a:r>
          </a:p>
          <a:p>
            <a:pPr marL="342900" indent="-342900" eaLnBrk="1" hangingPunct="1">
              <a:lnSpc>
                <a:spcPts val="2200"/>
              </a:lnSpc>
              <a:spcBef>
                <a:spcPts val="475"/>
              </a:spcBef>
              <a:buClr>
                <a:schemeClr val="accent1"/>
              </a:buClr>
              <a:buFont typeface="+mj-lt"/>
              <a:buAutoNum type="arabicPeriod"/>
            </a:pPr>
            <a:r>
              <a:rPr lang="de-DE" sz="1800" b="0" dirty="0" smtClean="0">
                <a:solidFill>
                  <a:srgbClr val="000000"/>
                </a:solidFill>
                <a:ea typeface="ＭＳ Ｐゴシック" charset="0"/>
                <a:cs typeface="ＭＳ Ｐゴシック" charset="0"/>
              </a:rPr>
              <a:t>Einzelbewertung: Anlageimmobilie ist Art von Cash Generating Unit, d.h. Grund und Boden, Gebäude, Büroausstattung etc. können zusammen einen VW darstellen (kein Komponentenansatz, keine planmäßigen Abschreibungen)</a:t>
            </a:r>
          </a:p>
          <a:p>
            <a:pPr marL="342900" indent="-342900" eaLnBrk="1" hangingPunct="1">
              <a:lnSpc>
                <a:spcPts val="2200"/>
              </a:lnSpc>
              <a:spcBef>
                <a:spcPts val="475"/>
              </a:spcBef>
              <a:buClr>
                <a:schemeClr val="accent1"/>
              </a:buClr>
              <a:buFont typeface="+mj-lt"/>
              <a:buAutoNum type="arabicPeriod"/>
            </a:pPr>
            <a:r>
              <a:rPr lang="de-DE" sz="1800" b="0" dirty="0" smtClean="0">
                <a:solidFill>
                  <a:srgbClr val="000000"/>
                </a:solidFill>
                <a:ea typeface="ＭＳ Ｐゴシック" charset="0"/>
                <a:cs typeface="ＭＳ Ｐゴシック" charset="0"/>
              </a:rPr>
              <a:t>Zeitliche und sachliche Stetigkeit nicht nur für Wahlrechte, sondern auch Annahmen, Bewertungsmodelle, verwendete Bewertungsparameter, Datenquellen. Fraglich: Nachhaltigkeit der Erfolge, Erfolg als Maßstab für Managementleistung brauchbar?</a:t>
            </a:r>
          </a:p>
          <a:p>
            <a:pPr marL="342900" indent="-342900" eaLnBrk="1" hangingPunct="1">
              <a:lnSpc>
                <a:spcPts val="2200"/>
              </a:lnSpc>
              <a:spcBef>
                <a:spcPts val="475"/>
              </a:spcBef>
              <a:buClr>
                <a:schemeClr val="accent1"/>
              </a:buClr>
              <a:buFont typeface="+mj-lt"/>
              <a:buAutoNum type="arabicPeriod"/>
            </a:pPr>
            <a:r>
              <a:rPr lang="de-DE" sz="1800" b="0" dirty="0" smtClean="0">
                <a:solidFill>
                  <a:srgbClr val="000000"/>
                </a:solidFill>
                <a:ea typeface="ＭＳ Ｐゴシック" charset="0"/>
                <a:cs typeface="ＭＳ Ｐゴシック" charset="0"/>
              </a:rPr>
              <a:t>Relevanz: FV muss aktuell sein, bei volatilen Werten jährliche Wertermittlung.</a:t>
            </a:r>
          </a:p>
          <a:p>
            <a:pPr marL="342900" indent="-342900" eaLnBrk="1" hangingPunct="1">
              <a:lnSpc>
                <a:spcPts val="2200"/>
              </a:lnSpc>
              <a:spcBef>
                <a:spcPts val="475"/>
              </a:spcBef>
              <a:buClr>
                <a:schemeClr val="accent1"/>
              </a:buClr>
              <a:buFont typeface="+mj-lt"/>
              <a:buAutoNum type="arabicPeriod"/>
            </a:pPr>
            <a:r>
              <a:rPr lang="de-DE" sz="1800" b="0" dirty="0" smtClean="0">
                <a:solidFill>
                  <a:srgbClr val="000000"/>
                </a:solidFill>
                <a:ea typeface="ＭＳ Ｐゴシック" charset="0"/>
                <a:cs typeface="ＭＳ Ｐゴシック" charset="0"/>
              </a:rPr>
              <a:t>Zuverlässigkeit: externe Gutachter empfohlen, aber nicht vorgeschrieben (IAS 40.32). Praxis: Auch interne Sachverständige eingesetzt.</a:t>
            </a:r>
            <a:endParaRPr lang="de-DE" sz="1800" b="0" dirty="0">
              <a:solidFill>
                <a:srgbClr val="000000"/>
              </a:solidFill>
              <a:ea typeface="ＭＳ Ｐゴシック" charset="0"/>
              <a:cs typeface="ＭＳ Ｐゴシック" charset="0"/>
            </a:endParaRPr>
          </a:p>
          <a:p>
            <a:pPr eaLnBrk="1" hangingPunct="1">
              <a:lnSpc>
                <a:spcPts val="2200"/>
              </a:lnSpc>
              <a:spcBef>
                <a:spcPts val="475"/>
              </a:spcBef>
              <a:buClr>
                <a:schemeClr val="accent1"/>
              </a:buClr>
            </a:pPr>
            <a:r>
              <a:rPr lang="de-DE" sz="1800" b="0" u="sng" dirty="0" smtClean="0">
                <a:solidFill>
                  <a:srgbClr val="000000"/>
                </a:solidFill>
                <a:ea typeface="ＭＳ Ｐゴシック" charset="0"/>
                <a:cs typeface="ＭＳ Ｐゴシック" charset="0"/>
              </a:rPr>
              <a:t>Kritisch</a:t>
            </a:r>
            <a:r>
              <a:rPr lang="de-DE" sz="1800" b="0" dirty="0" smtClean="0">
                <a:solidFill>
                  <a:srgbClr val="000000"/>
                </a:solidFill>
                <a:ea typeface="ＭＳ Ｐゴシック" charset="0"/>
                <a:cs typeface="ＭＳ Ｐゴシック" charset="0"/>
              </a:rPr>
              <a:t>: Zwischenbetriebliche Vergleichbarkeit!!</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78</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9287365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„Logik“ des Fair Value </a:t>
            </a:r>
            <a:r>
              <a:rPr lang="de-DE" sz="2000" dirty="0" err="1" smtClean="0">
                <a:latin typeface="Verdana" charset="0"/>
                <a:ea typeface="ＭＳ Ｐゴシック" charset="0"/>
                <a:cs typeface="ＭＳ Ｐゴシック" charset="0"/>
              </a:rPr>
              <a:t>Accounting</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19348"/>
            <a:ext cx="8712200" cy="367374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IFRS-Abschlüsse sollen entscheidungsrelevante Informationen liefern, d.h. Rückschlüsse auf Breite, zeitliche Verteilung und Risiko künftiger Cashflows ermöglichen. Der Marktpreis bildet die Zahlungserwartungen objektiv wieder. Annahmen: </a:t>
            </a:r>
          </a:p>
          <a:p>
            <a:pPr eaLnBrk="1" hangingPunct="1">
              <a:lnSpc>
                <a:spcPts val="2200"/>
              </a:lnSpc>
              <a:spcBef>
                <a:spcPts val="475"/>
              </a:spcBef>
              <a:buClr>
                <a:schemeClr val="accent1"/>
              </a:buClr>
            </a:pPr>
            <a:endParaRPr lang="de-DE" sz="2000" b="0" dirty="0" smtClean="0">
              <a:solidFill>
                <a:srgbClr val="000000"/>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Marktpreise sind direkt beobachtbar und nicht durch </a:t>
            </a:r>
            <a:r>
              <a:rPr lang="de-DE" sz="2000" b="0" dirty="0" err="1" smtClean="0">
                <a:solidFill>
                  <a:srgbClr val="000000"/>
                </a:solidFill>
                <a:ea typeface="ＭＳ Ｐゴシック" charset="0"/>
                <a:cs typeface="ＭＳ Ｐゴシック" charset="0"/>
              </a:rPr>
              <a:t>noises</a:t>
            </a:r>
            <a:r>
              <a:rPr lang="de-DE" sz="2000" b="0" dirty="0" smtClean="0">
                <a:solidFill>
                  <a:srgbClr val="000000"/>
                </a:solidFill>
                <a:ea typeface="ＭＳ Ｐゴシック" charset="0"/>
                <a:cs typeface="ＭＳ Ｐゴシック" charset="0"/>
              </a:rPr>
              <a:t>, </a:t>
            </a:r>
            <a:r>
              <a:rPr lang="de-DE" sz="2000" b="0" dirty="0" err="1" smtClean="0">
                <a:solidFill>
                  <a:srgbClr val="000000"/>
                </a:solidFill>
                <a:ea typeface="ＭＳ Ｐゴシック" charset="0"/>
                <a:cs typeface="ＭＳ Ｐゴシック" charset="0"/>
              </a:rPr>
              <a:t>bubbles</a:t>
            </a:r>
            <a:r>
              <a:rPr lang="de-DE" sz="2000" b="0" dirty="0" smtClean="0">
                <a:solidFill>
                  <a:srgbClr val="000000"/>
                </a:solidFill>
                <a:ea typeface="ＭＳ Ｐゴシック" charset="0"/>
                <a:cs typeface="ＭＳ Ｐゴシック" charset="0"/>
              </a:rPr>
              <a:t> etc. verzerrt.</a:t>
            </a:r>
          </a:p>
          <a:p>
            <a:pPr marL="342900" indent="-342900" eaLnBrk="1" hangingPunct="1">
              <a:lnSpc>
                <a:spcPts val="22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Eine Veräußerung wird realisiert, so das die vom Markt über den Preis kommunizierten Cashflows auch fließen.</a:t>
            </a:r>
          </a:p>
          <a:p>
            <a:pPr marL="342900" indent="-342900" eaLnBrk="1" hangingPunct="1">
              <a:lnSpc>
                <a:spcPts val="22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Es gibt keine Synergieeffekte, keinen Firmenwert etc.</a:t>
            </a:r>
          </a:p>
          <a:p>
            <a:pPr marL="342900" indent="-342900" eaLnBrk="1" hangingPunct="1">
              <a:lnSpc>
                <a:spcPts val="22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Es gibt keine unternehmensbezogenen Vor-/Nachteile bezüglich der Nutzungsmöglichkeiten.</a:t>
            </a:r>
          </a:p>
          <a:p>
            <a:pPr marL="342900" indent="-342900" eaLnBrk="1" hangingPunct="1">
              <a:lnSpc>
                <a:spcPts val="22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Steuerliche und Finanzierungsbedingungen sind für alle gleich.</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79</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159065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Vollkommener/vollständiger Markt: Voraussetzungen</a:t>
            </a:r>
          </a:p>
        </p:txBody>
      </p:sp>
      <p:sp>
        <p:nvSpPr>
          <p:cNvPr id="17411" name="Rectangle 3"/>
          <p:cNvSpPr>
            <a:spLocks noGrp="1" noChangeArrowheads="1"/>
          </p:cNvSpPr>
          <p:nvPr>
            <p:ph type="body" idx="1"/>
          </p:nvPr>
        </p:nvSpPr>
        <p:spPr>
          <a:xfrm>
            <a:off x="323850" y="765175"/>
            <a:ext cx="8569325" cy="5400675"/>
          </a:xfrm>
        </p:spPr>
        <p:txBody>
          <a:bodyPr/>
          <a:lstStyle/>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Homogene Güter, beliebige Teilbarkeit</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Keine Transaktionskosten, vollständige (kostenlose) Information</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Käufer/Verkäufer jederzeit vorhanden</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Beliebige Kreditaufnahmen und –</a:t>
            </a:r>
            <a:r>
              <a:rPr lang="de-DE" sz="2000" dirty="0" err="1" smtClean="0">
                <a:latin typeface="Verdana" charset="0"/>
                <a:ea typeface="ＭＳ Ｐゴシック" charset="0"/>
                <a:cs typeface="ＭＳ Ｐゴシック" charset="0"/>
              </a:rPr>
              <a:t>tilgungen</a:t>
            </a:r>
            <a:r>
              <a:rPr lang="de-DE" sz="2000" dirty="0">
                <a:latin typeface="Verdana" charset="0"/>
                <a:ea typeface="ＭＳ Ｐゴシック" charset="0"/>
                <a:cs typeface="ＭＳ Ｐゴシック" charset="0"/>
              </a:rPr>
              <a:t> </a:t>
            </a:r>
            <a:r>
              <a:rPr lang="de-DE" sz="2000" dirty="0" smtClean="0">
                <a:latin typeface="Verdana" charset="0"/>
                <a:ea typeface="ＭＳ Ｐゴシック" charset="0"/>
                <a:cs typeface="ＭＳ Ｐゴシック" charset="0"/>
              </a:rPr>
              <a:t>jederzeit möglich</a:t>
            </a:r>
          </a:p>
          <a:p>
            <a:pPr marL="457200" indent="-457200" eaLnBrk="1" hangingPunct="1">
              <a:lnSpc>
                <a:spcPts val="2200"/>
              </a:lnSpc>
              <a:buFont typeface="+mj-lt"/>
              <a:buAutoNum type="arabicPeriod"/>
              <a:defRPr/>
            </a:pPr>
            <a:r>
              <a:rPr lang="de-DE" sz="2000" dirty="0" smtClean="0">
                <a:latin typeface="Verdana" charset="0"/>
                <a:ea typeface="ＭＳ Ｐゴシック" charset="0"/>
                <a:cs typeface="ＭＳ Ｐゴシック" charset="0"/>
              </a:rPr>
              <a:t>Angebot/Nachfrage von Immobilien/Kapital eines Marktteilnehmers ändern nicht die Preise.</a:t>
            </a:r>
          </a:p>
          <a:p>
            <a:pPr marL="457200" indent="-457200" eaLnBrk="1" hangingPunct="1">
              <a:lnSpc>
                <a:spcPts val="2200"/>
              </a:lnSpc>
              <a:buNone/>
              <a:defRPr/>
            </a:pPr>
            <a:endParaRPr lang="de-DE" sz="2000" dirty="0">
              <a:latin typeface="Verdana" charset="0"/>
              <a:ea typeface="ＭＳ Ｐゴシック" charset="0"/>
              <a:cs typeface="ＭＳ Ｐゴシック" charset="0"/>
            </a:endParaRPr>
          </a:p>
        </p:txBody>
      </p:sp>
      <p:sp>
        <p:nvSpPr>
          <p:cNvPr id="22532"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8</a:t>
            </a:fld>
            <a:endParaRPr lang="de-DE" sz="1200" dirty="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„Logik“ des Fair Value </a:t>
            </a:r>
            <a:r>
              <a:rPr lang="de-DE" sz="2000" dirty="0" err="1" smtClean="0">
                <a:latin typeface="Verdana" charset="0"/>
                <a:ea typeface="ＭＳ Ｐゴシック" charset="0"/>
                <a:cs typeface="ＭＳ Ｐゴシック" charset="0"/>
              </a:rPr>
              <a:t>Accounting</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908720"/>
            <a:ext cx="8712200" cy="331370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u="sng" dirty="0" smtClean="0">
                <a:solidFill>
                  <a:srgbClr val="000000"/>
                </a:solidFill>
                <a:ea typeface="ＭＳ Ｐゴシック" charset="0"/>
                <a:cs typeface="ＭＳ Ｐゴシック" charset="0"/>
              </a:rPr>
              <a:t>Idealfall bei Immobiliengesellschaft:</a:t>
            </a:r>
          </a:p>
          <a:p>
            <a:pPr eaLnBrk="1" hangingPunct="1">
              <a:lnSpc>
                <a:spcPts val="2200"/>
              </a:lnSpc>
              <a:spcBef>
                <a:spcPts val="475"/>
              </a:spcBef>
              <a:buClr>
                <a:schemeClr val="accent1"/>
              </a:buClr>
            </a:pPr>
            <a:endParaRPr lang="de-DE" sz="2000" b="0" u="sng" dirty="0" smtClean="0">
              <a:solidFill>
                <a:srgbClr val="000000"/>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err="1" smtClean="0">
                <a:solidFill>
                  <a:srgbClr val="000000"/>
                </a:solidFill>
                <a:ea typeface="ＭＳ Ｐゴシック" charset="0"/>
                <a:cs typeface="ＭＳ Ｐゴシック" charset="0"/>
              </a:rPr>
              <a:t>Σ</a:t>
            </a:r>
            <a:r>
              <a:rPr lang="de-DE" sz="2000" b="0" dirty="0" smtClean="0">
                <a:solidFill>
                  <a:srgbClr val="000000"/>
                </a:solidFill>
                <a:ea typeface="ＭＳ Ｐゴシック" charset="0"/>
                <a:cs typeface="ＭＳ Ｐゴシック" charset="0"/>
              </a:rPr>
              <a:t> Fair Value Immobilien ./. FK = Marktwert des Unternehmens</a:t>
            </a:r>
          </a:p>
          <a:p>
            <a:pPr eaLnBrk="1" hangingPunct="1">
              <a:lnSpc>
                <a:spcPts val="2200"/>
              </a:lnSpc>
              <a:spcBef>
                <a:spcPts val="475"/>
              </a:spcBef>
              <a:buClr>
                <a:schemeClr val="accent1"/>
              </a:buClr>
            </a:pPr>
            <a:endParaRPr lang="de-DE" sz="2000" b="0" dirty="0" smtClean="0">
              <a:solidFill>
                <a:srgbClr val="000000"/>
              </a:solidFill>
              <a:ea typeface="ＭＳ Ｐゴシック" charset="0"/>
              <a:cs typeface="ＭＳ Ｐゴシック" charset="0"/>
            </a:endParaRPr>
          </a:p>
          <a:p>
            <a:pPr eaLnBrk="1" hangingPunct="1">
              <a:lnSpc>
                <a:spcPts val="2200"/>
              </a:lnSpc>
              <a:spcBef>
                <a:spcPts val="475"/>
              </a:spcBef>
              <a:buClr>
                <a:schemeClr val="accent1"/>
              </a:buClr>
            </a:pPr>
            <a:r>
              <a:rPr lang="de-DE" sz="2000" b="0" u="sng" dirty="0" smtClean="0">
                <a:solidFill>
                  <a:srgbClr val="000000"/>
                </a:solidFill>
                <a:ea typeface="ＭＳ Ｐゴシック" charset="0"/>
                <a:cs typeface="ＭＳ Ｐゴシック" charset="0"/>
              </a:rPr>
              <a:t>Praxis</a:t>
            </a:r>
            <a:r>
              <a:rPr lang="de-DE" sz="2000" b="0" dirty="0" smtClean="0">
                <a:solidFill>
                  <a:srgbClr val="000000"/>
                </a:solidFill>
                <a:ea typeface="ＭＳ Ｐゴシック" charset="0"/>
                <a:cs typeface="ＭＳ Ｐゴシック" charset="0"/>
              </a:rPr>
              <a:t>: Bilanzielles EK weicht vom Börsenwert bei Verwendung des Net Asset Value deutlich ab (Achtung: NAV = vereinfachte Fair Value-Ermittlung). In 2008 wurden für deutsche Immobilien-AG 17% Discount angegeben für Europa 30% (vgl. </a:t>
            </a:r>
            <a:r>
              <a:rPr lang="de-DE" sz="2000" b="0" dirty="0" err="1" smtClean="0">
                <a:solidFill>
                  <a:srgbClr val="000000"/>
                </a:solidFill>
                <a:ea typeface="ＭＳ Ｐゴシック" charset="0"/>
                <a:cs typeface="ＭＳ Ｐゴシック" charset="0"/>
              </a:rPr>
              <a:t>Huschke</a:t>
            </a:r>
            <a:r>
              <a:rPr lang="de-DE" sz="2000" b="0" dirty="0" smtClean="0">
                <a:solidFill>
                  <a:srgbClr val="000000"/>
                </a:solidFill>
                <a:ea typeface="ＭＳ Ｐゴシック" charset="0"/>
                <a:cs typeface="ＭＳ Ｐゴシック" charset="0"/>
              </a:rPr>
              <a:t> 2010, 355).</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80</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02915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Ermittlungsmethoden (IAS 40.45 ff)</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548680"/>
            <a:ext cx="8712200" cy="5184576"/>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342900" indent="-3429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Fair Value wird anhand von Preisen auf einem aktiven Markt ermittelt (IAS 40.45 = Idealfall)</a:t>
            </a:r>
          </a:p>
          <a:p>
            <a:pPr marL="342900" indent="-3429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Fair Value wird aus Preisen auf aktivem Markt für Immobilien mit abweichenden Merkmalen abgeleitet (IAS 40.46.a).</a:t>
            </a:r>
          </a:p>
          <a:p>
            <a:pPr marL="342900" indent="-3429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Fair Value wird aus historischen Preisen ähnlicher Immobilien auf weniger aktiven märkten abgeleitet (IAS 40.46 b).</a:t>
            </a:r>
          </a:p>
          <a:p>
            <a:pPr marL="342900" indent="-3429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Fair Value wird als Barwert künftiger Zahlungsströme ermittelt. Der Zinssatz reflektiert die Markteinschätzung bezüglich Höhe, zeitlicher Struktur und Risiko der CF (IAS 40.46 c).</a:t>
            </a:r>
          </a:p>
          <a:p>
            <a:pPr marL="342900" indent="-342900" eaLnBrk="1" hangingPunct="1">
              <a:lnSpc>
                <a:spcPts val="22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Bewertungshierarchie? Falls 1</a:t>
            </a:r>
            <a:r>
              <a:rPr lang="de-DE" sz="2000" b="0" dirty="0">
                <a:solidFill>
                  <a:srgbClr val="000000"/>
                </a:solidFill>
                <a:ea typeface="ＭＳ Ｐゴシック" charset="0"/>
                <a:cs typeface="ＭＳ Ｐゴシック" charset="0"/>
              </a:rPr>
              <a:t> </a:t>
            </a:r>
            <a:r>
              <a:rPr lang="de-DE" sz="2000" b="0" dirty="0" smtClean="0">
                <a:solidFill>
                  <a:srgbClr val="000000"/>
                </a:solidFill>
                <a:ea typeface="ＭＳ Ｐゴシック" charset="0"/>
                <a:cs typeface="ＭＳ Ｐゴシック" charset="0"/>
              </a:rPr>
              <a:t>nicht möglich ist, ist der zuverlässigste Wert aus 2 bis 4 anzusetzen. </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Implizit unterstellt IAS 40.47, dass mehrere Verfahren angewendet werden. Offen: Wie misst man Zuverlässigkeit?</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Soweit möglich ist auf Marktdaten zurückzugreifen. Fraglich: sind Prognosen eines Forschungsinstitutes oder Mietspiegel, eigene Verkaufsstatistiken/Mietpreise </a:t>
            </a:r>
            <a:r>
              <a:rPr lang="de-DE" sz="2000" b="0" dirty="0" err="1" smtClean="0">
                <a:solidFill>
                  <a:srgbClr val="000000"/>
                </a:solidFill>
                <a:ea typeface="ＭＳ Ｐゴシック" charset="0"/>
                <a:cs typeface="ＭＳ Ｐゴシック" charset="0"/>
              </a:rPr>
              <a:t>u.ä.</a:t>
            </a:r>
            <a:r>
              <a:rPr lang="de-DE" sz="2000" b="0" dirty="0" smtClean="0">
                <a:solidFill>
                  <a:srgbClr val="000000"/>
                </a:solidFill>
                <a:ea typeface="ＭＳ Ｐゴシック" charset="0"/>
                <a:cs typeface="ＭＳ Ｐゴシック" charset="0"/>
              </a:rPr>
              <a:t> „Marktdaten“?</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81</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0313589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Ermittlungsmethoden (IAS 40.45 ff)</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3384376"/>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Da 2 bis 4 subjektive Komponenten in unterschiedlichem Umfang enthalten, verschwimmt die Trennung zwischen objektivem Marktwert und subjektivem Wert.</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Extern kann die Qualität der Fair Values praktisch kaum eingeschätzt werden, die Relevanz und Vergleichbarkeit der Abschlüsse ist beeinträchtigt. Nur anhand realisierter Verkäufe kann ex </a:t>
            </a:r>
            <a:r>
              <a:rPr lang="de-DE" sz="2000" b="0" dirty="0" err="1" smtClean="0">
                <a:solidFill>
                  <a:srgbClr val="000000"/>
                </a:solidFill>
                <a:ea typeface="ＭＳ Ｐゴシック" charset="0"/>
                <a:cs typeface="ＭＳ Ｐゴシック" charset="0"/>
              </a:rPr>
              <a:t>post</a:t>
            </a:r>
            <a:r>
              <a:rPr lang="de-DE" sz="2000" b="0" dirty="0" smtClean="0">
                <a:solidFill>
                  <a:srgbClr val="000000"/>
                </a:solidFill>
                <a:ea typeface="ＭＳ Ｐゴシック" charset="0"/>
                <a:cs typeface="ＭＳ Ｐゴシック" charset="0"/>
              </a:rPr>
              <a:t> eine Einschätzung erfolgen, aber auch das nur für Interne.</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Zulässige Verfahren: Vergleichswertverfahren (inkl. der sog. </a:t>
            </a:r>
            <a:r>
              <a:rPr lang="de-DE" sz="2000" b="0" dirty="0" err="1" smtClean="0">
                <a:solidFill>
                  <a:srgbClr val="000000"/>
                </a:solidFill>
                <a:ea typeface="ＭＳ Ｐゴシック" charset="0"/>
                <a:cs typeface="ＭＳ Ｐゴシック" charset="0"/>
              </a:rPr>
              <a:t>Mulitiplikatorenmodelle</a:t>
            </a:r>
            <a:r>
              <a:rPr lang="de-DE" sz="2000" b="0" dirty="0" smtClean="0">
                <a:solidFill>
                  <a:srgbClr val="000000"/>
                </a:solidFill>
                <a:ea typeface="ＭＳ Ｐゴシック" charset="0"/>
                <a:cs typeface="ＭＳ Ｐゴシック" charset="0"/>
              </a:rPr>
              <a:t>, strittig), DCF- und Ertragswertverfahren </a:t>
            </a:r>
            <a:r>
              <a:rPr lang="de-DE" sz="2000" b="0" dirty="0" err="1" smtClean="0">
                <a:solidFill>
                  <a:srgbClr val="000000"/>
                </a:solidFill>
                <a:ea typeface="ＭＳ Ｐゴシック" charset="0"/>
                <a:cs typeface="ＭＳ Ｐゴシック" charset="0"/>
              </a:rPr>
              <a:t>iSd</a:t>
            </a:r>
            <a:r>
              <a:rPr lang="de-DE" sz="2000" b="0" dirty="0" smtClean="0">
                <a:solidFill>
                  <a:srgbClr val="000000"/>
                </a:solidFill>
                <a:ea typeface="ＭＳ Ｐゴシック" charset="0"/>
                <a:cs typeface="ＭＳ Ｐゴシック" charset="0"/>
              </a:rPr>
              <a:t> WertV (</a:t>
            </a:r>
            <a:r>
              <a:rPr lang="de-DE" sz="2000" b="0" dirty="0" err="1" smtClean="0">
                <a:solidFill>
                  <a:srgbClr val="000000"/>
                </a:solidFill>
                <a:ea typeface="ＭＳ Ｐゴシック" charset="0"/>
                <a:cs typeface="ＭＳ Ｐゴシック" charset="0"/>
              </a:rPr>
              <a:t>h.M</a:t>
            </a:r>
            <a:r>
              <a:rPr lang="de-DE" sz="2000" b="0" dirty="0" smtClean="0">
                <a:solidFill>
                  <a:srgbClr val="000000"/>
                </a:solidFill>
                <a:ea typeface="ＭＳ Ｐゴシック" charset="0"/>
                <a:cs typeface="ＭＳ Ｐゴシック" charset="0"/>
              </a:rPr>
              <a:t>.).</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82</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9871905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Ermittlungsmethoden (IAS 40.45 ff)</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504056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u="sng" dirty="0" smtClean="0">
                <a:solidFill>
                  <a:srgbClr val="000000"/>
                </a:solidFill>
                <a:ea typeface="ＭＳ Ｐゴシック" charset="0"/>
                <a:cs typeface="ＭＳ Ｐゴシック" charset="0"/>
              </a:rPr>
              <a:t>Praktische Relevanz der Verfahren?</a:t>
            </a:r>
          </a:p>
          <a:p>
            <a:pPr eaLnBrk="1" hangingPunct="1">
              <a:lnSpc>
                <a:spcPts val="2200"/>
              </a:lnSpc>
              <a:spcBef>
                <a:spcPts val="475"/>
              </a:spcBef>
              <a:buClr>
                <a:schemeClr val="accent1"/>
              </a:buClr>
            </a:pPr>
            <a:endParaRPr lang="de-DE" sz="2000" b="0" u="sng" dirty="0">
              <a:solidFill>
                <a:srgbClr val="000000"/>
              </a:solidFill>
              <a:ea typeface="ＭＳ Ｐゴシック" charset="0"/>
              <a:cs typeface="ＭＳ Ｐゴシック" charset="0"/>
            </a:endParaRP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Unmittelbare Vergleichspreise auf aktivem Markt setzen voraus:</a:t>
            </a:r>
          </a:p>
          <a:p>
            <a:pPr marL="914400" lvl="1" indent="-457200" eaLnBrk="1" hangingPunct="1">
              <a:lnSpc>
                <a:spcPts val="2200"/>
              </a:lnSpc>
              <a:spcBef>
                <a:spcPts val="475"/>
              </a:spcBef>
              <a:buClr>
                <a:schemeClr val="accent1"/>
              </a:buClr>
              <a:buAutoNum type="alphaLcParenR"/>
            </a:pPr>
            <a:r>
              <a:rPr lang="de-DE" sz="2000" b="0" dirty="0" smtClean="0">
                <a:solidFill>
                  <a:srgbClr val="000000"/>
                </a:solidFill>
                <a:ea typeface="ＭＳ Ｐゴシック" charset="0"/>
                <a:cs typeface="ＭＳ Ｐゴシック" charset="0"/>
              </a:rPr>
              <a:t>Homogene Güter, zumindest bezüglich der wesentlichen wertbestimmenden Faktoren (bestenfalls bei unbebauten Grundstücken, standardisierten Reihenhäusern). </a:t>
            </a:r>
          </a:p>
          <a:p>
            <a:pPr marL="914400" lvl="1" indent="-457200" eaLnBrk="1" hangingPunct="1">
              <a:lnSpc>
                <a:spcPts val="2200"/>
              </a:lnSpc>
              <a:spcBef>
                <a:spcPts val="475"/>
              </a:spcBef>
              <a:buClr>
                <a:schemeClr val="accent1"/>
              </a:buClr>
              <a:buAutoNum type="alphaLcParenR"/>
            </a:pPr>
            <a:r>
              <a:rPr lang="de-DE" sz="2000" b="0" dirty="0" smtClean="0">
                <a:solidFill>
                  <a:srgbClr val="000000"/>
                </a:solidFill>
                <a:ea typeface="ＭＳ Ｐゴシック" charset="0"/>
                <a:cs typeface="ＭＳ Ｐゴシック" charset="0"/>
              </a:rPr>
              <a:t>Marktliquidität: jederzeit/innerhalb einer angemessenen Frist können transaktionsbereite Anbieter/Nachfrager identifiziert werden. Aufgrund der stark segmentierten Teilmärkte und wenigen Transaktionen (im Vergleich zu Wertpapieren) problematisch.</a:t>
            </a:r>
          </a:p>
          <a:p>
            <a:pPr marL="914400" lvl="1" indent="-457200" eaLnBrk="1" hangingPunct="1">
              <a:lnSpc>
                <a:spcPts val="2200"/>
              </a:lnSpc>
              <a:spcBef>
                <a:spcPts val="475"/>
              </a:spcBef>
              <a:buClr>
                <a:schemeClr val="accent1"/>
              </a:buClr>
              <a:buAutoNum type="alphaLcParenR"/>
            </a:pPr>
            <a:r>
              <a:rPr lang="de-DE" sz="2000" b="0" dirty="0" smtClean="0">
                <a:solidFill>
                  <a:srgbClr val="000000"/>
                </a:solidFill>
                <a:ea typeface="ＭＳ Ｐゴシック" charset="0"/>
                <a:cs typeface="ＭＳ Ｐゴシック" charset="0"/>
              </a:rPr>
              <a:t>Preise sind öffentlich verfügbar. Kaufpreissammlungen der Gutachterausschüsse und Bodenrichtwerte genügen dem nach </a:t>
            </a:r>
            <a:r>
              <a:rPr lang="de-DE" sz="2000" b="0" dirty="0" err="1" smtClean="0">
                <a:solidFill>
                  <a:srgbClr val="000000"/>
                </a:solidFill>
                <a:ea typeface="ＭＳ Ｐゴシック" charset="0"/>
                <a:cs typeface="ＭＳ Ｐゴシック" charset="0"/>
              </a:rPr>
              <a:t>h.M</a:t>
            </a:r>
            <a:r>
              <a:rPr lang="de-DE" sz="2000" b="0" dirty="0" smtClean="0">
                <a:solidFill>
                  <a:srgbClr val="000000"/>
                </a:solidFill>
                <a:ea typeface="ＭＳ Ｐゴシック" charset="0"/>
                <a:cs typeface="ＭＳ Ｐゴシック" charset="0"/>
              </a:rPr>
              <a:t>. nicht (Aktualität, Vollständigkeit, Repräsentativität, Zugänglichkeit).</a:t>
            </a:r>
          </a:p>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Folge: Anwendungsbereich nahezu Null!!!</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83</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451376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Ermittlungsmethoden (IAS 40.45 ff)</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504056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u="sng" dirty="0" smtClean="0">
                <a:solidFill>
                  <a:srgbClr val="000000"/>
                </a:solidFill>
                <a:ea typeface="ＭＳ Ｐゴシック" charset="0"/>
                <a:cs typeface="ＭＳ Ｐゴシック" charset="0"/>
              </a:rPr>
              <a:t>Bodenrichtwert als Fair Values?</a:t>
            </a:r>
          </a:p>
          <a:p>
            <a:pPr eaLnBrk="1" hangingPunct="1">
              <a:lnSpc>
                <a:spcPts val="2200"/>
              </a:lnSpc>
              <a:spcBef>
                <a:spcPts val="475"/>
              </a:spcBef>
              <a:buClr>
                <a:schemeClr val="accent1"/>
              </a:buClr>
            </a:pPr>
            <a:endParaRPr lang="de-DE" sz="2000" b="0" u="sng" dirty="0" smtClean="0">
              <a:solidFill>
                <a:srgbClr val="000000"/>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Gutachterausschüsse haben erhebliche Ermessungsspielräume</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Bodenrichtwertzonen nicht homogen genug</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Zu geringe Anzahl an Transaktionen für unbebaute Grundstück (Berlin 2002-2005: 95-114 Gewerbeimmobilien bei ca. 200 Zonen)</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Die Rückrechnung aus bebauten Grundstücken ist subjektiv</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Transaktionspreise z.T. verzerrt (Kommune verkauft, Notverkäufe, P</a:t>
            </a:r>
            <a:r>
              <a:rPr lang="de-DE" sz="2000" b="0" dirty="0" smtClean="0">
                <a:solidFill>
                  <a:srgbClr val="FF0000"/>
                </a:solidFill>
                <a:ea typeface="ＭＳ Ｐゴシック" charset="0"/>
                <a:cs typeface="ＭＳ Ｐゴシック" charset="0"/>
              </a:rPr>
              <a:t>ake</a:t>
            </a:r>
            <a:r>
              <a:rPr lang="de-DE" sz="2000" b="0" dirty="0" smtClean="0">
                <a:solidFill>
                  <a:srgbClr val="000000"/>
                </a:solidFill>
                <a:ea typeface="ＭＳ Ｐゴシック" charset="0"/>
                <a:cs typeface="ＭＳ Ｐゴシック" charset="0"/>
              </a:rPr>
              <a:t>thandel etc.)</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Fehlen teilweise völlig</a:t>
            </a:r>
          </a:p>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(Lenz 2009, 289ff)</a:t>
            </a:r>
          </a:p>
          <a:p>
            <a:pPr eaLnBrk="1" hangingPunct="1">
              <a:lnSpc>
                <a:spcPts val="2200"/>
              </a:lnSpc>
              <a:spcBef>
                <a:spcPts val="475"/>
              </a:spcBef>
              <a:buClr>
                <a:schemeClr val="accent1"/>
              </a:buClr>
            </a:pPr>
            <a:endParaRPr lang="de-DE" sz="2000" b="0" dirty="0" smtClean="0">
              <a:solidFill>
                <a:srgbClr val="000000"/>
              </a:solidFill>
              <a:ea typeface="ＭＳ Ｐゴシック" charset="0"/>
              <a:cs typeface="ＭＳ Ｐゴシック" charset="0"/>
            </a:endParaRP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84</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3320979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Ermittlungsmethoden (IAS 40.45 ff)</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504056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u="sng" dirty="0" smtClean="0">
                <a:solidFill>
                  <a:srgbClr val="000000"/>
                </a:solidFill>
                <a:ea typeface="ＭＳ Ｐゴシック" charset="0"/>
                <a:cs typeface="ＭＳ Ｐゴシック" charset="0"/>
              </a:rPr>
              <a:t>Liegenschaftszins als Marktdatum?</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Aus vergangenen Transaktionen abgeleitet: hinreichend häufig und ähnliche Transaktionen?</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Kaufpreis bekannt: Qualität von </a:t>
            </a:r>
            <a:r>
              <a:rPr lang="de-DE" sz="2000" b="0" dirty="0" err="1" smtClean="0">
                <a:solidFill>
                  <a:srgbClr val="000000"/>
                </a:solidFill>
                <a:ea typeface="ＭＳ Ｐゴシック" charset="0"/>
                <a:cs typeface="ＭＳ Ｐゴシック" charset="0"/>
              </a:rPr>
              <a:t>Earn</a:t>
            </a:r>
            <a:r>
              <a:rPr lang="de-DE" sz="2000" b="0" dirty="0" smtClean="0">
                <a:solidFill>
                  <a:srgbClr val="000000"/>
                </a:solidFill>
                <a:ea typeface="ＭＳ Ｐゴシック" charset="0"/>
                <a:cs typeface="ＭＳ Ｐゴシック" charset="0"/>
              </a:rPr>
              <a:t>-Out-Klauseln, Garantien etc. unbekannt</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Zu-/ Abschläge subjektiv</a:t>
            </a:r>
          </a:p>
          <a:p>
            <a:pPr marL="342900" indent="-342900" eaLnBrk="1" hangingPunct="1">
              <a:lnSpc>
                <a:spcPts val="2200"/>
              </a:lnSpc>
              <a:spcBef>
                <a:spcPts val="475"/>
              </a:spcBef>
              <a:buClr>
                <a:schemeClr val="accent1"/>
              </a:buClr>
              <a:buFont typeface="Wingdings" charset="2"/>
              <a:buChar char="Ø"/>
            </a:pPr>
            <a:endParaRPr lang="de-DE" sz="2000" b="0" dirty="0">
              <a:solidFill>
                <a:srgbClr val="000000"/>
              </a:solidFill>
              <a:ea typeface="ＭＳ Ｐゴシック" charset="0"/>
              <a:cs typeface="ＭＳ Ｐゴシック" charset="0"/>
            </a:endParaRPr>
          </a:p>
          <a:p>
            <a:pPr marL="457200" indent="-457200" eaLnBrk="1" hangingPunct="1">
              <a:lnSpc>
                <a:spcPts val="2200"/>
              </a:lnSpc>
              <a:spcBef>
                <a:spcPts val="475"/>
              </a:spcBef>
              <a:buClr>
                <a:schemeClr val="accent1"/>
              </a:buClr>
              <a:buFont typeface="+mj-lt"/>
              <a:buAutoNum type="arabicPeriod" startAt="2"/>
            </a:pPr>
            <a:r>
              <a:rPr lang="de-DE" sz="2000" b="0" dirty="0" smtClean="0">
                <a:solidFill>
                  <a:srgbClr val="000000"/>
                </a:solidFill>
                <a:ea typeface="ＭＳ Ｐゴシック" charset="0"/>
                <a:cs typeface="ＭＳ Ｐゴシック" charset="0"/>
              </a:rPr>
              <a:t>Angepasste Vergleichswerte: möglichst marktgestützte Ermittlung der Zu-/ Anschläge, deren Qualität sehr unterschiedlich gedeutet wird. Bei großer (?) Bandbreite möglicher Fair Values ist auf DCF-Methode oder AK zurück zu greifen (IAS 40.47).</a:t>
            </a:r>
          </a:p>
          <a:p>
            <a:pPr marL="457200" indent="-457200" eaLnBrk="1" hangingPunct="1">
              <a:lnSpc>
                <a:spcPts val="2200"/>
              </a:lnSpc>
              <a:spcBef>
                <a:spcPts val="475"/>
              </a:spcBef>
              <a:buClr>
                <a:schemeClr val="accent1"/>
              </a:buClr>
              <a:buFont typeface="+mj-lt"/>
              <a:buAutoNum type="arabicPeriod" startAt="2"/>
            </a:pPr>
            <a:r>
              <a:rPr lang="de-DE" sz="2000" b="0" dirty="0" smtClean="0">
                <a:solidFill>
                  <a:srgbClr val="000000"/>
                </a:solidFill>
                <a:ea typeface="ＭＳ Ｐゴシック" charset="0"/>
                <a:cs typeface="ＭＳ Ｐゴシック" charset="0"/>
              </a:rPr>
              <a:t>DCF-Methode: Detailplanung für 10 Jahre üblich, wobei Erweiterungsinvestitionen nicht einbezogen werden. Zahlungsströme und Restwert mit risikoadjustiertem Zins diskontieren. Üblich: Anfangsrendite, interner Zinssatz, CAPM – gestützte Verfahren.</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85</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883348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Ermittlungsmethoden (IAS 40.45 ff)</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5256584"/>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	Ertragswertverfahren: Trennung in Gebäude- und 	Bodenwerte. Gebäudeertrag wird durch typische, 	nachhaltige Erträge und Aufwendungen eines Jahres 	bestimmt. Liegenschaftszins ist anzuwenden.</a:t>
            </a:r>
          </a:p>
          <a:p>
            <a:pPr eaLnBrk="1" hangingPunct="1">
              <a:lnSpc>
                <a:spcPts val="2200"/>
              </a:lnSpc>
              <a:spcBef>
                <a:spcPts val="475"/>
              </a:spcBef>
              <a:buClr>
                <a:schemeClr val="accent1"/>
              </a:buClr>
            </a:pPr>
            <a:endParaRPr lang="de-DE" sz="2000" b="0" dirty="0">
              <a:solidFill>
                <a:srgbClr val="000000"/>
              </a:solidFill>
              <a:ea typeface="ＭＳ Ｐゴシック" charset="0"/>
              <a:cs typeface="ＭＳ Ｐゴシック" charset="0"/>
            </a:endParaRPr>
          </a:p>
          <a:p>
            <a:pPr eaLnBrk="1" hangingPunct="1">
              <a:lnSpc>
                <a:spcPts val="2200"/>
              </a:lnSpc>
              <a:spcBef>
                <a:spcPts val="475"/>
              </a:spcBef>
              <a:buClr>
                <a:schemeClr val="accent1"/>
              </a:buClr>
            </a:pPr>
            <a:r>
              <a:rPr lang="de-DE" sz="2000" b="0" u="sng" dirty="0" smtClean="0">
                <a:solidFill>
                  <a:srgbClr val="000000"/>
                </a:solidFill>
                <a:ea typeface="ＭＳ Ｐゴシック" charset="0"/>
                <a:cs typeface="ＭＳ Ｐゴシック" charset="0"/>
              </a:rPr>
              <a:t>Wesentliche Unterschiede zwischen DCF- und Ertragsverfahren:</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Getrennte oder einheitliche Bewertung von Boden und Gebäude</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Explizite Planung der Zahlungsströme oder Rückgriff auf repräsentatives Jahr (Prüfung der Konsistenz und Plausibilität der Annahmen bei </a:t>
            </a:r>
            <a:r>
              <a:rPr lang="de-DE" sz="2000" b="0" dirty="0" err="1" smtClean="0">
                <a:solidFill>
                  <a:srgbClr val="000000"/>
                </a:solidFill>
                <a:ea typeface="ＭＳ Ｐゴシック" charset="0"/>
                <a:cs typeface="ＭＳ Ｐゴシック" charset="0"/>
              </a:rPr>
              <a:t>DCf</a:t>
            </a:r>
            <a:r>
              <a:rPr lang="de-DE" sz="2000" b="0" dirty="0" smtClean="0">
                <a:solidFill>
                  <a:srgbClr val="000000"/>
                </a:solidFill>
                <a:ea typeface="ＭＳ Ｐゴシック" charset="0"/>
                <a:cs typeface="ＭＳ Ｐゴシック" charset="0"/>
              </a:rPr>
              <a:t> besser möglich)</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Dynamik in Zahlungsströmen (DCF) erfassen oder im Liegen-</a:t>
            </a:r>
            <a:r>
              <a:rPr lang="de-DE" sz="2000" b="0" dirty="0" err="1" smtClean="0">
                <a:solidFill>
                  <a:srgbClr val="000000"/>
                </a:solidFill>
                <a:ea typeface="ＭＳ Ｐゴシック" charset="0"/>
                <a:cs typeface="ＭＳ Ｐゴシック" charset="0"/>
              </a:rPr>
              <a:t>schaftszins</a:t>
            </a:r>
            <a:r>
              <a:rPr lang="de-DE" sz="2000" b="0" dirty="0" smtClean="0">
                <a:solidFill>
                  <a:srgbClr val="000000"/>
                </a:solidFill>
                <a:ea typeface="ＭＳ Ｐゴシック" charset="0"/>
                <a:cs typeface="ＭＳ Ｐゴシック" charset="0"/>
              </a:rPr>
              <a:t> (Inflation, Steuern, Abschreibungen, Risiko etc.)</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These: je individueller und komplexer Immobilie ist (verschiedene Mietlaufzeiten, Leerstände, Staffelmieten, Instandhaltungsunterschiede, Umbaupläne etc.), desto eher DCF sinnvoll</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DCF: aufwändiger, weniger standardisiert</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86</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8740815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Ermittlungsmethoden (IAS 40.45 ff)</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5256584"/>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Zinssatz: Soll die Risiken der Immobilie wiederspiegeln (keine Alternativanlage). Achtung: werden die Risiken bei der Schätzung von Cashflows berücksichtig (Inflation, Steuern, sonst.), so dürfen sie nicht zusätzlich im Zinssatz beachtet werden. Bsp. Realzins nur verwendbar bei inflationsbereinigten Cashflows.</a:t>
            </a:r>
          </a:p>
          <a:p>
            <a:pPr eaLnBrk="1" hangingPunct="1">
              <a:lnSpc>
                <a:spcPts val="2200"/>
              </a:lnSpc>
              <a:spcBef>
                <a:spcPts val="475"/>
              </a:spcBef>
              <a:buClr>
                <a:schemeClr val="accent1"/>
              </a:buClr>
            </a:pPr>
            <a:endParaRPr lang="de-DE" sz="2000" b="0" dirty="0" smtClean="0">
              <a:solidFill>
                <a:srgbClr val="000000"/>
              </a:solidFill>
              <a:ea typeface="ＭＳ Ｐゴシック" charset="0"/>
              <a:cs typeface="ＭＳ Ｐゴシック" charset="0"/>
            </a:endParaRP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Rendite von Vergleichsobjekten: Gibt es hinreichend vergleichbare Objekte, kann direkt auf Vergleichswert abgestellt werden.</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Interner Zinsfuß von Vergleichsobjekten: analoger Einwand</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Anfangsrendite (</a:t>
            </a:r>
            <a:r>
              <a:rPr lang="de-DE" sz="2000" b="0" dirty="0" err="1" smtClean="0">
                <a:solidFill>
                  <a:srgbClr val="000000"/>
                </a:solidFill>
                <a:ea typeface="ＭＳ Ｐゴシック" charset="0"/>
                <a:cs typeface="ＭＳ Ｐゴシック" charset="0"/>
              </a:rPr>
              <a:t>initial</a:t>
            </a:r>
            <a:r>
              <a:rPr lang="de-DE" sz="2000" b="0" dirty="0" smtClean="0">
                <a:solidFill>
                  <a:srgbClr val="000000"/>
                </a:solidFill>
                <a:ea typeface="ＭＳ Ｐゴシック" charset="0"/>
                <a:cs typeface="ＭＳ Ｐゴシック" charset="0"/>
              </a:rPr>
              <a:t> </a:t>
            </a:r>
            <a:r>
              <a:rPr lang="de-DE" sz="2000" b="0" dirty="0" err="1" smtClean="0">
                <a:solidFill>
                  <a:srgbClr val="000000"/>
                </a:solidFill>
                <a:ea typeface="ＭＳ Ｐゴシック" charset="0"/>
                <a:cs typeface="ＭＳ Ｐゴシック" charset="0"/>
              </a:rPr>
              <a:t>yield</a:t>
            </a:r>
            <a:r>
              <a:rPr lang="de-DE" sz="2000" b="0" dirty="0" smtClean="0">
                <a:solidFill>
                  <a:srgbClr val="000000"/>
                </a:solidFill>
                <a:ea typeface="ＭＳ Ｐゴシック" charset="0"/>
                <a:cs typeface="ＭＳ Ｐゴシック" charset="0"/>
              </a:rPr>
              <a:t>): Bei Wachstumserwartungen, die in Cashflows eingehen, ist Korrektur erforderlich; anfänglich sub-</a:t>
            </a:r>
            <a:r>
              <a:rPr lang="de-DE" sz="2000" b="0" dirty="0" err="1" smtClean="0">
                <a:solidFill>
                  <a:srgbClr val="000000"/>
                </a:solidFill>
                <a:ea typeface="ＭＳ Ｐゴシック" charset="0"/>
                <a:cs typeface="ＭＳ Ｐゴシック" charset="0"/>
              </a:rPr>
              <a:t>ventionierte</a:t>
            </a:r>
            <a:r>
              <a:rPr lang="de-DE" sz="2000" b="0" dirty="0" smtClean="0">
                <a:solidFill>
                  <a:srgbClr val="000000"/>
                </a:solidFill>
                <a:ea typeface="ＭＳ Ｐゴシック" charset="0"/>
                <a:cs typeface="ＭＳ Ｐゴシック" charset="0"/>
              </a:rPr>
              <a:t> Mieten/Leerstand; niedrige Anfangsrendite -&gt; Kapitalwert steigt </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Liegenschaftszins: Repräsentativität der Daten, </a:t>
            </a:r>
            <a:r>
              <a:rPr lang="de-DE" sz="2000" b="0" dirty="0" err="1" smtClean="0">
                <a:solidFill>
                  <a:srgbClr val="000000"/>
                </a:solidFill>
                <a:ea typeface="ＭＳ Ｐゴシック" charset="0"/>
                <a:cs typeface="ＭＳ Ｐゴシック" charset="0"/>
              </a:rPr>
              <a:t>idR</a:t>
            </a:r>
            <a:r>
              <a:rPr lang="de-DE" sz="2000" b="0" dirty="0" smtClean="0">
                <a:solidFill>
                  <a:srgbClr val="000000"/>
                </a:solidFill>
                <a:ea typeface="ＭＳ Ｐゴシック" charset="0"/>
                <a:cs typeface="ＭＳ Ｐゴシック" charset="0"/>
              </a:rPr>
              <a:t> nur Intervalle</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87</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5382836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Ertragswert als Fair Value nach IAS 40?</a:t>
            </a:r>
            <a:endParaRPr lang="de-DE" dirty="0"/>
          </a:p>
        </p:txBody>
      </p:sp>
      <p:sp>
        <p:nvSpPr>
          <p:cNvPr id="3" name="Inhaltsplatzhalter 2"/>
          <p:cNvSpPr>
            <a:spLocks noGrp="1"/>
          </p:cNvSpPr>
          <p:nvPr>
            <p:ph idx="1"/>
          </p:nvPr>
        </p:nvSpPr>
        <p:spPr/>
        <p:txBody>
          <a:bodyPr/>
          <a:lstStyle/>
          <a:p>
            <a:pPr>
              <a:buNone/>
            </a:pPr>
            <a:endParaRPr lang="de-DE" dirty="0" smtClean="0"/>
          </a:p>
          <a:p>
            <a:pPr>
              <a:buNone/>
            </a:pPr>
            <a:r>
              <a:rPr lang="de-DE" dirty="0" smtClean="0"/>
              <a:t>Beurteilungskriterien: </a:t>
            </a:r>
          </a:p>
          <a:p>
            <a:pPr marL="457200" indent="-457200">
              <a:buAutoNum type="arabicPeriod"/>
            </a:pPr>
            <a:r>
              <a:rPr lang="de-DE" dirty="0" smtClean="0"/>
              <a:t>Wortlaut.</a:t>
            </a:r>
          </a:p>
          <a:p>
            <a:pPr marL="457200" indent="-457200">
              <a:buAutoNum type="arabicPeriod"/>
            </a:pPr>
            <a:r>
              <a:rPr lang="de-DE" dirty="0" smtClean="0"/>
              <a:t>Auslegung von EU – Recht (da IFRS in EU – Recht inkorporiert): True – </a:t>
            </a:r>
            <a:r>
              <a:rPr lang="de-DE" dirty="0" err="1" smtClean="0"/>
              <a:t>and</a:t>
            </a:r>
            <a:r>
              <a:rPr lang="de-DE" dirty="0" smtClean="0"/>
              <a:t> – Fair – View – Gebot erfüllt, kein Verstoß gegen europäische Interessen.</a:t>
            </a:r>
          </a:p>
          <a:p>
            <a:pPr marL="457200" indent="-457200">
              <a:buAutoNum type="arabicPeriod"/>
            </a:pPr>
            <a:r>
              <a:rPr lang="de-DE" dirty="0" smtClean="0"/>
              <a:t>Auslegungshilfen nach IAS 8.10 ff.</a:t>
            </a:r>
            <a:endParaRPr lang="de-DE" dirty="0"/>
          </a:p>
        </p:txBody>
      </p:sp>
      <p:sp>
        <p:nvSpPr>
          <p:cNvPr id="4" name="Foliennummernplatzhalter 3"/>
          <p:cNvSpPr>
            <a:spLocks noGrp="1"/>
          </p:cNvSpPr>
          <p:nvPr>
            <p:ph type="sldNum" sz="quarter" idx="4"/>
          </p:nvPr>
        </p:nvSpPr>
        <p:spPr/>
        <p:txBody>
          <a:bodyPr/>
          <a:lstStyle/>
          <a:p>
            <a:pPr>
              <a:defRPr/>
            </a:pPr>
            <a:r>
              <a:rPr lang="de-DE" sz="1100" smtClean="0"/>
              <a:t>Manfred Kühnberger </a:t>
            </a:r>
          </a:p>
          <a:p>
            <a:pPr>
              <a:defRPr/>
            </a:pPr>
            <a:r>
              <a:rPr lang="de-DE" sz="1200" smtClean="0"/>
              <a:t>Folie </a:t>
            </a:r>
            <a:fld id="{09A872CF-118A-DC4A-9849-1842D9DB4FED}" type="slidenum">
              <a:rPr lang="de-DE" sz="1200" smtClean="0"/>
              <a:pPr>
                <a:defRPr/>
              </a:pPr>
              <a:t>88</a:t>
            </a:fld>
            <a:endParaRPr lang="de-DE" sz="1200" dirty="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Ermittlungsmethoden (IAS 40.45 ff)</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5256584"/>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u="sng" dirty="0" smtClean="0">
                <a:solidFill>
                  <a:srgbClr val="000000"/>
                </a:solidFill>
                <a:ea typeface="ＭＳ Ｐゴシック" charset="0"/>
                <a:cs typeface="ＭＳ Ｐゴシック" charset="0"/>
              </a:rPr>
              <a:t>Sonderfall: Sanierungsbedürftige Immobilien mit hohem Leerstand</a:t>
            </a:r>
          </a:p>
          <a:p>
            <a:pPr eaLnBrk="1" hangingPunct="1">
              <a:lnSpc>
                <a:spcPts val="2200"/>
              </a:lnSpc>
              <a:spcBef>
                <a:spcPts val="475"/>
              </a:spcBef>
              <a:buClr>
                <a:schemeClr val="accent1"/>
              </a:buClr>
            </a:pPr>
            <a:endParaRPr lang="de-DE" sz="2000" b="0" dirty="0">
              <a:solidFill>
                <a:srgbClr val="000000"/>
              </a:solidFill>
              <a:ea typeface="ＭＳ Ｐゴシック" charset="0"/>
              <a:cs typeface="ＭＳ Ｐゴシック" charset="0"/>
            </a:endParaRPr>
          </a:p>
          <a:p>
            <a:pPr marL="457200" indent="-457200" eaLnBrk="1" hangingPunct="1">
              <a:lnSpc>
                <a:spcPts val="2200"/>
              </a:lnSpc>
              <a:spcBef>
                <a:spcPts val="475"/>
              </a:spcBef>
              <a:buClr>
                <a:schemeClr val="accent1"/>
              </a:buClr>
              <a:buFont typeface="+mj-lt"/>
              <a:buAutoNum type="alphaLcPeriod"/>
            </a:pPr>
            <a:r>
              <a:rPr lang="de-DE" sz="2000" b="0" dirty="0" smtClean="0">
                <a:solidFill>
                  <a:srgbClr val="000000"/>
                </a:solidFill>
                <a:ea typeface="ＭＳ Ｐゴシック" charset="0"/>
                <a:cs typeface="ＭＳ Ｐゴシック" charset="0"/>
              </a:rPr>
              <a:t>Aktuell niedrige Einzahlungen führen zu niedrigem Barwert</a:t>
            </a:r>
          </a:p>
          <a:p>
            <a:pPr marL="457200" indent="-457200" eaLnBrk="1" hangingPunct="1">
              <a:lnSpc>
                <a:spcPts val="2200"/>
              </a:lnSpc>
              <a:spcBef>
                <a:spcPts val="475"/>
              </a:spcBef>
              <a:buClr>
                <a:schemeClr val="accent1"/>
              </a:buClr>
              <a:buFont typeface="+mj-lt"/>
              <a:buAutoNum type="alphaLcPeriod"/>
            </a:pPr>
            <a:r>
              <a:rPr lang="de-DE" sz="2000" b="0" dirty="0" smtClean="0">
                <a:solidFill>
                  <a:srgbClr val="000000"/>
                </a:solidFill>
                <a:ea typeface="ＭＳ Ｐゴシック" charset="0"/>
                <a:cs typeface="ＭＳ Ｐゴシック" charset="0"/>
              </a:rPr>
              <a:t>Erwartete höhere Z aufgrund der geplanten Sanierung dürfen nicht berücksichtig werden.</a:t>
            </a:r>
          </a:p>
          <a:p>
            <a:pPr marL="1085850" lvl="1"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Extremfall: hohe Wertminderung + Sanierungsaufwand in </a:t>
            </a:r>
            <a:r>
              <a:rPr lang="de-DE" sz="2000" b="0" dirty="0" err="1" smtClean="0">
                <a:solidFill>
                  <a:srgbClr val="000000"/>
                </a:solidFill>
                <a:ea typeface="ＭＳ Ｐゴシック" charset="0"/>
                <a:cs typeface="ＭＳ Ｐゴシック" charset="0"/>
              </a:rPr>
              <a:t>GuV</a:t>
            </a:r>
            <a:endParaRPr lang="de-DE" sz="2000" b="0" dirty="0" smtClean="0">
              <a:solidFill>
                <a:srgbClr val="000000"/>
              </a:solidFill>
              <a:ea typeface="ＭＳ Ｐゴシック" charset="0"/>
              <a:cs typeface="ＭＳ Ｐゴシック" charset="0"/>
            </a:endParaRPr>
          </a:p>
          <a:p>
            <a:pPr lvl="1" indent="0"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Lösung:</a:t>
            </a:r>
          </a:p>
          <a:p>
            <a:pPr marL="1200150" lvl="1" indent="-457200" eaLnBrk="1" hangingPunct="1">
              <a:lnSpc>
                <a:spcPts val="2200"/>
              </a:lnSpc>
              <a:spcBef>
                <a:spcPts val="475"/>
              </a:spcBef>
              <a:buClr>
                <a:schemeClr val="accent1"/>
              </a:buClr>
              <a:buFont typeface="+mj-lt"/>
              <a:buAutoNum type="alphaLcPeriod"/>
            </a:pPr>
            <a:r>
              <a:rPr lang="de-DE" sz="2000" b="0" dirty="0" smtClean="0">
                <a:solidFill>
                  <a:srgbClr val="000000"/>
                </a:solidFill>
                <a:ea typeface="ＭＳ Ｐゴシック" charset="0"/>
                <a:cs typeface="ＭＳ Ｐゴシック" charset="0"/>
              </a:rPr>
              <a:t>Keine Fair Value-Bewertung mehr</a:t>
            </a:r>
          </a:p>
          <a:p>
            <a:pPr marL="1200150" lvl="1" indent="-457200" eaLnBrk="1" hangingPunct="1">
              <a:lnSpc>
                <a:spcPts val="2200"/>
              </a:lnSpc>
              <a:spcBef>
                <a:spcPts val="475"/>
              </a:spcBef>
              <a:buClr>
                <a:schemeClr val="accent1"/>
              </a:buClr>
              <a:buFont typeface="+mj-lt"/>
              <a:buAutoNum type="alphaLcPeriod"/>
            </a:pPr>
            <a:r>
              <a:rPr lang="de-DE" sz="2000" b="0" dirty="0" smtClean="0">
                <a:solidFill>
                  <a:srgbClr val="000000"/>
                </a:solidFill>
                <a:ea typeface="ＭＳ Ｐゴシック" charset="0"/>
                <a:cs typeface="ＭＳ Ｐゴシック" charset="0"/>
              </a:rPr>
              <a:t>Sanierungsausgaben und Wertsteigerungen fallen in gleiche Periode</a:t>
            </a:r>
          </a:p>
          <a:p>
            <a:pPr marL="1200150" lvl="1" indent="-457200" eaLnBrk="1" hangingPunct="1">
              <a:lnSpc>
                <a:spcPts val="2200"/>
              </a:lnSpc>
              <a:spcBef>
                <a:spcPts val="475"/>
              </a:spcBef>
              <a:buClr>
                <a:schemeClr val="accent1"/>
              </a:buClr>
              <a:buFont typeface="+mj-lt"/>
              <a:buAutoNum type="alphaLcPeriod"/>
            </a:pPr>
            <a:r>
              <a:rPr lang="de-DE" sz="2000" b="0" dirty="0" smtClean="0">
                <a:solidFill>
                  <a:srgbClr val="000000"/>
                </a:solidFill>
                <a:ea typeface="ＭＳ Ｐゴシック" charset="0"/>
                <a:cs typeface="ＭＳ Ｐゴシック" charset="0"/>
              </a:rPr>
              <a:t>Vergleichswertverfahren statt DCF: Methodenwechsel</a:t>
            </a:r>
          </a:p>
          <a:p>
            <a:pPr marL="1200150" lvl="1" indent="-457200" eaLnBrk="1" hangingPunct="1">
              <a:lnSpc>
                <a:spcPts val="2200"/>
              </a:lnSpc>
              <a:spcBef>
                <a:spcPts val="475"/>
              </a:spcBef>
              <a:buClr>
                <a:schemeClr val="accent1"/>
              </a:buClr>
              <a:buFont typeface="+mj-lt"/>
              <a:buAutoNum type="alphaLcPeriod"/>
            </a:pPr>
            <a:r>
              <a:rPr lang="de-DE" sz="2000" b="0" dirty="0" smtClean="0">
                <a:solidFill>
                  <a:srgbClr val="000000"/>
                </a:solidFill>
                <a:ea typeface="ＭＳ Ｐゴシック" charset="0"/>
                <a:cs typeface="ＭＳ Ｐゴシック" charset="0"/>
              </a:rPr>
              <a:t>Pech gehabt</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89</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60819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188913"/>
            <a:ext cx="7772400" cy="371475"/>
          </a:xfrm>
        </p:spPr>
        <p:txBody>
          <a:bodyPr/>
          <a:lstStyle/>
          <a:p>
            <a:pPr eaLnBrk="1" hangingPunct="1"/>
            <a:r>
              <a:rPr lang="de-DE" sz="2000">
                <a:latin typeface="Verdana" charset="0"/>
                <a:ea typeface="ＭＳ Ｐゴシック" charset="0"/>
                <a:cs typeface="ＭＳ Ｐゴシック" charset="0"/>
              </a:rPr>
              <a:t>Besonderheiten von Immobilienmärkten</a:t>
            </a:r>
          </a:p>
        </p:txBody>
      </p:sp>
      <p:sp>
        <p:nvSpPr>
          <p:cNvPr id="23555" name="Rectangle 3"/>
          <p:cNvSpPr>
            <a:spLocks noGrp="1" noChangeArrowheads="1"/>
          </p:cNvSpPr>
          <p:nvPr>
            <p:ph type="body" idx="1"/>
          </p:nvPr>
        </p:nvSpPr>
        <p:spPr>
          <a:xfrm>
            <a:off x="323850" y="692150"/>
            <a:ext cx="8569325" cy="5040313"/>
          </a:xfrm>
          <a:noFill/>
        </p:spPr>
        <p:txBody>
          <a:bodyPr/>
          <a:lstStyle/>
          <a:p>
            <a:pPr marL="457200" indent="-457200" eaLnBrk="1" hangingPunct="1">
              <a:lnSpc>
                <a:spcPts val="2200"/>
              </a:lnSpc>
              <a:buFont typeface="Verdana" charset="0"/>
              <a:buAutoNum type="arabicPeriod"/>
            </a:pPr>
            <a:r>
              <a:rPr lang="de-DE" sz="2000" dirty="0">
                <a:latin typeface="Verdana" charset="0"/>
                <a:ea typeface="ＭＳ Ｐゴシック" charset="0"/>
                <a:cs typeface="ＭＳ Ｐゴシック" charset="0"/>
              </a:rPr>
              <a:t>Inhomogene Güter die unterschiedlichen Nutzungen </a:t>
            </a:r>
            <a:r>
              <a:rPr lang="de-DE" sz="2000" dirty="0" err="1">
                <a:latin typeface="Verdana" charset="0"/>
                <a:ea typeface="ＭＳ Ｐゴシック" charset="0"/>
                <a:cs typeface="ＭＳ Ｐゴシック" charset="0"/>
              </a:rPr>
              <a:t>zugäng-liche</a:t>
            </a:r>
            <a:r>
              <a:rPr lang="de-DE" sz="2000" dirty="0">
                <a:latin typeface="Verdana" charset="0"/>
                <a:ea typeface="ＭＳ Ｐゴシック" charset="0"/>
                <a:cs typeface="ＭＳ Ｐゴシック" charset="0"/>
              </a:rPr>
              <a:t> sind -&gt; Vielzahl an Marktsegmenten, die </a:t>
            </a:r>
            <a:r>
              <a:rPr lang="de-DE" sz="2000" dirty="0" smtClean="0">
                <a:latin typeface="Verdana" charset="0"/>
                <a:ea typeface="ＭＳ Ｐゴシック" charset="0"/>
                <a:cs typeface="ＭＳ Ｐゴシック" charset="0"/>
              </a:rPr>
              <a:t>mehr </a:t>
            </a:r>
            <a:r>
              <a:rPr lang="de-DE" sz="2000" dirty="0">
                <a:latin typeface="Verdana" charset="0"/>
                <a:ea typeface="ＭＳ Ｐゴシック" charset="0"/>
                <a:cs typeface="ＭＳ Ｐゴシック" charset="0"/>
              </a:rPr>
              <a:t>oder weniger fein aufgegliedert werden können (Lage, Nutzungs-arten, Nutzerkreise, Alter, Ausstattung etc.)</a:t>
            </a:r>
          </a:p>
          <a:p>
            <a:pPr marL="457200" indent="-457200" eaLnBrk="1" hangingPunct="1">
              <a:lnSpc>
                <a:spcPts val="2200"/>
              </a:lnSpc>
              <a:buFont typeface="Verdana" charset="0"/>
              <a:buAutoNum type="arabicPeriod"/>
            </a:pPr>
            <a:r>
              <a:rPr lang="de-DE" sz="2000" dirty="0">
                <a:latin typeface="Verdana" charset="0"/>
                <a:ea typeface="ＭＳ Ｐゴシック" charset="0"/>
                <a:cs typeface="ＭＳ Ｐゴシック" charset="0"/>
              </a:rPr>
              <a:t>Wert/Preis hängt von einer Fülle ökonomischer, rechtlicher, politischer und sozialer Faktoren ab.</a:t>
            </a:r>
          </a:p>
          <a:p>
            <a:pPr marL="457200" indent="-457200" eaLnBrk="1" hangingPunct="1">
              <a:lnSpc>
                <a:spcPts val="2200"/>
              </a:lnSpc>
              <a:buFont typeface="Verdana" charset="0"/>
              <a:buAutoNum type="arabicPeriod"/>
            </a:pPr>
            <a:r>
              <a:rPr lang="de-DE" sz="2000" dirty="0">
                <a:latin typeface="Verdana" charset="0"/>
                <a:ea typeface="ＭＳ Ｐゴシック" charset="0"/>
                <a:cs typeface="ＭＳ Ｐゴシック" charset="0"/>
              </a:rPr>
              <a:t>Hohe Transaktionskosten, typischer Weise langfristige Investitionen mit relativ hohen Werten, beachtlichen Fixkosten in der </a:t>
            </a:r>
            <a:r>
              <a:rPr lang="de-DE" sz="2000" dirty="0" smtClean="0">
                <a:latin typeface="Verdana" charset="0"/>
                <a:ea typeface="ＭＳ Ｐゴシック" charset="0"/>
                <a:cs typeface="ＭＳ Ｐゴシック" charset="0"/>
              </a:rPr>
              <a:t>Folge.</a:t>
            </a:r>
            <a:endParaRPr lang="de-DE" sz="2000" dirty="0">
              <a:latin typeface="Verdana" charset="0"/>
              <a:ea typeface="ＭＳ Ｐゴシック" charset="0"/>
              <a:cs typeface="ＭＳ Ｐゴシック" charset="0"/>
            </a:endParaRPr>
          </a:p>
          <a:p>
            <a:pPr marL="457200" indent="-457200" eaLnBrk="1" hangingPunct="1">
              <a:lnSpc>
                <a:spcPts val="2200"/>
              </a:lnSpc>
              <a:buFont typeface="Verdana" charset="0"/>
              <a:buAutoNum type="arabicPeriod"/>
            </a:pPr>
            <a:r>
              <a:rPr lang="de-DE" sz="2000" dirty="0">
                <a:latin typeface="Verdana" charset="0"/>
                <a:ea typeface="ＭＳ Ｐゴシック" charset="0"/>
                <a:cs typeface="ＭＳ Ｐゴシック" charset="0"/>
              </a:rPr>
              <a:t>Hohe Informationskosten, kein organisierter </a:t>
            </a:r>
            <a:r>
              <a:rPr lang="de-DE" sz="2000" dirty="0" smtClean="0">
                <a:latin typeface="Verdana" charset="0"/>
                <a:ea typeface="ＭＳ Ｐゴシック" charset="0"/>
                <a:cs typeface="ＭＳ Ｐゴシック" charset="0"/>
              </a:rPr>
              <a:t>Markt.</a:t>
            </a:r>
            <a:endParaRPr lang="de-DE" sz="2000" dirty="0">
              <a:latin typeface="Verdana" charset="0"/>
              <a:ea typeface="ＭＳ Ｐゴシック" charset="0"/>
              <a:cs typeface="ＭＳ Ｐゴシック" charset="0"/>
            </a:endParaRPr>
          </a:p>
          <a:p>
            <a:pPr marL="457200" indent="-457200" eaLnBrk="1" hangingPunct="1">
              <a:lnSpc>
                <a:spcPts val="2200"/>
              </a:lnSpc>
              <a:buFont typeface="Verdana" charset="0"/>
              <a:buAutoNum type="arabicPeriod"/>
            </a:pPr>
            <a:r>
              <a:rPr lang="de-DE" sz="2000" dirty="0">
                <a:latin typeface="Verdana" charset="0"/>
                <a:ea typeface="ＭＳ Ｐゴシック" charset="0"/>
                <a:cs typeface="ＭＳ Ｐゴシック" charset="0"/>
              </a:rPr>
              <a:t>Geringe Angebots- und Nachfrageelastizität, die zu sog. Immobilienzyklen führen (können).</a:t>
            </a:r>
          </a:p>
          <a:p>
            <a:pPr marL="457200" indent="-457200" eaLnBrk="1" hangingPunct="1">
              <a:lnSpc>
                <a:spcPts val="2200"/>
              </a:lnSpc>
              <a:buFont typeface="Verdana" charset="0"/>
              <a:buAutoNum type="arabicPeriod"/>
            </a:pPr>
            <a:r>
              <a:rPr lang="de-DE" sz="2000" dirty="0">
                <a:latin typeface="Verdana" charset="0"/>
                <a:ea typeface="ＭＳ Ｐゴシック" charset="0"/>
                <a:cs typeface="ＭＳ Ｐゴシック" charset="0"/>
              </a:rPr>
              <a:t>Immobilieninvestition ist selten Totalverlust (wg. Drittverwendungsmöglichkeit); kann „</a:t>
            </a:r>
            <a:r>
              <a:rPr lang="de-DE" sz="2000" dirty="0">
                <a:solidFill>
                  <a:srgbClr val="FF0000"/>
                </a:solidFill>
                <a:latin typeface="Verdana" charset="0"/>
                <a:ea typeface="ＭＳ Ｐゴシック" charset="0"/>
                <a:cs typeface="ＭＳ Ｐゴシック" charset="0"/>
              </a:rPr>
              <a:t>beliehene</a:t>
            </a:r>
            <a:r>
              <a:rPr lang="de-DE" sz="2000" dirty="0">
                <a:latin typeface="Verdana" charset="0"/>
                <a:ea typeface="ＭＳ Ｐゴシック" charset="0"/>
                <a:cs typeface="ＭＳ Ｐゴシック" charset="0"/>
              </a:rPr>
              <a:t> Liquidität“ schaffen; </a:t>
            </a:r>
            <a:r>
              <a:rPr lang="de-DE" sz="2000" dirty="0" err="1">
                <a:latin typeface="Verdana" charset="0"/>
                <a:ea typeface="ＭＳ Ｐゴシック" charset="0"/>
                <a:cs typeface="ＭＳ Ｐゴシック" charset="0"/>
              </a:rPr>
              <a:t>Sekurisation</a:t>
            </a:r>
            <a:r>
              <a:rPr lang="de-DE" sz="2000" dirty="0">
                <a:latin typeface="Verdana" charset="0"/>
                <a:ea typeface="ＭＳ Ｐゴシック" charset="0"/>
                <a:cs typeface="ＭＳ Ｐゴシック" charset="0"/>
              </a:rPr>
              <a:t> möglich, um Handelbarkeit zu steigern (Fonds, AG, REIT etc</a:t>
            </a:r>
            <a:r>
              <a:rPr lang="de-DE" sz="2000" dirty="0" smtClean="0">
                <a:latin typeface="Verdana" charset="0"/>
                <a:ea typeface="ＭＳ Ｐゴシック" charset="0"/>
                <a:cs typeface="ＭＳ Ｐゴシック" charset="0"/>
              </a:rPr>
              <a:t>.).</a:t>
            </a:r>
            <a:endParaRPr lang="de-DE" sz="2000" dirty="0">
              <a:latin typeface="Verdana" charset="0"/>
              <a:ea typeface="ＭＳ Ｐゴシック" charset="0"/>
              <a:cs typeface="ＭＳ Ｐゴシック" charset="0"/>
            </a:endParaRPr>
          </a:p>
        </p:txBody>
      </p:sp>
      <p:sp>
        <p:nvSpPr>
          <p:cNvPr id="23556" name="Textfeld 1"/>
          <p:cNvSpPr txBox="1">
            <a:spLocks noChangeArrowheads="1"/>
          </p:cNvSpPr>
          <p:nvPr/>
        </p:nvSpPr>
        <p:spPr bwMode="auto">
          <a:xfrm>
            <a:off x="3040063" y="6146800"/>
            <a:ext cx="2755900" cy="5222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- 1. Überblick -</a:t>
            </a:r>
          </a:p>
        </p:txBody>
      </p:sp>
      <p:sp>
        <p:nvSpPr>
          <p:cNvPr id="6"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9</a:t>
            </a:fld>
            <a:endParaRPr lang="de-DE" sz="1200" dirty="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Ermittlungsmethoden (IAS 40.45 ff)</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5256584"/>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Fair Value-Schwankungen: Taugt die </a:t>
            </a:r>
            <a:r>
              <a:rPr lang="de-DE" sz="2000" b="0" dirty="0" err="1" smtClean="0">
                <a:solidFill>
                  <a:srgbClr val="000000"/>
                </a:solidFill>
                <a:ea typeface="ＭＳ Ｐゴシック" charset="0"/>
                <a:cs typeface="ＭＳ Ｐゴシック" charset="0"/>
              </a:rPr>
              <a:t>GuV</a:t>
            </a:r>
            <a:r>
              <a:rPr lang="de-DE" sz="2000" b="0" dirty="0" smtClean="0">
                <a:solidFill>
                  <a:srgbClr val="000000"/>
                </a:solidFill>
                <a:ea typeface="ＭＳ Ｐゴシック" charset="0"/>
                <a:cs typeface="ＭＳ Ｐゴシック" charset="0"/>
              </a:rPr>
              <a:t>, um die Leistung des Managements zu beurteilen?</a:t>
            </a:r>
            <a:endParaRPr lang="de-DE" sz="2000" b="0" dirty="0">
              <a:solidFill>
                <a:srgbClr val="000000"/>
              </a:solidFill>
              <a:ea typeface="ＭＳ Ｐゴシック" charset="0"/>
              <a:cs typeface="ＭＳ Ｐゴシック" charset="0"/>
            </a:endParaRP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Haben die Entscheidungen des Managements den Immo-</a:t>
            </a:r>
            <a:r>
              <a:rPr lang="de-DE" sz="2000" b="0" dirty="0" err="1" smtClean="0">
                <a:solidFill>
                  <a:srgbClr val="000000"/>
                </a:solidFill>
                <a:ea typeface="ＭＳ Ｐゴシック" charset="0"/>
                <a:cs typeface="ＭＳ Ｐゴシック" charset="0"/>
              </a:rPr>
              <a:t>bilienwert</a:t>
            </a:r>
            <a:r>
              <a:rPr lang="de-DE" sz="2000" b="0" dirty="0" smtClean="0">
                <a:solidFill>
                  <a:srgbClr val="000000"/>
                </a:solidFill>
                <a:ea typeface="ＭＳ Ｐゴシック" charset="0"/>
                <a:cs typeface="ＭＳ Ｐゴシック" charset="0"/>
              </a:rPr>
              <a:t> (Unternehmenswert) gesteigert/gemindert/erhalten?</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Wie schlagen sich (unterlassene) Instandhaltungen in JA nieder?</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Wie schlagen sich Zinsen am Kapitalmarkt auf den JA nieder?</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Welche Folgen der Finanzmarktkrise sind bei </a:t>
            </a:r>
            <a:r>
              <a:rPr lang="de-DE" sz="2000" b="0" dirty="0" err="1" smtClean="0">
                <a:solidFill>
                  <a:srgbClr val="000000"/>
                </a:solidFill>
                <a:ea typeface="ＭＳ Ｐゴシック" charset="0"/>
                <a:cs typeface="ＭＳ Ｐゴシック" charset="0"/>
              </a:rPr>
              <a:t>Bestandsimmo-bilien</a:t>
            </a:r>
            <a:r>
              <a:rPr lang="de-DE" sz="2000" b="0" dirty="0" smtClean="0">
                <a:solidFill>
                  <a:srgbClr val="000000"/>
                </a:solidFill>
                <a:ea typeface="ＭＳ Ｐゴシック" charset="0"/>
                <a:cs typeface="ＭＳ Ｐゴシック" charset="0"/>
              </a:rPr>
              <a:t> zu erwarten? Was wäre bei Entwicklungsprojekten plausibel?</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Sind Verluste aus sinkenden Marktpreisen in Folge eines (typ.) Immobilienzyklus dem Management anzulasten?</a:t>
            </a:r>
          </a:p>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Fair Value-Schwankungen: Taugt die </a:t>
            </a:r>
            <a:r>
              <a:rPr lang="de-DE" sz="2000" b="0" dirty="0" err="1" smtClean="0">
                <a:solidFill>
                  <a:srgbClr val="000000"/>
                </a:solidFill>
                <a:ea typeface="ＭＳ Ｐゴシック" charset="0"/>
                <a:cs typeface="ＭＳ Ｐゴシック" charset="0"/>
              </a:rPr>
              <a:t>GuV</a:t>
            </a:r>
            <a:r>
              <a:rPr lang="de-DE" sz="2000" b="0" dirty="0" smtClean="0">
                <a:solidFill>
                  <a:srgbClr val="000000"/>
                </a:solidFill>
                <a:ea typeface="ＭＳ Ｐゴシック" charset="0"/>
                <a:cs typeface="ＭＳ Ｐゴシック" charset="0"/>
              </a:rPr>
              <a:t>, um den Gewinn als Pro-</a:t>
            </a:r>
            <a:r>
              <a:rPr lang="de-DE" sz="2000" b="0" dirty="0" err="1" smtClean="0">
                <a:solidFill>
                  <a:srgbClr val="000000"/>
                </a:solidFill>
                <a:ea typeface="ＭＳ Ｐゴシック" charset="0"/>
                <a:cs typeface="ＭＳ Ｐゴシック" charset="0"/>
              </a:rPr>
              <a:t>gnoseindikator</a:t>
            </a:r>
            <a:r>
              <a:rPr lang="de-DE" sz="2000" b="0" dirty="0" smtClean="0">
                <a:solidFill>
                  <a:srgbClr val="000000"/>
                </a:solidFill>
                <a:ea typeface="ＭＳ Ｐゴシック" charset="0"/>
                <a:cs typeface="ＭＳ Ｐゴシック" charset="0"/>
              </a:rPr>
              <a:t> zu nützen?</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Ungewöhnliche, atypische Wertschwankungen müssen erkennbar sein</a:t>
            </a:r>
          </a:p>
          <a:p>
            <a:pPr marL="342900" indent="-342900" eaLnBrk="1" hangingPunct="1">
              <a:lnSpc>
                <a:spcPts val="2200"/>
              </a:lnSpc>
              <a:spcBef>
                <a:spcPts val="475"/>
              </a:spcBef>
              <a:buClr>
                <a:schemeClr val="accent1"/>
              </a:buClr>
              <a:buFont typeface="Wingdings" charset="2"/>
              <a:buChar char="Ø"/>
            </a:pPr>
            <a:r>
              <a:rPr lang="de-DE" sz="2000" b="0" dirty="0" smtClean="0">
                <a:solidFill>
                  <a:srgbClr val="000000"/>
                </a:solidFill>
                <a:ea typeface="ＭＳ Ｐゴシック" charset="0"/>
                <a:cs typeface="ＭＳ Ｐゴシック" charset="0"/>
              </a:rPr>
              <a:t>Konstante Umweltbedingungen in Zukunft </a:t>
            </a:r>
            <a:r>
              <a:rPr lang="de-DE" sz="1600" b="0" dirty="0" smtClean="0">
                <a:solidFill>
                  <a:srgbClr val="000000"/>
                </a:solidFill>
                <a:ea typeface="ＭＳ Ｐゴシック" charset="0"/>
                <a:cs typeface="ＭＳ Ｐゴシック" charset="0"/>
              </a:rPr>
              <a:t>(Schema Lenz S. 278)</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90</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608193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Bilanzpolitische und –analytische Aspekte</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5256584"/>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Das übliche Ziel der Minimierung der Steuerzahlungen obsolet. Primär geht es um Rating, Kreditklauseln, Vergütung etc..</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Es kann (trotz anderen rechtlichen Vorgaben) faktisch notwendig sein, HGB- und IFRS-Ergebnis zu synchronisieren.</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Das IFRS-Ergebnis wird typischerweise volatiler sein (FV-Schwankungen).</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Fair Value-Schwankungen der Anlageimmobilien in </a:t>
            </a:r>
            <a:r>
              <a:rPr lang="de-DE" sz="2000" b="0" dirty="0" err="1" smtClean="0">
                <a:solidFill>
                  <a:srgbClr val="000000"/>
                </a:solidFill>
                <a:ea typeface="ＭＳ Ｐゴシック" charset="0"/>
                <a:cs typeface="ＭＳ Ｐゴシック" charset="0"/>
              </a:rPr>
              <a:t>GuV</a:t>
            </a:r>
            <a:r>
              <a:rPr lang="de-DE" sz="2000" b="0" dirty="0" smtClean="0">
                <a:solidFill>
                  <a:srgbClr val="000000"/>
                </a:solidFill>
                <a:ea typeface="ＭＳ Ｐゴシック" charset="0"/>
                <a:cs typeface="ＭＳ Ｐゴシック" charset="0"/>
              </a:rPr>
              <a:t>, korrespondierende Wertschwankungen der Schulden nicht immer (</a:t>
            </a:r>
            <a:r>
              <a:rPr lang="de-DE" sz="2000" b="0" dirty="0" err="1" smtClean="0">
                <a:solidFill>
                  <a:srgbClr val="000000"/>
                </a:solidFill>
                <a:ea typeface="ＭＳ Ｐゴシック" charset="0"/>
                <a:cs typeface="ＭＳ Ｐゴシック" charset="0"/>
              </a:rPr>
              <a:t>mismatch</a:t>
            </a:r>
            <a:r>
              <a:rPr lang="de-DE" sz="2000" b="0" dirty="0" smtClean="0">
                <a:solidFill>
                  <a:srgbClr val="000000"/>
                </a:solidFill>
                <a:ea typeface="ＭＳ Ｐゴシック" charset="0"/>
                <a:cs typeface="ＭＳ Ｐゴシック" charset="0"/>
              </a:rPr>
              <a:t>).</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Instandhaltungsaufwendungen und Wertsteigerungen der Immobilie in gleicher Periode erfasst.</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Eine Gewinnglättung durch Legung/Realisierung stiller Reserven ist unter IFRS erheblich eingeschränkt.</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Bilanzpolitische Maßnahmen beruhen weniger auf Wahlrechten als auf breiten Ermessenspielräumen und begrifflichen </a:t>
            </a:r>
            <a:r>
              <a:rPr lang="de-DE" sz="2000" b="0" dirty="0" err="1" smtClean="0">
                <a:solidFill>
                  <a:srgbClr val="000000"/>
                </a:solidFill>
                <a:ea typeface="ＭＳ Ｐゴシック" charset="0"/>
                <a:cs typeface="ＭＳ Ｐゴシック" charset="0"/>
              </a:rPr>
              <a:t>Unschärfen</a:t>
            </a:r>
            <a:r>
              <a:rPr lang="de-DE" sz="2000" b="0" dirty="0" smtClean="0">
                <a:solidFill>
                  <a:srgbClr val="000000"/>
                </a:solidFill>
                <a:ea typeface="ＭＳ Ｐゴシック" charset="0"/>
                <a:cs typeface="ＭＳ Ｐゴシック" charset="0"/>
              </a:rPr>
              <a:t>.</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91</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938891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Bilanzpolitische und –analytische Aspekte</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5256584"/>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457200" indent="-457200" eaLnBrk="1" hangingPunct="1">
              <a:lnSpc>
                <a:spcPts val="2200"/>
              </a:lnSpc>
              <a:spcBef>
                <a:spcPts val="475"/>
              </a:spcBef>
              <a:buClr>
                <a:schemeClr val="accent1"/>
              </a:buClr>
              <a:buFont typeface="+mj-lt"/>
              <a:buAutoNum type="arabicPeriod" startAt="8"/>
            </a:pPr>
            <a:r>
              <a:rPr lang="de-DE" sz="2000" b="0" dirty="0" smtClean="0">
                <a:solidFill>
                  <a:srgbClr val="000000"/>
                </a:solidFill>
                <a:ea typeface="ＭＳ Ｐゴシック" charset="0"/>
                <a:cs typeface="ＭＳ Ｐゴシック" charset="0"/>
              </a:rPr>
              <a:t>Die Regelungen zur sachlichen und zeitlichen Stetigkeit werden auf Dauer auch die Spielräume einengen.</a:t>
            </a:r>
          </a:p>
          <a:p>
            <a:pPr marL="457200" indent="-457200" eaLnBrk="1" hangingPunct="1">
              <a:lnSpc>
                <a:spcPts val="2200"/>
              </a:lnSpc>
              <a:spcBef>
                <a:spcPts val="475"/>
              </a:spcBef>
              <a:buClr>
                <a:schemeClr val="accent1"/>
              </a:buClr>
              <a:buFont typeface="+mj-lt"/>
              <a:buAutoNum type="arabicPeriod" startAt="8"/>
            </a:pPr>
            <a:r>
              <a:rPr lang="de-DE" sz="2000" b="0" dirty="0" smtClean="0">
                <a:solidFill>
                  <a:srgbClr val="000000"/>
                </a:solidFill>
                <a:ea typeface="ＭＳ Ｐゴシック" charset="0"/>
                <a:cs typeface="ＭＳ Ｐゴシック" charset="0"/>
              </a:rPr>
              <a:t>Liegt der Börsenkurs nachhaltig unter dem bilanziellen Reinvermögen, wird das Unternehmen zum Übernahmekandidat. Übernahmen durch die Vorgaben zur Aktionärsstruktur erschwert?</a:t>
            </a:r>
          </a:p>
          <a:p>
            <a:pPr marL="457200" indent="-457200" eaLnBrk="1" hangingPunct="1">
              <a:lnSpc>
                <a:spcPts val="2200"/>
              </a:lnSpc>
              <a:spcBef>
                <a:spcPts val="475"/>
              </a:spcBef>
              <a:buClr>
                <a:schemeClr val="accent1"/>
              </a:buClr>
              <a:buFont typeface="+mj-lt"/>
              <a:buAutoNum type="arabicPeriod" startAt="8"/>
            </a:pPr>
            <a:r>
              <a:rPr lang="de-DE" sz="2000" b="0" dirty="0" smtClean="0">
                <a:solidFill>
                  <a:srgbClr val="000000"/>
                </a:solidFill>
                <a:ea typeface="ＭＳ Ｐゴシック" charset="0"/>
                <a:cs typeface="ＭＳ Ｐゴシック" charset="0"/>
              </a:rPr>
              <a:t>Aus Anlegersicht sind bei fehlender Verkaufsabsicht für die Anlageimmobilien die Nutzwerte „eigentliche“ aussagefähiger als die FV.</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92</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126395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Merkmale für Auftragsfertigung</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4464496"/>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marL="457200" indent="-457200"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1.	Absatz vor Fertigung, hohe Kosten vor Vertragsabschluss, geringe Abschlussquote (ab wann HK; Abgrenzung Vertrieb – Herstellung).</a:t>
            </a:r>
          </a:p>
          <a:p>
            <a:pPr marL="457200" indent="-457200"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2.	Langfristigkeit</a:t>
            </a:r>
          </a:p>
          <a:p>
            <a:pPr marL="457200" indent="-457200"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3.	Individualität, Komplexität der Leistungen (Fertigungsrisiken, Folgepflichten während ND, Lerneffekt)</a:t>
            </a:r>
          </a:p>
          <a:p>
            <a:pPr marL="457200" indent="-457200"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4.	Keine festen MP -&gt; Kalkulationsrisiko</a:t>
            </a:r>
          </a:p>
          <a:p>
            <a:pPr marL="457200" indent="-457200"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5.	Hohe Wertigkeit des Auftrages</a:t>
            </a:r>
          </a:p>
          <a:p>
            <a:pPr marL="457200" indent="-457200"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6.	Diskontinuität von Vertragsabschlüssen und –</a:t>
            </a:r>
            <a:r>
              <a:rPr lang="de-DE" sz="2000" b="0" dirty="0" err="1" smtClean="0">
                <a:solidFill>
                  <a:srgbClr val="000000"/>
                </a:solidFill>
                <a:ea typeface="ＭＳ Ｐゴシック" charset="0"/>
                <a:cs typeface="ＭＳ Ｐゴシック" charset="0"/>
              </a:rPr>
              <a:t>erfüllungen</a:t>
            </a:r>
            <a:endParaRPr lang="de-DE" sz="2000" b="0" dirty="0" smtClean="0">
              <a:solidFill>
                <a:srgbClr val="000000"/>
              </a:solidFill>
              <a:ea typeface="ＭＳ Ｐゴシック" charset="0"/>
              <a:cs typeface="ＭＳ Ｐゴシック" charset="0"/>
            </a:endParaRPr>
          </a:p>
          <a:p>
            <a:pPr marL="457200" indent="-457200"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7.	Besondere Finanzierungsanforderungen</a:t>
            </a:r>
          </a:p>
          <a:p>
            <a:pPr eaLnBrk="1" hangingPunct="1">
              <a:lnSpc>
                <a:spcPts val="2200"/>
              </a:lnSpc>
              <a:spcBef>
                <a:spcPts val="475"/>
              </a:spcBef>
              <a:buClr>
                <a:schemeClr val="accent1"/>
              </a:buClr>
            </a:pPr>
            <a:endParaRPr lang="de-DE" sz="2000" b="0" dirty="0" smtClean="0">
              <a:solidFill>
                <a:srgbClr val="000000"/>
              </a:solidFill>
              <a:ea typeface="ＭＳ Ｐゴシック" charset="0"/>
              <a:cs typeface="ＭＳ Ｐゴシック" charset="0"/>
            </a:endParaRP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93</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1644761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Der JA nach internationalem und nationalem Recht</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rot="3405463">
            <a:off x="324296" y="692696"/>
            <a:ext cx="8712200" cy="4464496"/>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endParaRPr lang="de-DE" sz="2000" b="0" dirty="0" smtClean="0">
              <a:solidFill>
                <a:srgbClr val="000000"/>
              </a:solidFill>
              <a:ea typeface="ＭＳ Ｐゴシック" charset="0"/>
              <a:cs typeface="ＭＳ Ｐゴシック" charset="0"/>
            </a:endParaRPr>
          </a:p>
        </p:txBody>
      </p:sp>
      <p:pic>
        <p:nvPicPr>
          <p:cNvPr id="2" name="Bild 1" descr="Erfolgsrealisation.jpeg"/>
          <p:cNvPicPr>
            <a:picLocks noChangeAspect="1"/>
          </p:cNvPicPr>
          <p:nvPr/>
        </p:nvPicPr>
        <p:blipFill>
          <a:blip r:embed="rId2">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rot="5400000">
            <a:off x="1763882" y="-531631"/>
            <a:ext cx="5313484" cy="7618128"/>
          </a:xfrm>
          <a:prstGeom prst="rect">
            <a:avLst/>
          </a:prstGeom>
        </p:spPr>
      </p:pic>
      <p:sp>
        <p:nvSpPr>
          <p:cNvPr id="11"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94</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9516798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Merkmale für Auftragsfertigung</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4464496"/>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Kritik:</a:t>
            </a:r>
          </a:p>
          <a:p>
            <a:pPr eaLnBrk="1" hangingPunct="1">
              <a:lnSpc>
                <a:spcPts val="2200"/>
              </a:lnSpc>
              <a:spcBef>
                <a:spcPts val="475"/>
              </a:spcBef>
              <a:buClr>
                <a:schemeClr val="accent1"/>
              </a:buClr>
            </a:pPr>
            <a:endParaRPr lang="de-DE" sz="2000" b="0" dirty="0">
              <a:solidFill>
                <a:srgbClr val="000000"/>
              </a:solidFill>
              <a:ea typeface="ＭＳ Ｐゴシック" charset="0"/>
              <a:cs typeface="ＭＳ Ｐゴシック" charset="0"/>
            </a:endParaRPr>
          </a:p>
          <a:p>
            <a:pPr marL="457200" indent="-457200" eaLnBrk="1" hangingPunct="1">
              <a:lnSpc>
                <a:spcPts val="2200"/>
              </a:lnSpc>
              <a:spcBef>
                <a:spcPts val="475"/>
              </a:spcBef>
              <a:buClr>
                <a:schemeClr val="accent1"/>
              </a:buClr>
              <a:buFont typeface="+mj-lt"/>
              <a:buAutoNum type="alphaLcParenR"/>
            </a:pPr>
            <a:r>
              <a:rPr lang="de-DE" sz="2000" b="0" dirty="0" smtClean="0">
                <a:solidFill>
                  <a:srgbClr val="000000"/>
                </a:solidFill>
                <a:ea typeface="ＭＳ Ｐゴシック" charset="0"/>
                <a:cs typeface="ＭＳ Ｐゴシック" charset="0"/>
              </a:rPr>
              <a:t>Informationen V.-F.-E.-lage „ echtes Ergebnis“</a:t>
            </a:r>
          </a:p>
          <a:p>
            <a:pPr marL="457200" indent="-457200" eaLnBrk="1" hangingPunct="1">
              <a:lnSpc>
                <a:spcPts val="2200"/>
              </a:lnSpc>
              <a:spcBef>
                <a:spcPts val="475"/>
              </a:spcBef>
              <a:buClr>
                <a:schemeClr val="accent1"/>
              </a:buClr>
              <a:buFont typeface="+mj-lt"/>
              <a:buAutoNum type="alphaLcParenR"/>
            </a:pPr>
            <a:r>
              <a:rPr lang="de-DE" sz="2000" b="0" dirty="0" err="1" smtClean="0">
                <a:solidFill>
                  <a:srgbClr val="000000"/>
                </a:solidFill>
                <a:ea typeface="ＭＳ Ｐゴシック" charset="0"/>
                <a:cs typeface="ＭＳ Ｐゴシック" charset="0"/>
              </a:rPr>
              <a:t>Erfolgsunstetigkeiten</a:t>
            </a:r>
            <a:r>
              <a:rPr lang="de-DE" sz="2000" b="0" dirty="0" smtClean="0">
                <a:solidFill>
                  <a:srgbClr val="000000"/>
                </a:solidFill>
                <a:ea typeface="ＭＳ Ｐゴシック" charset="0"/>
                <a:cs typeface="ＭＳ Ｐゴシック" charset="0"/>
              </a:rPr>
              <a:t> (Bonität, Steuern, Dividenden)</a:t>
            </a:r>
          </a:p>
          <a:p>
            <a:pPr eaLnBrk="1" hangingPunct="1">
              <a:lnSpc>
                <a:spcPts val="2200"/>
              </a:lnSpc>
              <a:spcBef>
                <a:spcPts val="475"/>
              </a:spcBef>
              <a:buClr>
                <a:schemeClr val="accent1"/>
              </a:buClr>
            </a:pPr>
            <a:endParaRPr lang="de-DE" sz="2000" b="0" dirty="0">
              <a:solidFill>
                <a:srgbClr val="000000"/>
              </a:solidFill>
              <a:ea typeface="ＭＳ Ｐゴシック" charset="0"/>
              <a:cs typeface="ＭＳ Ｐゴシック" charset="0"/>
            </a:endParaRPr>
          </a:p>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HGB – Lösungen:</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„Echte“ Teilabnahmen, kein Gesamtfunktionsrisiko -&gt; Realisierung</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Aktivierung von Selbstkosten oder Zeroprofit-Werten</a:t>
            </a:r>
          </a:p>
          <a:p>
            <a:pPr marL="457200" indent="-457200" eaLnBrk="1" hangingPunct="1">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Begründeter Ausnahmefall i.S.v. § 252 (2) </a:t>
            </a:r>
            <a:r>
              <a:rPr lang="de-DE" sz="2000" b="0" dirty="0" err="1" smtClean="0">
                <a:solidFill>
                  <a:srgbClr val="000000"/>
                </a:solidFill>
                <a:ea typeface="ＭＳ Ｐゴシック" charset="0"/>
                <a:cs typeface="ＭＳ Ｐゴシック" charset="0"/>
              </a:rPr>
              <a:t>i.V.m</a:t>
            </a:r>
            <a:r>
              <a:rPr lang="de-DE" sz="2000" b="0" dirty="0" smtClean="0">
                <a:solidFill>
                  <a:srgbClr val="000000"/>
                </a:solidFill>
                <a:ea typeface="ＭＳ Ｐゴシック" charset="0"/>
                <a:cs typeface="ＭＳ Ｐゴシック" charset="0"/>
              </a:rPr>
              <a:t>. § 264 (2) HGB</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95</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1873731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a:latin typeface="Verdana" charset="0"/>
                <a:ea typeface="ＭＳ Ｐゴシック" charset="0"/>
                <a:cs typeface="ＭＳ Ｐゴシック" charset="0"/>
              </a:rPr>
              <a:t>Der JA nach internationalem und nationalem Recht</a:t>
            </a: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9" name="Rectangle 3"/>
          <p:cNvSpPr txBox="1">
            <a:spLocks noChangeArrowheads="1"/>
          </p:cNvSpPr>
          <p:nvPr/>
        </p:nvSpPr>
        <p:spPr bwMode="auto">
          <a:xfrm>
            <a:off x="324296" y="692696"/>
            <a:ext cx="8712200" cy="4464496"/>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9050">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eaLnBrk="1" hangingPunct="1">
              <a:lnSpc>
                <a:spcPts val="2200"/>
              </a:lnSpc>
              <a:spcBef>
                <a:spcPts val="475"/>
              </a:spcBef>
              <a:buClr>
                <a:schemeClr val="accent1"/>
              </a:buClr>
            </a:pPr>
            <a:endParaRPr lang="de-DE" sz="2000" b="0" dirty="0" smtClean="0">
              <a:solidFill>
                <a:srgbClr val="000000"/>
              </a:solidFill>
              <a:ea typeface="ＭＳ Ｐゴシック" charset="0"/>
              <a:cs typeface="ＭＳ Ｐゴシック" charset="0"/>
            </a:endParaRPr>
          </a:p>
        </p:txBody>
      </p:sp>
      <p:graphicFrame>
        <p:nvGraphicFramePr>
          <p:cNvPr id="2" name="Tabelle 1"/>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3830590853"/>
              </p:ext>
            </p:extLst>
          </p:nvPr>
        </p:nvGraphicFramePr>
        <p:xfrm>
          <a:off x="251520" y="602236"/>
          <a:ext cx="8640960" cy="5275036"/>
        </p:xfrm>
        <a:graphic>
          <a:graphicData uri="http://schemas.openxmlformats.org/drawingml/2006/table">
            <a:tbl>
              <a:tblPr firstRow="1" bandRow="1">
                <a:tableStyleId>{5C22544A-7EE6-4342-B048-85BDC9FD1C3A}</a:tableStyleId>
              </a:tblPr>
              <a:tblGrid>
                <a:gridCol w="2880320"/>
                <a:gridCol w="2880320"/>
                <a:gridCol w="2880320"/>
              </a:tblGrid>
              <a:tr h="1038316">
                <a:tc>
                  <a:txBody>
                    <a:bodyPr/>
                    <a:lstStyle/>
                    <a:p>
                      <a:r>
                        <a:rPr lang="de-DE" sz="1600" dirty="0" smtClean="0"/>
                        <a:t>Segmentierung</a:t>
                      </a:r>
                      <a:r>
                        <a:rPr lang="de-DE" sz="1600" baseline="0" dirty="0" smtClean="0"/>
                        <a:t> in Einzelaufträge</a:t>
                      </a:r>
                      <a:endParaRPr lang="de-DE" sz="1600" dirty="0"/>
                    </a:p>
                  </a:txBody>
                  <a:tcPr/>
                </a:tc>
                <a:tc>
                  <a:txBody>
                    <a:bodyPr/>
                    <a:lstStyle/>
                    <a:p>
                      <a:r>
                        <a:rPr lang="de-DE" sz="1600" dirty="0" smtClean="0"/>
                        <a:t>Zusammenfassung von Einzelaufträgen</a:t>
                      </a:r>
                      <a:endParaRPr lang="de-DE" sz="1600" dirty="0"/>
                    </a:p>
                  </a:txBody>
                  <a:tcPr/>
                </a:tc>
                <a:tc>
                  <a:txBody>
                    <a:bodyPr/>
                    <a:lstStyle/>
                    <a:p>
                      <a:r>
                        <a:rPr lang="de-DE" sz="1600" dirty="0" smtClean="0"/>
                        <a:t>Segmentierung eines Zusatzauftrages</a:t>
                      </a:r>
                      <a:endParaRPr lang="de-DE" sz="1600" dirty="0"/>
                    </a:p>
                  </a:txBody>
                  <a:tcPr/>
                </a:tc>
              </a:tr>
              <a:tr h="401844">
                <a:tc>
                  <a:txBody>
                    <a:bodyPr/>
                    <a:lstStyle/>
                    <a:p>
                      <a:pPr marL="285750" indent="-285750">
                        <a:buFontTx/>
                        <a:buChar char="-"/>
                      </a:pPr>
                      <a:r>
                        <a:rPr lang="de-DE" sz="1600" dirty="0" smtClean="0"/>
                        <a:t>Abgabe getrennter Angebote und</a:t>
                      </a:r>
                    </a:p>
                    <a:p>
                      <a:pPr marL="0" indent="0">
                        <a:buFontTx/>
                        <a:buNone/>
                      </a:pPr>
                      <a:endParaRPr lang="de-DE" sz="1600" dirty="0" smtClean="0"/>
                    </a:p>
                    <a:p>
                      <a:pPr marL="285750" indent="-285750">
                        <a:buFontTx/>
                        <a:buChar char="-"/>
                      </a:pPr>
                      <a:r>
                        <a:rPr lang="de-DE" sz="1600" dirty="0" smtClean="0"/>
                        <a:t>Separate</a:t>
                      </a:r>
                      <a:r>
                        <a:rPr lang="de-DE" sz="1600" baseline="0" dirty="0" smtClean="0"/>
                        <a:t> Verhandlungen mit jeweiligem Annahmewahlrecht beider Parteien und</a:t>
                      </a:r>
                    </a:p>
                    <a:p>
                      <a:pPr marL="0" indent="0">
                        <a:buFontTx/>
                        <a:buNone/>
                      </a:pPr>
                      <a:endParaRPr lang="de-DE" sz="1600" baseline="0" dirty="0" smtClean="0"/>
                    </a:p>
                    <a:p>
                      <a:pPr marL="285750" indent="-285750">
                        <a:buFontTx/>
                        <a:buChar char="-"/>
                      </a:pPr>
                      <a:r>
                        <a:rPr lang="de-DE" sz="1600" baseline="0" dirty="0" smtClean="0"/>
                        <a:t>Möglichkeit der getrennten Ermittlung von Kosten und Erlösen</a:t>
                      </a:r>
                    </a:p>
                  </a:txBody>
                  <a:tcPr/>
                </a:tc>
                <a:tc>
                  <a:txBody>
                    <a:bodyPr/>
                    <a:lstStyle/>
                    <a:p>
                      <a:pPr marL="285750" indent="-285750">
                        <a:buFontTx/>
                        <a:buChar char="-"/>
                      </a:pPr>
                      <a:r>
                        <a:rPr lang="de-DE" sz="1600" baseline="0" dirty="0" smtClean="0"/>
                        <a:t>Verträge sind als Ganzes Gegenstand der Verhandlungen und</a:t>
                      </a:r>
                    </a:p>
                    <a:p>
                      <a:pPr marL="0" indent="0">
                        <a:buFontTx/>
                        <a:buNone/>
                      </a:pPr>
                      <a:endParaRPr lang="de-DE" sz="1600" baseline="0" dirty="0" smtClean="0"/>
                    </a:p>
                    <a:p>
                      <a:pPr marL="285750" indent="-285750">
                        <a:buFontTx/>
                        <a:buChar char="-"/>
                      </a:pPr>
                      <a:r>
                        <a:rPr lang="de-DE" sz="1600" baseline="0" dirty="0" smtClean="0"/>
                        <a:t>Enge Verbundenheit der Verträge untereinander hinsichtlich einer einzigen Gesamtgewinnmarge und</a:t>
                      </a:r>
                    </a:p>
                    <a:p>
                      <a:pPr marL="0" indent="0">
                        <a:buFontTx/>
                        <a:buNone/>
                      </a:pPr>
                      <a:endParaRPr lang="de-DE" sz="1600" baseline="0" dirty="0" smtClean="0"/>
                    </a:p>
                    <a:p>
                      <a:pPr marL="285750" indent="-285750">
                        <a:buFontTx/>
                        <a:buChar char="-"/>
                      </a:pPr>
                      <a:r>
                        <a:rPr lang="de-DE" sz="1600" baseline="0" dirty="0" smtClean="0"/>
                        <a:t>Gleichzeitige oder unmittelbare aufeinander folgende Abarbeitung der Aufträge</a:t>
                      </a:r>
                    </a:p>
                  </a:txBody>
                  <a:tcPr/>
                </a:tc>
                <a:tc>
                  <a:txBody>
                    <a:bodyPr/>
                    <a:lstStyle/>
                    <a:p>
                      <a:pPr marL="285750" indent="-285750">
                        <a:buFontTx/>
                        <a:buChar char="-"/>
                      </a:pPr>
                      <a:r>
                        <a:rPr lang="de-DE" sz="1600" dirty="0" smtClean="0"/>
                        <a:t>Unterschiede in Design,</a:t>
                      </a:r>
                      <a:r>
                        <a:rPr lang="de-DE" sz="1600" baseline="0" dirty="0" smtClean="0"/>
                        <a:t> Technologie oder Funktion oder</a:t>
                      </a:r>
                    </a:p>
                    <a:p>
                      <a:pPr marL="0" indent="0">
                        <a:buFontTx/>
                        <a:buNone/>
                      </a:pPr>
                      <a:endParaRPr lang="de-DE" sz="1600" baseline="0" dirty="0" smtClean="0"/>
                    </a:p>
                    <a:p>
                      <a:pPr marL="285750" indent="-285750">
                        <a:buFontTx/>
                        <a:buChar char="-"/>
                      </a:pPr>
                      <a:r>
                        <a:rPr lang="de-DE" sz="1600" baseline="0" dirty="0" smtClean="0"/>
                        <a:t>Neue, separate Preisverhandlungen</a:t>
                      </a:r>
                    </a:p>
                    <a:p>
                      <a:endParaRPr lang="de-DE" sz="1600" baseline="0" dirty="0" smtClean="0"/>
                    </a:p>
                  </a:txBody>
                  <a:tcPr/>
                </a:tc>
              </a:tr>
            </a:tbl>
          </a:graphicData>
        </a:graphic>
      </p:graphicFrame>
      <p:sp>
        <p:nvSpPr>
          <p:cNvPr id="11"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96</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89119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a:latin typeface="Verdana" charset="0"/>
                <a:ea typeface="ＭＳ Ｐゴシック" charset="0"/>
                <a:cs typeface="ＭＳ Ｐゴシック" charset="0"/>
              </a:rPr>
              <a:t>Der JA nach internationalem und nationalem Recht</a:t>
            </a: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graphicFrame>
        <p:nvGraphicFramePr>
          <p:cNvPr id="3" name="Diagramm 2"/>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3879548407"/>
              </p:ext>
            </p:extLst>
          </p:nvPr>
        </p:nvGraphicFramePr>
        <p:xfrm>
          <a:off x="268940" y="548680"/>
          <a:ext cx="8695548" cy="525658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97</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6061027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Der JA nach internationalem und nationalem Recht</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2" name="Rechteck 1"/>
          <p:cNvSpPr/>
          <p:nvPr/>
        </p:nvSpPr>
        <p:spPr>
          <a:xfrm>
            <a:off x="323528" y="529984"/>
            <a:ext cx="7992888" cy="5120419"/>
          </a:xfrm>
          <a:prstGeom prst="rect">
            <a:avLst/>
          </a:prstGeom>
        </p:spPr>
        <p:txBody>
          <a:bodyPr wrap="square">
            <a:spAutoFit/>
          </a:bodyPr>
          <a:lstStyle/>
          <a:p>
            <a:pPr eaLnBrk="1" hangingPunct="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Messung des Fertigstellungsgrades</a:t>
            </a:r>
          </a:p>
          <a:p>
            <a:pPr eaLnBrk="1" hangingPunct="1">
              <a:lnSpc>
                <a:spcPts val="2200"/>
              </a:lnSpc>
              <a:spcBef>
                <a:spcPts val="475"/>
              </a:spcBef>
              <a:buClr>
                <a:schemeClr val="accent1"/>
              </a:buClr>
            </a:pPr>
            <a:endParaRPr lang="de-DE" sz="2000" b="0" dirty="0">
              <a:solidFill>
                <a:srgbClr val="000000"/>
              </a:solidFill>
              <a:ea typeface="ＭＳ Ｐゴシック" charset="0"/>
              <a:cs typeface="ＭＳ Ｐゴシック" charset="0"/>
            </a:endParaRPr>
          </a:p>
          <a:p>
            <a:pPr marL="457200" indent="-457200" eaLnBrk="1" hangingPunct="1">
              <a:lnSpc>
                <a:spcPts val="2200"/>
              </a:lnSpc>
              <a:spcBef>
                <a:spcPts val="475"/>
              </a:spcBef>
              <a:buClr>
                <a:schemeClr val="accent1"/>
              </a:buClr>
              <a:buFont typeface="+mj-lt"/>
              <a:buAutoNum type="arabicPeriod"/>
            </a:pPr>
            <a:r>
              <a:rPr lang="de-DE" sz="2000" b="0" dirty="0" err="1" smtClean="0">
                <a:solidFill>
                  <a:srgbClr val="000000"/>
                </a:solidFill>
                <a:ea typeface="ＭＳ Ｐゴシック" charset="0"/>
                <a:cs typeface="ＭＳ Ｐゴシック" charset="0"/>
              </a:rPr>
              <a:t>Cost-to-cost-method</a:t>
            </a:r>
            <a:endParaRPr lang="de-DE" sz="2000" b="0" dirty="0" smtClean="0">
              <a:solidFill>
                <a:srgbClr val="000000"/>
              </a:solidFill>
              <a:ea typeface="ＭＳ Ｐゴシック" charset="0"/>
              <a:cs typeface="ＭＳ Ｐゴシック" charset="0"/>
            </a:endParaRPr>
          </a:p>
          <a:p>
            <a:pPr lvl="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(bisherige Kosten: erwarteten Gesamtkosten)</a:t>
            </a:r>
          </a:p>
          <a:p>
            <a:pPr lvl="1">
              <a:lnSpc>
                <a:spcPts val="2200"/>
              </a:lnSpc>
              <a:spcBef>
                <a:spcPts val="475"/>
              </a:spcBef>
              <a:buClr>
                <a:schemeClr val="accent1"/>
              </a:buClr>
            </a:pPr>
            <a:endParaRPr lang="de-DE" sz="2000" b="0" dirty="0" smtClean="0">
              <a:solidFill>
                <a:srgbClr val="000000"/>
              </a:solidFill>
              <a:ea typeface="ＭＳ Ｐゴシック" charset="0"/>
              <a:cs typeface="ＭＳ Ｐゴシック" charset="0"/>
            </a:endParaRPr>
          </a:p>
          <a:p>
            <a:pPr marL="457200" indent="-457200">
              <a:lnSpc>
                <a:spcPts val="2200"/>
              </a:lnSpc>
              <a:spcBef>
                <a:spcPts val="475"/>
              </a:spcBef>
              <a:buClr>
                <a:schemeClr val="accent1"/>
              </a:buClr>
              <a:buFont typeface="+mj-lt"/>
              <a:buAutoNum type="arabicPeriod"/>
            </a:pPr>
            <a:r>
              <a:rPr lang="de-DE" sz="2000" b="0" dirty="0" err="1" smtClean="0">
                <a:solidFill>
                  <a:srgbClr val="000000"/>
                </a:solidFill>
                <a:ea typeface="ＭＳ Ｐゴシック" charset="0"/>
                <a:cs typeface="ＭＳ Ｐゴシック" charset="0"/>
              </a:rPr>
              <a:t>Effort-expended-method</a:t>
            </a:r>
            <a:endParaRPr lang="de-DE" sz="2000" b="0" dirty="0" smtClean="0">
              <a:solidFill>
                <a:srgbClr val="000000"/>
              </a:solidFill>
              <a:ea typeface="ＭＳ Ｐゴシック" charset="0"/>
              <a:cs typeface="ＭＳ Ｐゴシック" charset="0"/>
            </a:endParaRPr>
          </a:p>
          <a:p>
            <a:pPr lvl="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(bisheriger Input: Gesamtinput; z.B. Arbeitsstunden)</a:t>
            </a:r>
          </a:p>
          <a:p>
            <a:pPr lvl="1">
              <a:lnSpc>
                <a:spcPts val="2200"/>
              </a:lnSpc>
              <a:spcBef>
                <a:spcPts val="475"/>
              </a:spcBef>
              <a:buClr>
                <a:schemeClr val="accent1"/>
              </a:buClr>
            </a:pPr>
            <a:r>
              <a:rPr lang="de-DE" sz="2000" b="0" dirty="0" smtClean="0">
                <a:solidFill>
                  <a:srgbClr val="000000"/>
                </a:solidFill>
                <a:ea typeface="ＭＳ Ｐゴシック" charset="0"/>
                <a:cs typeface="ＭＳ Ｐゴシック" charset="0"/>
              </a:rPr>
              <a:t>= Input Modelle, die Leistungsfortschritt nur indirekt messen</a:t>
            </a:r>
          </a:p>
          <a:p>
            <a:pPr lvl="1">
              <a:lnSpc>
                <a:spcPts val="2200"/>
              </a:lnSpc>
              <a:spcBef>
                <a:spcPts val="475"/>
              </a:spcBef>
              <a:buClr>
                <a:schemeClr val="accent1"/>
              </a:buClr>
            </a:pPr>
            <a:endParaRPr lang="de-DE" sz="2000" b="0" dirty="0" smtClean="0">
              <a:solidFill>
                <a:srgbClr val="000000"/>
              </a:solidFill>
              <a:ea typeface="ＭＳ Ｐゴシック" charset="0"/>
              <a:cs typeface="ＭＳ Ｐゴシック" charset="0"/>
            </a:endParaRPr>
          </a:p>
          <a:p>
            <a:pPr marL="457200" indent="-457200">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Units-</a:t>
            </a:r>
            <a:r>
              <a:rPr lang="de-DE" sz="2000" b="0" dirty="0" err="1" smtClean="0">
                <a:solidFill>
                  <a:srgbClr val="000000"/>
                </a:solidFill>
                <a:ea typeface="ＭＳ Ｐゴシック" charset="0"/>
                <a:cs typeface="ＭＳ Ｐゴシック" charset="0"/>
              </a:rPr>
              <a:t>of</a:t>
            </a:r>
            <a:r>
              <a:rPr lang="de-DE" sz="2000" b="0" dirty="0" smtClean="0">
                <a:solidFill>
                  <a:srgbClr val="000000"/>
                </a:solidFill>
                <a:ea typeface="ＭＳ Ｐゴシック" charset="0"/>
                <a:cs typeface="ＭＳ Ｐゴシック" charset="0"/>
              </a:rPr>
              <a:t>-</a:t>
            </a:r>
            <a:r>
              <a:rPr lang="de-DE" sz="2000" b="0" dirty="0" err="1" smtClean="0">
                <a:solidFill>
                  <a:srgbClr val="000000"/>
                </a:solidFill>
                <a:ea typeface="ＭＳ Ｐゴシック" charset="0"/>
                <a:cs typeface="ＭＳ Ｐゴシック" charset="0"/>
              </a:rPr>
              <a:t>delivery-method</a:t>
            </a:r>
            <a:endParaRPr lang="de-DE" sz="2000" b="0" dirty="0" smtClean="0">
              <a:solidFill>
                <a:srgbClr val="000000"/>
              </a:solidFill>
              <a:ea typeface="ＭＳ Ｐゴシック" charset="0"/>
              <a:cs typeface="ＭＳ Ｐゴシック" charset="0"/>
            </a:endParaRPr>
          </a:p>
          <a:p>
            <a:pPr marL="457200" indent="-457200">
              <a:lnSpc>
                <a:spcPts val="22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457200" indent="-457200">
              <a:lnSpc>
                <a:spcPts val="2200"/>
              </a:lnSpc>
              <a:spcBef>
                <a:spcPts val="475"/>
              </a:spcBef>
              <a:buClr>
                <a:schemeClr val="accent1"/>
              </a:buClr>
              <a:buFont typeface="+mj-lt"/>
              <a:buAutoNum type="arabicPeriod"/>
            </a:pPr>
            <a:r>
              <a:rPr lang="de-DE" sz="2000" b="0" dirty="0" smtClean="0">
                <a:solidFill>
                  <a:srgbClr val="000000"/>
                </a:solidFill>
                <a:ea typeface="ＭＳ Ｐゴシック" charset="0"/>
                <a:cs typeface="ＭＳ Ｐゴシック" charset="0"/>
              </a:rPr>
              <a:t>Value-</a:t>
            </a:r>
            <a:r>
              <a:rPr lang="de-DE" sz="2000" b="0" dirty="0" err="1" smtClean="0">
                <a:solidFill>
                  <a:srgbClr val="000000"/>
                </a:solidFill>
                <a:ea typeface="ＭＳ Ｐゴシック" charset="0"/>
                <a:cs typeface="ＭＳ Ｐゴシック" charset="0"/>
              </a:rPr>
              <a:t>added</a:t>
            </a:r>
            <a:r>
              <a:rPr lang="de-DE" sz="2000" b="0" dirty="0" smtClean="0">
                <a:solidFill>
                  <a:srgbClr val="000000"/>
                </a:solidFill>
                <a:ea typeface="ＭＳ Ｐゴシック" charset="0"/>
                <a:cs typeface="ＭＳ Ｐゴシック" charset="0"/>
              </a:rPr>
              <a:t>-</a:t>
            </a:r>
            <a:r>
              <a:rPr lang="de-DE" sz="2000" b="0" dirty="0" err="1" smtClean="0">
                <a:solidFill>
                  <a:srgbClr val="000000"/>
                </a:solidFill>
                <a:ea typeface="ＭＳ Ｐゴシック" charset="0"/>
                <a:cs typeface="ＭＳ Ｐゴシック" charset="0"/>
              </a:rPr>
              <a:t>method</a:t>
            </a:r>
            <a:endParaRPr lang="de-DE" sz="2000" b="0" dirty="0" smtClean="0">
              <a:solidFill>
                <a:srgbClr val="000000"/>
              </a:solidFill>
              <a:ea typeface="ＭＳ Ｐゴシック" charset="0"/>
              <a:cs typeface="ＭＳ Ｐゴシック" charset="0"/>
            </a:endParaRPr>
          </a:p>
          <a:p>
            <a:pPr marL="457200" indent="-457200">
              <a:lnSpc>
                <a:spcPts val="2200"/>
              </a:lnSpc>
              <a:spcBef>
                <a:spcPts val="475"/>
              </a:spcBef>
              <a:buClr>
                <a:schemeClr val="accent1"/>
              </a:buClr>
              <a:buFont typeface="+mj-lt"/>
              <a:buAutoNum type="arabicPeriod"/>
            </a:pPr>
            <a:endParaRPr lang="de-DE" sz="2000" b="0" dirty="0" smtClean="0">
              <a:solidFill>
                <a:srgbClr val="000000"/>
              </a:solidFill>
              <a:ea typeface="ＭＳ Ｐゴシック" charset="0"/>
              <a:cs typeface="ＭＳ Ｐゴシック" charset="0"/>
            </a:endParaRPr>
          </a:p>
          <a:p>
            <a:pPr marL="457200" indent="-457200">
              <a:lnSpc>
                <a:spcPts val="2200"/>
              </a:lnSpc>
              <a:spcBef>
                <a:spcPts val="475"/>
              </a:spcBef>
              <a:buClr>
                <a:schemeClr val="accent1"/>
              </a:buClr>
              <a:buFont typeface="+mj-lt"/>
              <a:buAutoNum type="arabicPeriod"/>
            </a:pPr>
            <a:r>
              <a:rPr lang="de-DE" sz="2000" b="0" dirty="0" err="1" smtClean="0">
                <a:solidFill>
                  <a:srgbClr val="000000"/>
                </a:solidFill>
                <a:ea typeface="ＭＳ Ｐゴシック" charset="0"/>
                <a:cs typeface="ＭＳ Ｐゴシック" charset="0"/>
              </a:rPr>
              <a:t>Milestones</a:t>
            </a:r>
            <a:endParaRPr lang="de-DE" sz="2000" b="0" dirty="0" smtClean="0">
              <a:solidFill>
                <a:srgbClr val="000000"/>
              </a:solidFill>
              <a:ea typeface="ＭＳ Ｐゴシック" charset="0"/>
              <a:cs typeface="ＭＳ Ｐゴシック" charset="0"/>
            </a:endParaRP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98</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9496076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913"/>
            <a:ext cx="8496300" cy="359767"/>
          </a:xfrm>
        </p:spPr>
        <p:txBody>
          <a:bodyPr/>
          <a:lstStyle/>
          <a:p>
            <a:pPr eaLnBrk="1" hangingPunct="1"/>
            <a:r>
              <a:rPr lang="de-DE" sz="2000" dirty="0" smtClean="0">
                <a:latin typeface="Verdana" charset="0"/>
                <a:ea typeface="ＭＳ Ｐゴシック" charset="0"/>
                <a:cs typeface="ＭＳ Ｐゴシック" charset="0"/>
              </a:rPr>
              <a:t>Der JA nach internationalem und nationalem Recht</a:t>
            </a:r>
            <a:endParaRPr lang="de-DE" sz="2000" dirty="0">
              <a:latin typeface="Verdana" charset="0"/>
              <a:ea typeface="ＭＳ Ｐゴシック" charset="0"/>
              <a:cs typeface="ＭＳ Ｐゴシック" charset="0"/>
            </a:endParaRPr>
          </a:p>
        </p:txBody>
      </p:sp>
      <p:sp>
        <p:nvSpPr>
          <p:cNvPr id="80899" name="Textfeld 1"/>
          <p:cNvSpPr txBox="1">
            <a:spLocks noChangeArrowheads="1"/>
          </p:cNvSpPr>
          <p:nvPr/>
        </p:nvSpPr>
        <p:spPr bwMode="auto">
          <a:xfrm>
            <a:off x="2101850" y="6146800"/>
            <a:ext cx="4632325" cy="5238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400" b="1">
                <a:solidFill>
                  <a:schemeClr val="bg1"/>
                </a:solidFill>
                <a:latin typeface="Verdana" charset="0"/>
                <a:ea typeface="MS Mincho" charset="0"/>
                <a:cs typeface="MS Mincho" charset="0"/>
              </a:defRPr>
            </a:lvl1pPr>
            <a:lvl2pPr marL="742950" indent="-285750" eaLnBrk="0" hangingPunct="0">
              <a:defRPr sz="2400" b="1">
                <a:solidFill>
                  <a:schemeClr val="bg1"/>
                </a:solidFill>
                <a:latin typeface="Verdana" charset="0"/>
                <a:ea typeface="MS Mincho" charset="0"/>
                <a:cs typeface="MS Mincho" charset="0"/>
              </a:defRPr>
            </a:lvl2pPr>
            <a:lvl3pPr marL="1143000" indent="-228600" eaLnBrk="0" hangingPunct="0">
              <a:defRPr sz="2400" b="1">
                <a:solidFill>
                  <a:schemeClr val="bg1"/>
                </a:solidFill>
                <a:latin typeface="Verdana" charset="0"/>
                <a:ea typeface="MS Mincho" charset="0"/>
                <a:cs typeface="MS Mincho" charset="0"/>
              </a:defRPr>
            </a:lvl3pPr>
            <a:lvl4pPr marL="1600200" indent="-228600" eaLnBrk="0" hangingPunct="0">
              <a:defRPr sz="2400" b="1">
                <a:solidFill>
                  <a:schemeClr val="bg1"/>
                </a:solidFill>
                <a:latin typeface="Verdana" charset="0"/>
                <a:ea typeface="MS Mincho" charset="0"/>
                <a:cs typeface="MS Mincho" charset="0"/>
              </a:defRPr>
            </a:lvl4pPr>
            <a:lvl5pPr marL="2057400" indent="-228600" eaLnBrk="0" hangingPunct="0">
              <a:defRPr sz="2400" b="1">
                <a:solidFill>
                  <a:schemeClr val="bg1"/>
                </a:solidFill>
                <a:latin typeface="Verdana" charset="0"/>
                <a:ea typeface="MS Mincho" charset="0"/>
                <a:cs typeface="MS Mincho" charset="0"/>
              </a:defRPr>
            </a:lvl5pPr>
            <a:lvl6pPr marL="2514600" indent="-228600" eaLnBrk="0" fontAlgn="base" hangingPunct="0">
              <a:spcBef>
                <a:spcPct val="0"/>
              </a:spcBef>
              <a:spcAft>
                <a:spcPct val="0"/>
              </a:spcAft>
              <a:defRPr sz="2400" b="1">
                <a:solidFill>
                  <a:schemeClr val="bg1"/>
                </a:solidFill>
                <a:latin typeface="Verdana" charset="0"/>
                <a:ea typeface="MS Mincho" charset="0"/>
                <a:cs typeface="MS Mincho" charset="0"/>
              </a:defRPr>
            </a:lvl6pPr>
            <a:lvl7pPr marL="2971800" indent="-228600" eaLnBrk="0" fontAlgn="base" hangingPunct="0">
              <a:spcBef>
                <a:spcPct val="0"/>
              </a:spcBef>
              <a:spcAft>
                <a:spcPct val="0"/>
              </a:spcAft>
              <a:defRPr sz="2400" b="1">
                <a:solidFill>
                  <a:schemeClr val="bg1"/>
                </a:solidFill>
                <a:latin typeface="Verdana" charset="0"/>
                <a:ea typeface="MS Mincho" charset="0"/>
                <a:cs typeface="MS Mincho" charset="0"/>
              </a:defRPr>
            </a:lvl7pPr>
            <a:lvl8pPr marL="3429000" indent="-228600" eaLnBrk="0" fontAlgn="base" hangingPunct="0">
              <a:spcBef>
                <a:spcPct val="0"/>
              </a:spcBef>
              <a:spcAft>
                <a:spcPct val="0"/>
              </a:spcAft>
              <a:defRPr sz="2400" b="1">
                <a:solidFill>
                  <a:schemeClr val="bg1"/>
                </a:solidFill>
                <a:latin typeface="Verdana" charset="0"/>
                <a:ea typeface="MS Mincho" charset="0"/>
                <a:cs typeface="MS Mincho" charset="0"/>
              </a:defRPr>
            </a:lvl8pPr>
            <a:lvl9pPr marL="3886200" indent="-228600" eaLnBrk="0" fontAlgn="base" hangingPunct="0">
              <a:spcBef>
                <a:spcPct val="0"/>
              </a:spcBef>
              <a:spcAft>
                <a:spcPct val="0"/>
              </a:spcAft>
              <a:defRPr sz="2400" b="1">
                <a:solidFill>
                  <a:schemeClr val="bg1"/>
                </a:solidFill>
                <a:latin typeface="Verdana" charset="0"/>
                <a:ea typeface="MS Mincho" charset="0"/>
                <a:cs typeface="MS Mincho" charset="0"/>
              </a:defRPr>
            </a:lvl9pPr>
          </a:lstStyle>
          <a:p>
            <a:pPr algn="ctr" eaLnBrk="1" hangingPunct="1"/>
            <a:r>
              <a:rPr lang="de-DE" sz="1400" b="0"/>
              <a:t>Modul Immobilienbewertung</a:t>
            </a:r>
          </a:p>
          <a:p>
            <a:pPr algn="ctr" eaLnBrk="1" hangingPunct="1"/>
            <a:r>
              <a:rPr lang="de-DE" sz="1400" b="0"/>
              <a:t>- 3. Bilanzierung &amp; Bewertung Immo nach IFRS -</a:t>
            </a:r>
          </a:p>
        </p:txBody>
      </p:sp>
      <p:cxnSp>
        <p:nvCxnSpPr>
          <p:cNvPr id="10" name="Gerade Verbindung 9"/>
          <p:cNvCxnSpPr/>
          <p:nvPr/>
        </p:nvCxnSpPr>
        <p:spPr bwMode="auto">
          <a:xfrm>
            <a:off x="250825" y="3789363"/>
            <a:ext cx="2160588" cy="719137"/>
          </a:xfrm>
          <a:prstGeom prst="line">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cxnSp>
        <p:nvCxnSpPr>
          <p:cNvPr id="17" name="Gewinkelte Verbindung 16"/>
          <p:cNvCxnSpPr/>
          <p:nvPr/>
        </p:nvCxnSpPr>
        <p:spPr bwMode="auto">
          <a:xfrm>
            <a:off x="323850" y="4365625"/>
            <a:ext cx="914400" cy="914400"/>
          </a:xfrm>
          <a:prstGeom prst="bentConnector3">
            <a:avLst/>
          </a:prstGeom>
          <a:noFill/>
          <a:ln>
            <a:noFill/>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cxnSp>
      <p:sp>
        <p:nvSpPr>
          <p:cNvPr id="2" name="Rechteck 1"/>
          <p:cNvSpPr/>
          <p:nvPr/>
        </p:nvSpPr>
        <p:spPr>
          <a:xfrm>
            <a:off x="323528" y="529984"/>
            <a:ext cx="7992888" cy="5352320"/>
          </a:xfrm>
          <a:prstGeom prst="rect">
            <a:avLst/>
          </a:prstGeom>
        </p:spPr>
        <p:txBody>
          <a:bodyPr wrap="square">
            <a:spAutoFit/>
          </a:bodyPr>
          <a:lstStyle/>
          <a:p>
            <a:pPr eaLnBrk="1" hangingPunct="1">
              <a:lnSpc>
                <a:spcPts val="2000"/>
              </a:lnSpc>
              <a:spcBef>
                <a:spcPts val="475"/>
              </a:spcBef>
              <a:buClr>
                <a:schemeClr val="accent1"/>
              </a:buClr>
            </a:pPr>
            <a:r>
              <a:rPr lang="de-DE" sz="2000" b="0" u="sng" dirty="0" smtClean="0">
                <a:solidFill>
                  <a:srgbClr val="000000"/>
                </a:solidFill>
                <a:ea typeface="ＭＳ Ｐゴシック" charset="0"/>
                <a:cs typeface="ＭＳ Ｐゴシック" charset="0"/>
              </a:rPr>
              <a:t>Beispiel:</a:t>
            </a:r>
            <a:endParaRPr lang="de-DE" sz="2000" b="0" u="sng" dirty="0">
              <a:solidFill>
                <a:srgbClr val="000000"/>
              </a:solidFill>
              <a:ea typeface="ＭＳ Ｐゴシック" charset="0"/>
              <a:cs typeface="ＭＳ Ｐゴシック" charset="0"/>
            </a:endParaRPr>
          </a:p>
          <a:p>
            <a:pPr eaLnBrk="1" hangingPunct="1">
              <a:lnSpc>
                <a:spcPts val="2000"/>
              </a:lnSpc>
              <a:spcBef>
                <a:spcPts val="475"/>
              </a:spcBef>
              <a:buClr>
                <a:schemeClr val="accent1"/>
              </a:buClr>
            </a:pPr>
            <a:r>
              <a:rPr lang="de-DE" sz="2000" b="0" dirty="0" smtClean="0">
                <a:solidFill>
                  <a:srgbClr val="000000"/>
                </a:solidFill>
                <a:ea typeface="ＭＳ Ｐゴシック" charset="0"/>
                <a:cs typeface="ＭＳ Ｐゴシック" charset="0"/>
              </a:rPr>
              <a:t>Ein Unternehmen erhält am 16.05.2011 einen Auftrag, des-</a:t>
            </a:r>
            <a:r>
              <a:rPr lang="de-DE" sz="2000" b="0" dirty="0" err="1" smtClean="0">
                <a:solidFill>
                  <a:srgbClr val="000000"/>
                </a:solidFill>
                <a:ea typeface="ＭＳ Ｐゴシック" charset="0"/>
                <a:cs typeface="ＭＳ Ｐゴシック" charset="0"/>
              </a:rPr>
              <a:t>sen</a:t>
            </a:r>
            <a:r>
              <a:rPr lang="de-DE" sz="2000" b="0" dirty="0" smtClean="0">
                <a:solidFill>
                  <a:srgbClr val="000000"/>
                </a:solidFill>
                <a:ea typeface="ＭＳ Ｐゴシック" charset="0"/>
                <a:cs typeface="ＭＳ Ｐゴシック" charset="0"/>
              </a:rPr>
              <a:t> Bearbeitung bis Ende 2013 geplant ist. Der Auftragswert beträgt 1.100. Der Fertigstellungsgrad wird anhand der angefallenen Kosten gemessen. Diese werden bei Auftragsannahme mit 960 budgetiert, wobei in 2011 Kosten von 260. In 2012 von 400 und in 2013 von 300 erwartet werden. Die Bedingungen für eine Gewinnrealisierung nach dem Fertigstellungsgrad sind erfüllt.</a:t>
            </a:r>
          </a:p>
          <a:p>
            <a:pPr eaLnBrk="1" hangingPunct="1">
              <a:lnSpc>
                <a:spcPts val="2000"/>
              </a:lnSpc>
              <a:spcBef>
                <a:spcPts val="475"/>
              </a:spcBef>
              <a:buClr>
                <a:schemeClr val="accent1"/>
              </a:buClr>
            </a:pPr>
            <a:r>
              <a:rPr lang="de-DE" sz="2000" b="0" dirty="0" smtClean="0">
                <a:solidFill>
                  <a:srgbClr val="000000"/>
                </a:solidFill>
                <a:ea typeface="ＭＳ Ｐゴシック" charset="0"/>
                <a:cs typeface="ＭＳ Ｐゴシック" charset="0"/>
              </a:rPr>
              <a:t>Zum 31.12.2011 zeigt sich, dass die tatsächlichen Kosten in 2011 300 betrugen, die übrigen Schätzungen sind </a:t>
            </a:r>
            <a:r>
              <a:rPr lang="de-DE" sz="2000" b="0" dirty="0" err="1" smtClean="0">
                <a:solidFill>
                  <a:srgbClr val="000000"/>
                </a:solidFill>
                <a:ea typeface="ＭＳ Ｐゴシック" charset="0"/>
                <a:cs typeface="ＭＳ Ｐゴシック" charset="0"/>
              </a:rPr>
              <a:t>unver</a:t>
            </a:r>
            <a:r>
              <a:rPr lang="de-DE" sz="2000" b="0" dirty="0" smtClean="0">
                <a:solidFill>
                  <a:srgbClr val="000000"/>
                </a:solidFill>
                <a:ea typeface="ＭＳ Ｐゴシック" charset="0"/>
                <a:cs typeface="ＭＳ Ｐゴシック" charset="0"/>
              </a:rPr>
              <a:t>-ändert. Für die Ermittlung des Fertigstellungsgrades sind die aktuellen Kosten und deren Schätzungen heranzuziehen. Die </a:t>
            </a:r>
            <a:r>
              <a:rPr lang="de-DE" sz="2000" b="0" dirty="0" err="1" smtClean="0">
                <a:solidFill>
                  <a:srgbClr val="000000"/>
                </a:solidFill>
                <a:ea typeface="ＭＳ Ｐゴシック" charset="0"/>
                <a:cs typeface="ＭＳ Ｐゴシック" charset="0"/>
              </a:rPr>
              <a:t>Istkosten</a:t>
            </a:r>
            <a:r>
              <a:rPr lang="de-DE" sz="2000" b="0" dirty="0" smtClean="0">
                <a:solidFill>
                  <a:srgbClr val="000000"/>
                </a:solidFill>
                <a:ea typeface="ＭＳ Ｐゴシック" charset="0"/>
                <a:cs typeface="ＭＳ Ｐゴシック" charset="0"/>
              </a:rPr>
              <a:t> betrugen 300, die Gesamtkosten werden damit 1.000 geschätzt, der Fertigstellungsgrad beträgt 30%. Als Erlös werden daher 30% von 1.100 angesetzt und da insgesamt ein Gewinn erwartet wird, beträgt der </a:t>
            </a:r>
            <a:r>
              <a:rPr lang="de-DE" sz="2000" b="0" dirty="0" err="1" smtClean="0">
                <a:solidFill>
                  <a:srgbClr val="000000"/>
                </a:solidFill>
                <a:ea typeface="ＭＳ Ｐゴシック" charset="0"/>
                <a:cs typeface="ＭＳ Ｐゴシック" charset="0"/>
              </a:rPr>
              <a:t>ausge-wiesene</a:t>
            </a:r>
            <a:r>
              <a:rPr lang="de-DE" sz="2000" b="0" dirty="0" smtClean="0">
                <a:solidFill>
                  <a:srgbClr val="000000"/>
                </a:solidFill>
                <a:ea typeface="ＭＳ Ｐゴシック" charset="0"/>
                <a:cs typeface="ＭＳ Ｐゴシック" charset="0"/>
              </a:rPr>
              <a:t> Gewinn 330-300 = 30. Die folgende Tabelle zeigt die Ermittlung der Bestandpositionen und des Gewinns in 2011. Geschätzte Beträge sind kursiv gedruckt.</a:t>
            </a:r>
          </a:p>
        </p:txBody>
      </p:sp>
      <p:sp>
        <p:nvSpPr>
          <p:cNvPr id="8" name="Foliennummernplatzhalter 3"/>
          <p:cNvSpPr>
            <a:spLocks noGrp="1"/>
          </p:cNvSpPr>
          <p:nvPr>
            <p:ph type="sldNum" sz="quarter" idx="4"/>
          </p:nvPr>
        </p:nvSpPr>
        <p:spPr>
          <a:xfrm>
            <a:off x="685800" y="6153150"/>
            <a:ext cx="2158008" cy="444500"/>
          </a:xfrm>
        </p:spPr>
        <p:txBody>
          <a:bodyPr/>
          <a:lstStyle/>
          <a:p>
            <a:pPr>
              <a:defRPr/>
            </a:pPr>
            <a:r>
              <a:rPr lang="de-DE" sz="1200" dirty="0" smtClean="0"/>
              <a:t>Manfred </a:t>
            </a:r>
            <a:r>
              <a:rPr lang="de-DE" sz="1200" dirty="0" err="1" smtClean="0"/>
              <a:t>Kühnberger</a:t>
            </a:r>
            <a:r>
              <a:rPr lang="de-DE" sz="1200" dirty="0" smtClean="0"/>
              <a:t> </a:t>
            </a:r>
            <a:endParaRPr lang="de-DE" sz="1200" dirty="0"/>
          </a:p>
          <a:p>
            <a:pPr>
              <a:defRPr/>
            </a:pPr>
            <a:r>
              <a:rPr lang="de-DE" sz="1200" dirty="0" smtClean="0"/>
              <a:t>Folie </a:t>
            </a:r>
            <a:fld id="{09A872CF-118A-DC4A-9849-1842D9DB4FED}" type="slidenum">
              <a:rPr lang="de-DE" sz="1200" smtClean="0"/>
              <a:pPr>
                <a:defRPr/>
              </a:pPr>
              <a:t>99</a:t>
            </a:fld>
            <a:endParaRPr lang="de-DE"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586145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Leere Präsentation">
  <a:themeElements>
    <a:clrScheme name="">
      <a:dk1>
        <a:srgbClr val="000000"/>
      </a:dk1>
      <a:lt1>
        <a:srgbClr val="FFFFFF"/>
      </a:lt1>
      <a:dk2>
        <a:srgbClr val="000000"/>
      </a:dk2>
      <a:lt2>
        <a:srgbClr val="808080"/>
      </a:lt2>
      <a:accent1>
        <a:srgbClr val="76B900"/>
      </a:accent1>
      <a:accent2>
        <a:srgbClr val="5A8C0F"/>
      </a:accent2>
      <a:accent3>
        <a:srgbClr val="FFFFFF"/>
      </a:accent3>
      <a:accent4>
        <a:srgbClr val="000000"/>
      </a:accent4>
      <a:accent5>
        <a:srgbClr val="BDD9AA"/>
      </a:accent5>
      <a:accent6>
        <a:srgbClr val="517E0C"/>
      </a:accent6>
      <a:hlink>
        <a:srgbClr val="41640A"/>
      </a:hlink>
      <a:folHlink>
        <a:srgbClr val="284B05"/>
      </a:folHlink>
    </a:clrScheme>
    <a:fontScheme name="Leere Prä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xmlns:a="http://schemas.openxmlformats.org/drawingml/2006/main">
              <a:solidFill>
                <a:schemeClr val="accent1"/>
              </a:solidFill>
            </a14:hiddenFill>
          </a:ext>
          <a:ext uri="{91240B29-F687-4F45-9708-019B960494DF}">
            <a14:hiddenLine xmlns:a14="http://schemas.microsoft.com/office/drawing/2010/main" xmln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a="http://schemas.openxmlformats.org/drawingml/2006/main">
              <a:effectLst>
                <a:outerShdw blurRad="63500" dist="38099" dir="2700000" algn="ctr" rotWithShape="0">
                  <a:srgbClr val="000000">
                    <a:alpha val="74998"/>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a:ln>
              <a:noFill/>
            </a:ln>
            <a:solidFill>
              <a:srgbClr val="000000"/>
            </a:solidFill>
            <a:effectLst/>
            <a:latin typeface="Verdana" charset="0"/>
            <a:ea typeface="MS Mincho" charset="0"/>
            <a:cs typeface="MS Mincho"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xmlns:a="http://schemas.openxmlformats.org/drawingml/2006/main">
              <a:solidFill>
                <a:schemeClr val="accent1"/>
              </a:solidFill>
            </a14:hiddenFill>
          </a:ext>
          <a:ext uri="{91240B29-F687-4F45-9708-019B960494DF}">
            <a14:hiddenLine xmlns:a14="http://schemas.microsoft.com/office/drawing/2010/main" xmln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a="http://schemas.openxmlformats.org/drawingml/2006/main">
              <a:effectLst>
                <a:outerShdw blurRad="63500" dist="38099" dir="2700000" algn="ctr" rotWithShape="0">
                  <a:srgbClr val="000000">
                    <a:alpha val="74998"/>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a:ln>
              <a:noFill/>
            </a:ln>
            <a:solidFill>
              <a:srgbClr val="000000"/>
            </a:solidFill>
            <a:effectLst/>
            <a:latin typeface="Verdana" charset="0"/>
            <a:ea typeface="MS Mincho" charset="0"/>
            <a:cs typeface="MS Mincho" charset="0"/>
          </a:defRPr>
        </a:defPPr>
      </a:lstStyle>
    </a:lnDef>
  </a:objectDefaults>
  <a:extraClrSchemeLst>
    <a:extraClrScheme>
      <a:clrScheme name="Leere Präsentation 1">
        <a:dk1>
          <a:srgbClr val="000000"/>
        </a:dk1>
        <a:lt1>
          <a:srgbClr val="FFFFFF"/>
        </a:lt1>
        <a:dk2>
          <a:srgbClr val="000000"/>
        </a:dk2>
        <a:lt2>
          <a:srgbClr val="808080"/>
        </a:lt2>
        <a:accent1>
          <a:srgbClr val="5BB531"/>
        </a:accent1>
        <a:accent2>
          <a:srgbClr val="669B00"/>
        </a:accent2>
        <a:accent3>
          <a:srgbClr val="FFFFFF"/>
        </a:accent3>
        <a:accent4>
          <a:srgbClr val="000000"/>
        </a:accent4>
        <a:accent5>
          <a:srgbClr val="B5D7AD"/>
        </a:accent5>
        <a:accent6>
          <a:srgbClr val="5C8C00"/>
        </a:accent6>
        <a:hlink>
          <a:srgbClr val="5B7C2E"/>
        </a:hlink>
        <a:folHlink>
          <a:srgbClr val="3A572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76B91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X:Vorlagen:Präsentationen:Designs:Mac-Stil</Template>
  <TotalTime>0</TotalTime>
  <Words>12492</Words>
  <Application>Microsoft Macintosh PowerPoint</Application>
  <PresentationFormat>Bildschirmpräsentation (4:3)</PresentationFormat>
  <Paragraphs>1646</Paragraphs>
  <Slides>111</Slides>
  <Notes>2</Notes>
  <HiddenSlides>0</HiddenSlides>
  <MMClips>0</MMClips>
  <ScaleCrop>false</ScaleCrop>
  <HeadingPairs>
    <vt:vector size="4" baseType="variant">
      <vt:variant>
        <vt:lpstr>Entwurfsvorlage</vt:lpstr>
      </vt:variant>
      <vt:variant>
        <vt:i4>1</vt:i4>
      </vt:variant>
      <vt:variant>
        <vt:lpstr>Folientitel</vt:lpstr>
      </vt:variant>
      <vt:variant>
        <vt:i4>111</vt:i4>
      </vt:variant>
    </vt:vector>
  </HeadingPairs>
  <TitlesOfParts>
    <vt:vector size="112" baseType="lpstr">
      <vt:lpstr>Leere Präsentation</vt:lpstr>
      <vt:lpstr>Modul Immobilienbewertung  Prof. Dr. Manfred Kühnberger </vt:lpstr>
      <vt:lpstr>1. Überblick</vt:lpstr>
      <vt:lpstr>Folie 3</vt:lpstr>
      <vt:lpstr>                              Vorwort</vt:lpstr>
      <vt:lpstr>Bewertung Sachanlagen</vt:lpstr>
      <vt:lpstr>Bewertung Sachanlagen</vt:lpstr>
      <vt:lpstr>Preis Aktie = Wert Aktie?</vt:lpstr>
      <vt:lpstr>Vollkommener/vollständiger Markt: Voraussetzungen</vt:lpstr>
      <vt:lpstr>Besonderheiten von Immobilienmärkten</vt:lpstr>
      <vt:lpstr>Fragen</vt:lpstr>
      <vt:lpstr>Folie 11</vt:lpstr>
      <vt:lpstr>Folie 12</vt:lpstr>
      <vt:lpstr>Cost Approach: Kostenorientierte Bewertung</vt:lpstr>
      <vt:lpstr>Market Approach: Marktorientierte Bewertung</vt:lpstr>
      <vt:lpstr>Market Approach: Multiplikatormodelle (Vergleichswerte)</vt:lpstr>
      <vt:lpstr>Market Approach: Multiplikatormodelle (Vergleichswerte)</vt:lpstr>
      <vt:lpstr>Markt Approach: Multiplikatormodelle (Vergleichswerte)</vt:lpstr>
      <vt:lpstr>Income Approach: Einkommensorientierte Bewertung</vt:lpstr>
      <vt:lpstr>Income Approach: Einkommensorientierte Bewertung</vt:lpstr>
      <vt:lpstr>Income Approach: Einkommensorientierte Bewertung</vt:lpstr>
      <vt:lpstr>Fall</vt:lpstr>
      <vt:lpstr>2. Bilanzierung von Immobilien nach HGB</vt:lpstr>
      <vt:lpstr>Bestimmung der AK (§ 255 Abs.1 HGB)</vt:lpstr>
      <vt:lpstr>Folie 24</vt:lpstr>
      <vt:lpstr>Abgrenzung wesentlicher Verbesserung/Erweiterung von Erhaltungsmaßnahmen</vt:lpstr>
      <vt:lpstr>Komponentenansatz</vt:lpstr>
      <vt:lpstr>Degressive/stufendegressive Abschreibung in der HB? (IDW HFA RH 1.015; FN IDW 2009, 358ff)</vt:lpstr>
      <vt:lpstr>Folie 28</vt:lpstr>
      <vt:lpstr>Vorübergehende versus dauerhafte Wertminderung</vt:lpstr>
      <vt:lpstr>Fall: vorübergehende Wertminderung?</vt:lpstr>
      <vt:lpstr>Fall: „Überpreis“</vt:lpstr>
      <vt:lpstr>Beispiel Teil 1: Unfertiges Erzeugnis</vt:lpstr>
      <vt:lpstr>Beispiel Teil 2</vt:lpstr>
      <vt:lpstr>Beispiel Teil 3</vt:lpstr>
      <vt:lpstr>Retrograde Wertermittlung</vt:lpstr>
      <vt:lpstr>Rückstellungssachverhalte</vt:lpstr>
      <vt:lpstr>3. Bilanzierung und Bewertung von Immobilien nach IFRS</vt:lpstr>
      <vt:lpstr>3. Bilanzierung und Bewertung von Immobilien nach IFRS</vt:lpstr>
      <vt:lpstr>Fallen alle Immobilien unter IAS 40?</vt:lpstr>
      <vt:lpstr>Fallen alle Immobilien unter IAS 40?</vt:lpstr>
      <vt:lpstr>Fallen alle Immobilien unter IAS 40?</vt:lpstr>
      <vt:lpstr>Fallen alle Immobilien unter IAS 40?</vt:lpstr>
      <vt:lpstr>Immobilien nach IAS 16</vt:lpstr>
      <vt:lpstr>Finanzierungskosten (IAS 23)</vt:lpstr>
      <vt:lpstr>Finanzierungskosten (IAS 23)</vt:lpstr>
      <vt:lpstr>Rekultivierungs-/Entsorgungskosten</vt:lpstr>
      <vt:lpstr>Fragen</vt:lpstr>
      <vt:lpstr>Folie 48</vt:lpstr>
      <vt:lpstr>Planmäßige Abschreibungen</vt:lpstr>
      <vt:lpstr>Beispiel: Komponentenansatz</vt:lpstr>
      <vt:lpstr>Fragen zum Beispiel</vt:lpstr>
      <vt:lpstr>Komponentenansatz Beispiel:</vt:lpstr>
      <vt:lpstr>IDW RH HFA 1.016</vt:lpstr>
      <vt:lpstr>Komponentenansatz, Herstellung - Erhaltung</vt:lpstr>
      <vt:lpstr>Vorgaben</vt:lpstr>
      <vt:lpstr>Neubewertungsmodell</vt:lpstr>
      <vt:lpstr>JA nach nationalem und internationalem Recht</vt:lpstr>
      <vt:lpstr>Beispiel</vt:lpstr>
      <vt:lpstr>Neubewertungsmodell</vt:lpstr>
      <vt:lpstr>Fall: Einfluss auf Net Income und Einfluss auf EK-Rendite</vt:lpstr>
      <vt:lpstr>Fall: Einfluss auf Net Income</vt:lpstr>
      <vt:lpstr>Impairment-Test</vt:lpstr>
      <vt:lpstr>Arbeitsschritte für Impairment-Test IAS 36</vt:lpstr>
      <vt:lpstr>Arbeitsschritte für Impairment-Test IAS 36</vt:lpstr>
      <vt:lpstr>Arbeitsschritte für Impairment-Test IAS 36</vt:lpstr>
      <vt:lpstr>Wertminderungsindikatoren</vt:lpstr>
      <vt:lpstr>Buchwert CGU</vt:lpstr>
      <vt:lpstr>Beispiel: Zur technischen Umsetzung der Erfassung einer Wertminderung nach IAS 36</vt:lpstr>
      <vt:lpstr>Beispiel: Zur technischen Umsetzung der Erfassung einer Wertminderung nach IAS 36</vt:lpstr>
      <vt:lpstr>Fortsetzung Beispiel:</vt:lpstr>
      <vt:lpstr>Merkmale des Impairmenttestes (IAS 36)</vt:lpstr>
      <vt:lpstr>Investment Properties (IAS 40)</vt:lpstr>
      <vt:lpstr>Begriff des Fair Value</vt:lpstr>
      <vt:lpstr>Begriff des Fair Value</vt:lpstr>
      <vt:lpstr>Grundlagen der Bewertung von Anlageimmobilien</vt:lpstr>
      <vt:lpstr>Grundlagen der Bewertung von Anlageimmobilien</vt:lpstr>
      <vt:lpstr>Zugangsbewertung und erstmaliger FV-Ansatz</vt:lpstr>
      <vt:lpstr>Allgemeine Bewertungsgrundsätze unter IAS 40</vt:lpstr>
      <vt:lpstr>„Logik“ des Fair Value Accounting</vt:lpstr>
      <vt:lpstr>„Logik“ des Fair Value Accounting</vt:lpstr>
      <vt:lpstr>Ermittlungsmethoden (IAS 40.45 ff)</vt:lpstr>
      <vt:lpstr>Ermittlungsmethoden (IAS 40.45 ff)</vt:lpstr>
      <vt:lpstr>Ermittlungsmethoden (IAS 40.45 ff)</vt:lpstr>
      <vt:lpstr>Ermittlungsmethoden (IAS 40.45 ff)</vt:lpstr>
      <vt:lpstr>Ermittlungsmethoden (IAS 40.45 ff)</vt:lpstr>
      <vt:lpstr>Ermittlungsmethoden (IAS 40.45 ff)</vt:lpstr>
      <vt:lpstr>Ermittlungsmethoden (IAS 40.45 ff)</vt:lpstr>
      <vt:lpstr> Ertragswert als Fair Value nach IAS 40?</vt:lpstr>
      <vt:lpstr>Ermittlungsmethoden (IAS 40.45 ff)</vt:lpstr>
      <vt:lpstr>Ermittlungsmethoden (IAS 40.45 ff)</vt:lpstr>
      <vt:lpstr>Bilanzpolitische und –analytische Aspekte</vt:lpstr>
      <vt:lpstr>Bilanzpolitische und –analytische Aspekte</vt:lpstr>
      <vt:lpstr>Merkmale für Auftragsfertigung</vt:lpstr>
      <vt:lpstr>Der JA nach internationalem und nationalem Recht</vt:lpstr>
      <vt:lpstr>Merkmale für Auftragsfertigung</vt:lpstr>
      <vt:lpstr>Der JA nach internationalem und nationalem Recht</vt:lpstr>
      <vt:lpstr>Der JA nach internationalem und nationalem Recht</vt:lpstr>
      <vt:lpstr>Der JA nach internationalem und nationalem Recht</vt:lpstr>
      <vt:lpstr>Der JA nach internationalem und nationalem Recht</vt:lpstr>
      <vt:lpstr>Der JA nach internationalem und nationalem Recht</vt:lpstr>
      <vt:lpstr>Der JA nach internationalem und nationalem Recht</vt:lpstr>
      <vt:lpstr>Der JA nach internationalem und nationalem Recht</vt:lpstr>
      <vt:lpstr>Der JA nach internationalem und nationalem Recht</vt:lpstr>
      <vt:lpstr>Der JA nach internationalem und nationalem Recht</vt:lpstr>
      <vt:lpstr>Der JA nach internationalem und nationalem Recht</vt:lpstr>
      <vt:lpstr>Der JA nach internationalem und nationalem Recht</vt:lpstr>
      <vt:lpstr>Der JA nach internationalem und nationalem Recht</vt:lpstr>
      <vt:lpstr>Der JA nach internationalem und nationalem Recht</vt:lpstr>
      <vt:lpstr>Wesentliche Unterschiede HGB - IFRS</vt:lpstr>
      <vt:lpstr>Literatur</vt:lpstr>
      <vt:lpstr>Vielen Dank für Ihre Aufmerksamkeit!</vt:lpstr>
    </vt:vector>
  </TitlesOfParts>
  <Company>Adler &amp; Schmidt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Adler &amp; Schmidt</dc:creator>
  <cp:lastModifiedBy>Philipp  Thurmann</cp:lastModifiedBy>
  <cp:revision>495</cp:revision>
  <dcterms:created xsi:type="dcterms:W3CDTF">2011-04-06T15:23:23Z</dcterms:created>
  <dcterms:modified xsi:type="dcterms:W3CDTF">2011-04-06T15:24:29Z</dcterms:modified>
</cp:coreProperties>
</file>